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41" r:id="rId1"/>
  </p:sldMasterIdLst>
  <p:notesMasterIdLst>
    <p:notesMasterId r:id="rId22"/>
  </p:notesMasterIdLst>
  <p:handoutMasterIdLst>
    <p:handoutMasterId r:id="rId23"/>
  </p:handoutMasterIdLst>
  <p:sldIdLst>
    <p:sldId id="442" r:id="rId2"/>
    <p:sldId id="538" r:id="rId3"/>
    <p:sldId id="553" r:id="rId4"/>
    <p:sldId id="551" r:id="rId5"/>
    <p:sldId id="537" r:id="rId6"/>
    <p:sldId id="536" r:id="rId7"/>
    <p:sldId id="554" r:id="rId8"/>
    <p:sldId id="544" r:id="rId9"/>
    <p:sldId id="545" r:id="rId10"/>
    <p:sldId id="546" r:id="rId11"/>
    <p:sldId id="535" r:id="rId12"/>
    <p:sldId id="552" r:id="rId13"/>
    <p:sldId id="547" r:id="rId14"/>
    <p:sldId id="548" r:id="rId15"/>
    <p:sldId id="520" r:id="rId16"/>
    <p:sldId id="521" r:id="rId17"/>
    <p:sldId id="555" r:id="rId18"/>
    <p:sldId id="485" r:id="rId19"/>
    <p:sldId id="549" r:id="rId20"/>
    <p:sldId id="550" r:id="rId21"/>
  </p:sldIdLst>
  <p:sldSz cx="9144000" cy="6858000" type="screen4x3"/>
  <p:notesSz cx="6781800" cy="9926638"/>
  <p:defaultTextStyle>
    <a:defPPr>
      <a:defRPr lang="fa-I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CC"/>
    <a:srgbClr val="CC0066"/>
    <a:srgbClr val="CC0000"/>
    <a:srgbClr val="0033CC"/>
    <a:srgbClr val="008000"/>
    <a:srgbClr val="D60093"/>
    <a:srgbClr val="003399"/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89579" autoAdjust="0"/>
    <p:restoredTop sz="94787" autoAdjust="0"/>
  </p:normalViewPr>
  <p:slideViewPr>
    <p:cSldViewPr>
      <p:cViewPr varScale="1">
        <p:scale>
          <a:sx n="49" d="100"/>
          <a:sy n="49" d="100"/>
        </p:scale>
        <p:origin x="-1409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4" y="7923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4EA75D-F3B8-472F-AC70-13F4C0EE1FCA}" type="datetimeFigureOut">
              <a:rPr lang="en-US" smtClean="0"/>
              <a:pPr/>
              <a:t>13-Mar-20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38F0E4-E9EB-4620-B1E7-9F625A57FD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95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3878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1451" y="0"/>
            <a:ext cx="2938780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A2E5F25-8B2D-4A12-A516-27858315208B}" type="datetimeFigureOut">
              <a:rPr lang="en-US"/>
              <a:pPr>
                <a:defRPr/>
              </a:pPr>
              <a:t>13-Mar-20</a:t>
            </a:fld>
            <a:endParaRPr lang="en-US"/>
          </a:p>
        </p:txBody>
      </p:sp>
      <p:sp>
        <p:nvSpPr>
          <p:cNvPr id="27652" name="Rectangl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909638" y="744538"/>
            <a:ext cx="4962525" cy="372268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6630" name="Rectangle 5"/>
          <p:cNvSpPr>
            <a:spLocks noGrp="1"/>
          </p:cNvSpPr>
          <p:nvPr>
            <p:ph type="ftr" sz="quarter" idx="4"/>
          </p:nvPr>
        </p:nvSpPr>
        <p:spPr bwMode="auto">
          <a:xfrm>
            <a:off x="0" y="9428583"/>
            <a:ext cx="293878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1451" y="9428583"/>
            <a:ext cx="2938780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EC97FC2-4DD5-4B7A-A46F-33EE4D5BAEED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15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A75FCD-D0BA-4AE8-9EC8-51D9DACCBBFC}" type="slidenum">
              <a:rPr lang="en-US" altLang="en-US" smtClean="0"/>
              <a:pPr/>
              <a:t>7</a:t>
            </a:fld>
            <a:endParaRPr lang="en-US" altLang="en-US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1863" y="639763"/>
            <a:ext cx="4933950" cy="3702050"/>
          </a:xfrm>
          <a:ln w="12700" cap="flat">
            <a:solidFill>
              <a:schemeClr val="tx1"/>
            </a:solidFill>
          </a:ln>
        </p:spPr>
      </p:sp>
    </p:spTree>
    <p:extLst>
      <p:ext uri="{BB962C8B-B14F-4D97-AF65-F5344CB8AC3E}">
        <p14:creationId xmlns:p14="http://schemas.microsoft.com/office/powerpoint/2010/main" val="3065251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fa-IR" smtClean="0"/>
              <a:t>Part No...., Module No....Lesson No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fa-IR" smtClean="0"/>
              <a:t>Module title</a:t>
            </a:r>
          </a:p>
        </p:txBody>
      </p:sp>
      <p:sp>
        <p:nvSpPr>
          <p:cNvPr id="3891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fa-IR" smtClean="0"/>
              <a:t>IAEA Post Graduate Educational Course in Radiation Protection and Safe Use of Radiation Sources</a:t>
            </a:r>
          </a:p>
        </p:txBody>
      </p:sp>
      <p:sp>
        <p:nvSpPr>
          <p:cNvPr id="389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altLang="fa-I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fa-IR" smtClean="0"/>
              <a:t>Part No...., Module No....Lesson No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fa-IR" smtClean="0"/>
              <a:t>Module title</a:t>
            </a:r>
          </a:p>
        </p:txBody>
      </p:sp>
      <p:sp>
        <p:nvSpPr>
          <p:cNvPr id="3994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fa-IR" smtClean="0"/>
              <a:t>IAEA Post Graduate Educational Course in Radiation Protection and Safe Use of Radiation Sources</a:t>
            </a:r>
          </a:p>
        </p:txBody>
      </p:sp>
      <p:sp>
        <p:nvSpPr>
          <p:cNvPr id="399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altLang="fa-I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7ABEF6-4D98-40E0-8DDB-820566700FF0}" type="datetime1">
              <a:rPr lang="en-US" smtClean="0"/>
              <a:pPr>
                <a:defRPr/>
              </a:pPr>
              <a:t>13-Mar-20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034BCB-E969-485C-A50F-62F47094A915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B64EFC-9528-4E1D-A1B4-F17BAACD4557}" type="datetime1">
              <a:rPr lang="en-US" smtClean="0"/>
              <a:pPr>
                <a:defRPr/>
              </a:pPr>
              <a:t>13-Mar-20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B3FBEE-AAFC-40EA-9FD1-29B4FB366386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7F184D-75F6-4F59-843B-E795BFED0969}" type="datetime1">
              <a:rPr lang="en-US" smtClean="0"/>
              <a:pPr>
                <a:defRPr/>
              </a:pPr>
              <a:t>13-Mar-20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CB073B-AC76-443E-AC5A-E54BF5DD9A32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753A2A1-5F24-4804-BC72-D2D7FD467503}" type="datetime1">
              <a:rPr lang="en-US" smtClean="0"/>
              <a:pPr/>
              <a:t>13-Mar-20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0ADF0BF-6F8A-4420-91A5-9694830439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771BEB-8EC9-4D5D-9C05-66C6A7C59BD0}" type="datetime1">
              <a:rPr lang="en-US" smtClean="0"/>
              <a:pPr>
                <a:defRPr/>
              </a:pPr>
              <a:t>13-Mar-20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E1985C-4A22-410F-BE09-5D32A943617A}" type="datetime1">
              <a:rPr lang="en-US" smtClean="0"/>
              <a:pPr>
                <a:defRPr/>
              </a:pPr>
              <a:t>13-Mar-20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5ACA05-1F35-4F18-8714-D990DDD80B65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C65CE8-4E05-4C89-A051-DB57788203CB}" type="datetime1">
              <a:rPr lang="en-US" smtClean="0"/>
              <a:pPr>
                <a:defRPr/>
              </a:pPr>
              <a:t>13-Mar-20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387A09-3BEB-4998-9D7E-170377486D9B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EE599E-4F4F-4995-8758-9D3A5B07BF2F}" type="datetime1">
              <a:rPr lang="en-US" smtClean="0"/>
              <a:pPr>
                <a:defRPr/>
              </a:pPr>
              <a:t>13-Mar-20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A8BD6B-945E-446C-B2B7-AFF5C85EECB8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18D4EC-6A08-4319-89F4-3A852472684F}" type="datetime1">
              <a:rPr lang="en-US" smtClean="0"/>
              <a:pPr>
                <a:defRPr/>
              </a:pPr>
              <a:t>13-Mar-20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6C1D69-2B1C-4474-BF7A-9930601C4996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85D3F0-88BF-4DC4-8FAF-E88C7C037D94}" type="datetime1">
              <a:rPr lang="en-US" smtClean="0"/>
              <a:pPr>
                <a:defRPr/>
              </a:pPr>
              <a:t>13-Mar-20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EC2A03-949D-45D3-AF98-1D70EE8A8F8B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BF848-07C3-4B44-9FEB-4A67ED1CFA2D}" type="datetime1">
              <a:rPr lang="en-US" smtClean="0"/>
              <a:pPr>
                <a:defRPr/>
              </a:pPr>
              <a:t>13-Mar-20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10EDE8-F70D-47D8-985E-BFB02368B3BF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4C8F2A-7074-4645-A816-DECFDD450696}" type="datetime1">
              <a:rPr lang="en-US" smtClean="0"/>
              <a:pPr>
                <a:defRPr/>
              </a:pPr>
              <a:t>13-Mar-20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4C3378-6DEA-4927-8E64-3A679B69ADCF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4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F5C7BAE-D859-41BC-85C4-C857EE01A771}" type="datetime1">
              <a:rPr lang="en-US" smtClean="0"/>
              <a:pPr>
                <a:defRPr/>
              </a:pPr>
              <a:t>13-Mar-20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DB6DAED-2640-4C50-B448-F0BEBF660A06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wav"/><Relationship Id="rId7" Type="http://schemas.openxmlformats.org/officeDocument/2006/relationships/image" Target="../media/image3.png"/><Relationship Id="rId2" Type="http://schemas.microsoft.com/office/2007/relationships/media" Target="../media/media10.wav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audio" Target="../media/media15.wav"/><Relationship Id="rId7" Type="http://schemas.openxmlformats.org/officeDocument/2006/relationships/image" Target="../media/image11.png"/><Relationship Id="rId12" Type="http://schemas.openxmlformats.org/officeDocument/2006/relationships/image" Target="../media/image3.png"/><Relationship Id="rId2" Type="http://schemas.microsoft.com/office/2007/relationships/media" Target="../media/media15.wav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3.png"/><Relationship Id="rId5" Type="http://schemas.openxmlformats.org/officeDocument/2006/relationships/notesSlide" Target="../notesSlides/notesSlide2.xml"/><Relationship Id="rId10" Type="http://schemas.openxmlformats.org/officeDocument/2006/relationships/oleObject" Target="../embeddings/oleObject4.bin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audio" Target="../media/media16.wav"/><Relationship Id="rId7" Type="http://schemas.openxmlformats.org/officeDocument/2006/relationships/image" Target="../media/image12.png"/><Relationship Id="rId12" Type="http://schemas.openxmlformats.org/officeDocument/2006/relationships/image" Target="../media/image3.png"/><Relationship Id="rId2" Type="http://schemas.microsoft.com/office/2007/relationships/media" Target="../media/media16.wav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5.png"/><Relationship Id="rId5" Type="http://schemas.openxmlformats.org/officeDocument/2006/relationships/notesSlide" Target="../notesSlides/notesSlide3.xml"/><Relationship Id="rId10" Type="http://schemas.openxmlformats.org/officeDocument/2006/relationships/oleObject" Target="../embeddings/oleObject7.bin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3.png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idx="1"/>
          </p:nvPr>
        </p:nvSpPr>
        <p:spPr>
          <a:xfrm>
            <a:off x="228600" y="1219200"/>
            <a:ext cx="8610600" cy="5410200"/>
          </a:xfrm>
        </p:spPr>
        <p:txBody>
          <a:bodyPr>
            <a:normAutofit fontScale="92500" lnSpcReduction="10000"/>
          </a:bodyPr>
          <a:lstStyle/>
          <a:p>
            <a:pPr algn="r" rtl="1">
              <a:lnSpc>
                <a:spcPct val="80000"/>
              </a:lnSpc>
              <a:buNone/>
            </a:pPr>
            <a:r>
              <a:rPr lang="fa-IR" altLang="en-US" sz="2400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منبع : فيزيك پزشكي عقابیان – چاپ چهارم</a:t>
            </a:r>
            <a:endParaRPr lang="en-US" sz="2400" b="1" dirty="0" smtClean="0">
              <a:cs typeface="+mj-cs"/>
            </a:endParaRPr>
          </a:p>
          <a:p>
            <a:pPr algn="r" rtl="1">
              <a:lnSpc>
                <a:spcPct val="80000"/>
              </a:lnSpc>
              <a:buNone/>
            </a:pPr>
            <a:r>
              <a:rPr lang="fa-IR" sz="2400" b="1" dirty="0" smtClean="0">
                <a:cs typeface="+mj-cs"/>
              </a:rPr>
              <a:t>بخش چهارم: </a:t>
            </a:r>
            <a:r>
              <a:rPr lang="fa-IR" sz="2800" b="1" dirty="0" smtClean="0">
                <a:solidFill>
                  <a:srgbClr val="FF0000"/>
                </a:solidFill>
                <a:cs typeface="+mj-cs"/>
              </a:rPr>
              <a:t>جذب افتراقی اشعه ایکس در بدن و عوامل موثر در آن</a:t>
            </a:r>
            <a:endParaRPr lang="en-US" sz="2800" b="1" dirty="0" smtClean="0">
              <a:solidFill>
                <a:srgbClr val="FF0000"/>
              </a:solidFill>
              <a:cs typeface="+mj-cs"/>
            </a:endParaRPr>
          </a:p>
          <a:p>
            <a:pPr algn="ctr" rtl="1">
              <a:lnSpc>
                <a:spcPct val="80000"/>
              </a:lnSpc>
              <a:buNone/>
            </a:pPr>
            <a:r>
              <a:rPr lang="fa-IR" sz="2800" b="1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fa-IR" sz="2400" b="1" dirty="0" smtClean="0">
                <a:cs typeface="+mj-cs"/>
              </a:rPr>
              <a:t>صفحه 125 </a:t>
            </a:r>
            <a:endParaRPr lang="en-US" sz="2400" dirty="0" smtClean="0">
              <a:cs typeface="+mj-cs"/>
            </a:endParaRPr>
          </a:p>
          <a:p>
            <a:pPr algn="r" rtl="1" eaLnBrk="1" hangingPunct="1">
              <a:lnSpc>
                <a:spcPct val="80000"/>
              </a:lnSpc>
              <a:buNone/>
            </a:pPr>
            <a:r>
              <a:rPr lang="fa-IR" sz="2400" b="1" dirty="0" smtClean="0">
                <a:solidFill>
                  <a:srgbClr val="0000CC"/>
                </a:solidFill>
                <a:latin typeface="Times New Roman" pitchFamily="18" charset="0"/>
                <a:cs typeface="+mj-cs"/>
              </a:rPr>
              <a:t>موضوع:</a:t>
            </a:r>
          </a:p>
          <a:p>
            <a:pPr algn="r" rtl="1">
              <a:lnSpc>
                <a:spcPct val="80000"/>
              </a:lnSpc>
              <a:buFont typeface="Wingdings" pitchFamily="2" charset="2"/>
              <a:buChar char="ü"/>
            </a:pPr>
            <a:r>
              <a:rPr lang="fa-IR" sz="2400" b="1" dirty="0" smtClean="0">
                <a:solidFill>
                  <a:srgbClr val="006600"/>
                </a:solidFill>
              </a:rPr>
              <a:t>اثر پرتوهای ایکس روی فیلم:</a:t>
            </a:r>
            <a:endParaRPr lang="en-US" sz="2400" dirty="0" smtClean="0">
              <a:solidFill>
                <a:srgbClr val="006600"/>
              </a:solidFill>
            </a:endParaRPr>
          </a:p>
          <a:p>
            <a:pPr algn="r" rtl="1">
              <a:lnSpc>
                <a:spcPct val="80000"/>
              </a:lnSpc>
              <a:buFont typeface="Wingdings" pitchFamily="2" charset="2"/>
              <a:buChar char="ü"/>
            </a:pPr>
            <a:r>
              <a:rPr lang="fa-IR" sz="2400" b="1" dirty="0" smtClean="0">
                <a:solidFill>
                  <a:srgbClr val="006600"/>
                </a:solidFill>
              </a:rPr>
              <a:t>جذب افتراقی</a:t>
            </a:r>
            <a:endParaRPr lang="en-US" sz="2400" b="1" dirty="0" smtClean="0">
              <a:solidFill>
                <a:srgbClr val="006600"/>
              </a:solidFill>
            </a:endParaRPr>
          </a:p>
          <a:p>
            <a:pPr algn="r" rtl="1">
              <a:lnSpc>
                <a:spcPct val="80000"/>
              </a:lnSpc>
              <a:buFont typeface="Wingdings" pitchFamily="2" charset="2"/>
              <a:buChar char="ü"/>
            </a:pPr>
            <a:r>
              <a:rPr lang="fa-IR" sz="2400" b="1" dirty="0" smtClean="0">
                <a:solidFill>
                  <a:srgbClr val="006600"/>
                </a:solidFill>
              </a:rPr>
              <a:t>کنتراست تشعشع    صفحه 178</a:t>
            </a:r>
            <a:endParaRPr lang="en-US" sz="2400" dirty="0" smtClean="0">
              <a:solidFill>
                <a:srgbClr val="006600"/>
              </a:solidFill>
            </a:endParaRPr>
          </a:p>
          <a:p>
            <a:pPr algn="r" rtl="1">
              <a:lnSpc>
                <a:spcPct val="80000"/>
              </a:lnSpc>
              <a:buFont typeface="Wingdings" pitchFamily="2" charset="2"/>
              <a:buChar char="ü"/>
            </a:pPr>
            <a:r>
              <a:rPr lang="fa-IR" sz="2400" b="1" dirty="0" smtClean="0">
                <a:solidFill>
                  <a:srgbClr val="006600"/>
                </a:solidFill>
                <a:latin typeface="Times New Roman" pitchFamily="18" charset="0"/>
              </a:rPr>
              <a:t> عوامل موثر در كنتراست تشعشع </a:t>
            </a:r>
            <a:r>
              <a:rPr lang="fa-IR" sz="2400" b="1" dirty="0" smtClean="0">
                <a:solidFill>
                  <a:srgbClr val="006600"/>
                </a:solidFill>
              </a:rPr>
              <a:t>صفحه 180</a:t>
            </a:r>
            <a:endParaRPr lang="en-US" sz="2400" dirty="0" smtClean="0">
              <a:solidFill>
                <a:srgbClr val="006600"/>
              </a:solidFill>
              <a:latin typeface="Times New Roman" pitchFamily="18" charset="0"/>
            </a:endParaRPr>
          </a:p>
          <a:p>
            <a:pPr algn="r" rtl="1">
              <a:lnSpc>
                <a:spcPct val="80000"/>
              </a:lnSpc>
              <a:buNone/>
            </a:pPr>
            <a:endParaRPr lang="fa-IR" sz="2400" b="1" dirty="0" smtClean="0">
              <a:latin typeface="Times New Roman" pitchFamily="18" charset="0"/>
              <a:cs typeface="+mj-cs"/>
            </a:endParaRP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400" b="1" dirty="0" smtClean="0">
                <a:latin typeface="Times New Roman" pitchFamily="18" charset="0"/>
                <a:cs typeface="+mj-cs"/>
              </a:rPr>
              <a:t>اهداف:</a:t>
            </a: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400" b="1" dirty="0" smtClean="0">
                <a:latin typeface="Times New Roman" pitchFamily="18" charset="0"/>
                <a:cs typeface="+mj-cs"/>
              </a:rPr>
              <a:t>اهميت موضوع وكاربرد محتواي درس:</a:t>
            </a: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400" b="1" dirty="0" smtClean="0">
                <a:latin typeface="Times New Roman" pitchFamily="18" charset="0"/>
                <a:cs typeface="+mj-cs"/>
              </a:rPr>
              <a:t>اولويت تدريس:</a:t>
            </a: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400" b="1" dirty="0" smtClean="0">
                <a:latin typeface="Times New Roman" pitchFamily="18" charset="0"/>
                <a:cs typeface="+mj-cs"/>
              </a:rPr>
              <a:t>منابع بيشترجهت پژوهش و امتحان:</a:t>
            </a:r>
            <a:r>
              <a:rPr lang="fa-IR" sz="24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 فيزيك پزشكي  تکاور </a:t>
            </a:r>
            <a:r>
              <a:rPr lang="fa-IR" sz="2400" b="1" dirty="0" smtClean="0">
                <a:latin typeface="Times New Roman" pitchFamily="18" charset="0"/>
                <a:cs typeface="+mj-cs"/>
              </a:rPr>
              <a:t>- </a:t>
            </a:r>
            <a:r>
              <a:rPr lang="fa-IR" sz="24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فيزيك راديولوژي تشخيصي (كريستينسن) – فيزيك تشعشع و راديولوژي (نجم آبادي ) – </a:t>
            </a: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endParaRPr lang="fa-IR" sz="2400" b="1" dirty="0" smtClean="0">
              <a:solidFill>
                <a:srgbClr val="0000FF"/>
              </a:solidFill>
              <a:latin typeface="Times New Roman" pitchFamily="18" charset="0"/>
              <a:cs typeface="+mj-cs"/>
            </a:endParaRP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400" b="1" dirty="0" smtClean="0">
                <a:latin typeface="Times New Roman" pitchFamily="18" charset="0"/>
                <a:cs typeface="+mj-cs"/>
              </a:rPr>
              <a:t>نحوه ارزيابي: </a:t>
            </a:r>
            <a:r>
              <a:rPr lang="fa-IR" sz="24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كوييز- امتحان- حضور و غياب</a:t>
            </a: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400" b="1" dirty="0" smtClean="0">
                <a:latin typeface="Times New Roman" pitchFamily="18" charset="0"/>
                <a:cs typeface="+mj-cs"/>
              </a:rPr>
              <a:t>رفع اشكالات درسي:</a:t>
            </a:r>
            <a:endParaRPr lang="fa-IR" sz="2400" b="1" dirty="0" smtClean="0">
              <a:solidFill>
                <a:srgbClr val="CC0000"/>
              </a:solidFill>
              <a:latin typeface="Times New Roman" pitchFamily="18" charset="0"/>
              <a:cs typeface="+mj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2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7F20B33-33D0-41F7-A979-0193ABC91442}" type="slidenum">
              <a:rPr lang="ar-SA">
                <a:cs typeface="Arial" charset="0"/>
              </a:rPr>
              <a:pPr>
                <a:defRPr/>
              </a:pPr>
              <a:t>1</a:t>
            </a:fld>
            <a:endParaRPr lang="en-US">
              <a:cs typeface="Arial" charset="0"/>
            </a:endParaRPr>
          </a:p>
        </p:txBody>
      </p:sp>
      <p:sp>
        <p:nvSpPr>
          <p:cNvPr id="111619" name="WordArt 3"/>
          <p:cNvSpPr>
            <a:spLocks noChangeArrowheads="1" noChangeShapeType="1" noTextEdit="1"/>
          </p:cNvSpPr>
          <p:nvPr/>
        </p:nvSpPr>
        <p:spPr bwMode="auto">
          <a:xfrm>
            <a:off x="457200" y="277813"/>
            <a:ext cx="8534400" cy="712787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wrap="none" fromWordArt="1" anchor="ctr">
            <a:prstTxWarp prst="textFadeUp">
              <a:avLst>
                <a:gd name="adj" fmla="val 9991"/>
              </a:avLst>
            </a:prstTxWarp>
            <a:normAutofit/>
          </a:bodyPr>
          <a:lstStyle/>
          <a:p>
            <a:pPr marL="342900" indent="-342900" algn="ctr" defTabSz="-13873163" rtl="1" eaLnBrk="0" hangingPunct="0">
              <a:defRPr/>
            </a:pPr>
            <a:r>
              <a:rPr lang="fa-IR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  <a:ea typeface="+mj-ea"/>
                <a:cs typeface="+mj-cs"/>
              </a:rPr>
              <a:t>به نام خدا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1" y="2244426"/>
            <a:ext cx="3429000" cy="2203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189"/>
    </mc:Choice>
    <mc:Fallback xmlns="">
      <p:transition spd="slow" advTm="861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332656"/>
            <a:ext cx="8435280" cy="6264696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206660"/>
              </p:ext>
            </p:extLst>
          </p:nvPr>
        </p:nvGraphicFramePr>
        <p:xfrm>
          <a:off x="755576" y="476672"/>
          <a:ext cx="7661336" cy="5832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534" name="Bitmap Image" r:id="rId5" imgW="5334745" imgH="4057143" progId="PBrush">
                  <p:embed/>
                </p:oleObj>
              </mc:Choice>
              <mc:Fallback>
                <p:oleObj name="Bitmap Image" r:id="rId5" imgW="5334745" imgH="4057143" progId="PBrush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476672"/>
                        <a:ext cx="7661336" cy="58326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592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26"/>
    </mc:Choice>
    <mc:Fallback xmlns="">
      <p:transition spd="slow" advTm="197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"/>
            <a:ext cx="8686800" cy="6629400"/>
          </a:xfrm>
        </p:spPr>
        <p:txBody>
          <a:bodyPr>
            <a:noAutofit/>
          </a:bodyPr>
          <a:lstStyle/>
          <a:p>
            <a:pPr algn="ctr" rtl="1">
              <a:buNone/>
            </a:pPr>
            <a:r>
              <a:rPr lang="fa-IR" sz="2800" b="1" dirty="0" smtClean="0">
                <a:solidFill>
                  <a:srgbClr val="FF0000"/>
                </a:solidFill>
                <a:cs typeface="+mj-cs"/>
              </a:rPr>
              <a:t>کنتراست تشعشع    </a:t>
            </a:r>
            <a:r>
              <a:rPr lang="fa-IR" sz="2000" b="1" dirty="0" smtClean="0">
                <a:cs typeface="+mj-cs"/>
              </a:rPr>
              <a:t>صفحه 178</a:t>
            </a:r>
            <a:endParaRPr lang="en-US" sz="2000" dirty="0" smtClean="0"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CC0066"/>
                </a:solidFill>
                <a:cs typeface="+mj-cs"/>
              </a:rPr>
              <a:t>کنتراست</a:t>
            </a:r>
            <a:r>
              <a:rPr lang="fa-IR" sz="2000" b="1" dirty="0" smtClean="0">
                <a:cs typeface="+mj-cs"/>
              </a:rPr>
              <a:t> : </a:t>
            </a:r>
            <a:r>
              <a:rPr lang="fa-IR" sz="2000" b="1" u="sng" dirty="0" smtClean="0">
                <a:solidFill>
                  <a:srgbClr val="006600"/>
                </a:solidFill>
                <a:cs typeface="+mj-cs"/>
              </a:rPr>
              <a:t>تفاوت بین دو پرتو دهی و یا نور را نشان میدهد</a:t>
            </a:r>
            <a:endParaRPr lang="en-US" sz="2000" b="1" u="sng" dirty="0" smtClean="0">
              <a:solidFill>
                <a:srgbClr val="006600"/>
              </a:solidFill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cs typeface="+mj-cs"/>
              </a:rPr>
              <a:t> و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امکان تمایز و تشخیص دو بافت مجاور </a:t>
            </a:r>
            <a:r>
              <a:rPr lang="fa-IR" sz="2000" b="1" dirty="0" smtClean="0">
                <a:cs typeface="+mj-cs"/>
              </a:rPr>
              <a:t>و حد فاصل آنها را ممکن می سازد.</a:t>
            </a:r>
            <a:endParaRPr lang="en-US" sz="2000" dirty="0" smtClean="0"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cs typeface="+mj-cs"/>
              </a:rPr>
              <a:t>نسبت شدت خروجی تشعشع </a:t>
            </a:r>
            <a:r>
              <a:rPr lang="en-US" sz="2000" b="1" dirty="0" smtClean="0">
                <a:cs typeface="+mj-cs"/>
              </a:rPr>
              <a:t>I</a:t>
            </a:r>
            <a:r>
              <a:rPr lang="en-US" sz="2000" b="1" baseline="-25000" dirty="0" smtClean="0">
                <a:cs typeface="+mj-cs"/>
              </a:rPr>
              <a:t>1</a:t>
            </a:r>
            <a:r>
              <a:rPr lang="fa-IR" sz="2000" b="1" dirty="0" smtClean="0">
                <a:cs typeface="+mj-cs"/>
              </a:rPr>
              <a:t> به ورودی </a:t>
            </a:r>
            <a:r>
              <a:rPr lang="en-US" sz="2000" b="1" dirty="0" smtClean="0">
                <a:cs typeface="+mj-cs"/>
              </a:rPr>
              <a:t>I</a:t>
            </a:r>
            <a:r>
              <a:rPr lang="en-US" sz="2000" b="1" baseline="-25000" dirty="0" smtClean="0">
                <a:cs typeface="+mj-cs"/>
              </a:rPr>
              <a:t>O</a:t>
            </a:r>
            <a:r>
              <a:rPr lang="fa-IR" sz="2000" b="1" dirty="0" smtClean="0">
                <a:cs typeface="+mj-cs"/>
              </a:rPr>
              <a:t>            </a:t>
            </a:r>
            <a:r>
              <a:rPr lang="en-US" sz="2400" b="1" dirty="0" smtClean="0">
                <a:solidFill>
                  <a:srgbClr val="CC0066"/>
                </a:solidFill>
                <a:cs typeface="+mj-cs"/>
              </a:rPr>
              <a:t>C</a:t>
            </a:r>
            <a:r>
              <a:rPr lang="en-US" sz="2400" b="1" baseline="-25000" dirty="0" smtClean="0">
                <a:solidFill>
                  <a:srgbClr val="CC0066"/>
                </a:solidFill>
                <a:cs typeface="+mj-cs"/>
              </a:rPr>
              <a:t>r</a:t>
            </a:r>
            <a:r>
              <a:rPr lang="en-US" sz="2400" b="1" dirty="0" smtClean="0">
                <a:solidFill>
                  <a:srgbClr val="CC0066"/>
                </a:solidFill>
                <a:cs typeface="+mj-cs"/>
              </a:rPr>
              <a:t>=Ln(I</a:t>
            </a:r>
            <a:r>
              <a:rPr lang="en-US" sz="2400" b="1" baseline="-25000" dirty="0" smtClean="0">
                <a:solidFill>
                  <a:srgbClr val="CC0066"/>
                </a:solidFill>
                <a:cs typeface="+mj-cs"/>
              </a:rPr>
              <a:t>1</a:t>
            </a:r>
            <a:r>
              <a:rPr lang="en-US" sz="2400" b="1" dirty="0" smtClean="0">
                <a:solidFill>
                  <a:srgbClr val="CC0066"/>
                </a:solidFill>
                <a:cs typeface="+mj-cs"/>
              </a:rPr>
              <a:t>/I</a:t>
            </a:r>
            <a:r>
              <a:rPr lang="en-US" sz="2400" b="1" baseline="-25000" dirty="0" smtClean="0">
                <a:solidFill>
                  <a:srgbClr val="CC0066"/>
                </a:solidFill>
                <a:cs typeface="+mj-cs"/>
              </a:rPr>
              <a:t>o</a:t>
            </a:r>
            <a:r>
              <a:rPr lang="en-US" sz="2400" b="1" dirty="0" smtClean="0">
                <a:solidFill>
                  <a:srgbClr val="CC0066"/>
                </a:solidFill>
                <a:cs typeface="+mj-cs"/>
              </a:rPr>
              <a:t>)</a:t>
            </a:r>
          </a:p>
          <a:p>
            <a:pPr algn="r" rtl="1">
              <a:buNone/>
            </a:pPr>
            <a:endParaRPr lang="en-US" sz="2400" dirty="0" smtClean="0">
              <a:solidFill>
                <a:srgbClr val="CC0066"/>
              </a:solidFill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C00000"/>
                </a:solidFill>
                <a:cs typeface="+mj-cs"/>
              </a:rPr>
              <a:t>محاسبه کنتراست تشعشع</a:t>
            </a:r>
            <a:r>
              <a:rPr lang="en-US" sz="2000" b="1" dirty="0" smtClean="0">
                <a:solidFill>
                  <a:srgbClr val="C00000"/>
                </a:solidFill>
                <a:cs typeface="+mj-cs"/>
              </a:rPr>
              <a:t> </a:t>
            </a:r>
            <a:r>
              <a:rPr lang="fa-IR" sz="2000" b="1" dirty="0" smtClean="0">
                <a:solidFill>
                  <a:srgbClr val="C00000"/>
                </a:solidFill>
                <a:cs typeface="+mj-cs"/>
              </a:rPr>
              <a:t> </a:t>
            </a:r>
            <a:r>
              <a:rPr lang="fa-IR" sz="2000" b="1" u="sng" dirty="0" smtClean="0">
                <a:solidFill>
                  <a:srgbClr val="C00000"/>
                </a:solidFill>
                <a:cs typeface="+mj-cs"/>
              </a:rPr>
              <a:t>در صورت وجود تومور:</a:t>
            </a:r>
            <a:endParaRPr lang="en-US" sz="2000" u="sng" dirty="0" smtClean="0">
              <a:solidFill>
                <a:srgbClr val="C00000"/>
              </a:solidFill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0000CC"/>
                </a:solidFill>
                <a:cs typeface="+mj-cs"/>
              </a:rPr>
              <a:t>مشخصات بافت  </a:t>
            </a:r>
            <a:r>
              <a:rPr lang="en-US" sz="2000" b="1" dirty="0" smtClean="0">
                <a:solidFill>
                  <a:srgbClr val="006600"/>
                </a:solidFill>
                <a:cs typeface="+mj-cs"/>
              </a:rPr>
              <a:t>: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ضخامت </a:t>
            </a:r>
            <a:r>
              <a:rPr lang="en-US" sz="2000" b="1" dirty="0" smtClean="0">
                <a:solidFill>
                  <a:srgbClr val="006600"/>
                </a:solidFill>
                <a:cs typeface="+mj-cs"/>
              </a:rPr>
              <a:t>X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 و ضریب جذب </a:t>
            </a:r>
            <a:r>
              <a:rPr lang="el-GR" sz="2000" b="1" dirty="0" smtClean="0">
                <a:solidFill>
                  <a:srgbClr val="006600"/>
                </a:solidFill>
                <a:cs typeface="+mj-cs"/>
              </a:rPr>
              <a:t>μ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  </a:t>
            </a:r>
            <a:r>
              <a:rPr lang="fa-IR" sz="2000" b="1" dirty="0" smtClean="0">
                <a:cs typeface="+mj-cs"/>
              </a:rPr>
              <a:t> </a:t>
            </a:r>
            <a:endParaRPr lang="en-US" sz="2000" b="1" dirty="0" smtClean="0"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0000CC"/>
                </a:solidFill>
                <a:cs typeface="+mj-cs"/>
              </a:rPr>
              <a:t>و توموری</a:t>
            </a:r>
            <a:r>
              <a:rPr lang="en-US" sz="2000" b="1" dirty="0" smtClean="0">
                <a:solidFill>
                  <a:srgbClr val="0000CC"/>
                </a:solidFill>
                <a:cs typeface="+mj-cs"/>
              </a:rPr>
              <a:t> </a:t>
            </a:r>
            <a:r>
              <a:rPr lang="fa-IR" sz="2000" b="1" dirty="0" smtClean="0">
                <a:solidFill>
                  <a:srgbClr val="0000CC"/>
                </a:solidFill>
                <a:cs typeface="+mj-cs"/>
              </a:rPr>
              <a:t> روی بافت باشد </a:t>
            </a:r>
            <a:r>
              <a:rPr lang="fa-IR" sz="2000" b="1" dirty="0" smtClean="0">
                <a:cs typeface="+mj-cs"/>
              </a:rPr>
              <a:t>: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به ضخامت  </a:t>
            </a:r>
            <a:r>
              <a:rPr lang="el-GR" sz="2000" b="1" dirty="0" smtClean="0">
                <a:solidFill>
                  <a:srgbClr val="006600"/>
                </a:solidFill>
                <a:cs typeface="+mj-cs"/>
              </a:rPr>
              <a:t>Δ</a:t>
            </a:r>
            <a:r>
              <a:rPr lang="en-US" sz="2000" b="1" dirty="0" smtClean="0">
                <a:solidFill>
                  <a:srgbClr val="006600"/>
                </a:solidFill>
                <a:cs typeface="+mj-cs"/>
              </a:rPr>
              <a:t>X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 و ضریب جذب </a:t>
            </a:r>
            <a:r>
              <a:rPr lang="el-GR" sz="2000" b="1" dirty="0" smtClean="0">
                <a:solidFill>
                  <a:srgbClr val="006600"/>
                </a:solidFill>
                <a:cs typeface="+mj-cs"/>
              </a:rPr>
              <a:t>μ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 </a:t>
            </a:r>
            <a:endParaRPr lang="en-US" sz="2000" b="1" dirty="0" smtClean="0">
              <a:solidFill>
                <a:srgbClr val="006600"/>
              </a:solidFill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C00000"/>
                </a:solidFill>
                <a:cs typeface="+mj-cs"/>
              </a:rPr>
              <a:t>کنتراست </a:t>
            </a:r>
            <a:r>
              <a:rPr lang="fa-IR" sz="2000" b="1" dirty="0" smtClean="0">
                <a:cs typeface="+mj-cs"/>
              </a:rPr>
              <a:t>حاصل از </a:t>
            </a:r>
            <a:r>
              <a:rPr lang="fa-IR" sz="2000" b="1" dirty="0" smtClean="0">
                <a:cs typeface="+mj-cs"/>
              </a:rPr>
              <a:t>بافت </a:t>
            </a:r>
            <a:r>
              <a:rPr lang="en-US" sz="2400" b="1" dirty="0" smtClean="0">
                <a:cs typeface="+mj-cs"/>
              </a:rPr>
              <a:t>= </a:t>
            </a:r>
            <a:r>
              <a:rPr lang="en-US" sz="2400" b="1" dirty="0" err="1" smtClean="0">
                <a:solidFill>
                  <a:srgbClr val="0000CC"/>
                </a:solidFill>
                <a:cs typeface="+mj-cs"/>
              </a:rPr>
              <a:t>I</a:t>
            </a:r>
            <a:r>
              <a:rPr lang="en-US" sz="2400" b="1" baseline="-25000" dirty="0" err="1" smtClean="0">
                <a:solidFill>
                  <a:srgbClr val="0000CC"/>
                </a:solidFill>
                <a:cs typeface="+mj-cs"/>
              </a:rPr>
              <a:t>o</a:t>
            </a:r>
            <a:r>
              <a:rPr lang="en-US" sz="2400" b="1" dirty="0" err="1" smtClean="0">
                <a:solidFill>
                  <a:srgbClr val="0000CC"/>
                </a:solidFill>
                <a:cs typeface="+mj-cs"/>
              </a:rPr>
              <a:t>e</a:t>
            </a:r>
            <a:r>
              <a:rPr lang="en-US" sz="2400" b="1" baseline="-25000" dirty="0" smtClean="0">
                <a:solidFill>
                  <a:srgbClr val="0000CC"/>
                </a:solidFill>
                <a:cs typeface="+mj-cs"/>
              </a:rPr>
              <a:t> </a:t>
            </a:r>
            <a:r>
              <a:rPr lang="en-US" sz="2400" b="1" baseline="30000" dirty="0" smtClean="0">
                <a:solidFill>
                  <a:srgbClr val="0000CC"/>
                </a:solidFill>
                <a:cs typeface="+mj-cs"/>
              </a:rPr>
              <a:t>(-</a:t>
            </a:r>
            <a:r>
              <a:rPr lang="en-US" sz="2400" b="1" baseline="30000" dirty="0" smtClean="0">
                <a:solidFill>
                  <a:srgbClr val="0000CC"/>
                </a:solidFill>
                <a:cs typeface="+mj-cs"/>
              </a:rPr>
              <a:t>µx</a:t>
            </a:r>
            <a:r>
              <a:rPr lang="en-US" sz="2400" b="1" baseline="30000" dirty="0" smtClean="0">
                <a:solidFill>
                  <a:srgbClr val="0000CC"/>
                </a:solidFill>
                <a:cs typeface="+mj-cs"/>
              </a:rPr>
              <a:t>)</a:t>
            </a:r>
            <a:r>
              <a:rPr lang="fa-IR" sz="2400" b="1" baseline="-25000" dirty="0">
                <a:solidFill>
                  <a:srgbClr val="0000CC"/>
                </a:solidFill>
                <a:cs typeface="+mj-cs"/>
              </a:rPr>
              <a:t> </a:t>
            </a:r>
            <a:r>
              <a:rPr lang="en-US" sz="2400" b="1" dirty="0" smtClean="0">
                <a:solidFill>
                  <a:srgbClr val="0000CC"/>
                </a:solidFill>
                <a:cs typeface="+mj-cs"/>
              </a:rPr>
              <a:t> </a:t>
            </a:r>
            <a:r>
              <a:rPr lang="en-US" sz="2400" b="1" dirty="0" smtClean="0">
                <a:solidFill>
                  <a:srgbClr val="0000CC"/>
                </a:solidFill>
                <a:cs typeface="+mj-cs"/>
              </a:rPr>
              <a:t>I</a:t>
            </a:r>
            <a:r>
              <a:rPr lang="en-US" sz="2400" b="1" baseline="-25000" dirty="0" smtClean="0">
                <a:solidFill>
                  <a:srgbClr val="0000CC"/>
                </a:solidFill>
                <a:cs typeface="+mj-cs"/>
              </a:rPr>
              <a:t>1</a:t>
            </a:r>
            <a:endParaRPr lang="fa-IR" sz="2400" b="1" baseline="-25000" dirty="0" smtClean="0">
              <a:solidFill>
                <a:srgbClr val="0000CC"/>
              </a:solidFill>
              <a:cs typeface="+mj-cs"/>
            </a:endParaRPr>
          </a:p>
          <a:p>
            <a:pPr algn="r" rtl="1">
              <a:buNone/>
            </a:pPr>
            <a:r>
              <a:rPr lang="fa-IR" sz="2400" b="1" dirty="0">
                <a:solidFill>
                  <a:srgbClr val="C00000"/>
                </a:solidFill>
              </a:rPr>
              <a:t>کنتراست </a:t>
            </a:r>
            <a:r>
              <a:rPr lang="fa-IR" sz="2400" b="1" dirty="0"/>
              <a:t>حاصل </a:t>
            </a:r>
            <a:r>
              <a:rPr lang="fa-IR" sz="2400" b="1" dirty="0" smtClean="0"/>
              <a:t>ازتومور</a:t>
            </a:r>
            <a:endParaRPr lang="en-US" sz="2400" dirty="0" smtClean="0">
              <a:solidFill>
                <a:srgbClr val="0000CC"/>
              </a:solidFill>
              <a:cs typeface="+mj-cs"/>
            </a:endParaRPr>
          </a:p>
          <a:p>
            <a:pPr algn="ctr">
              <a:lnSpc>
                <a:spcPct val="120000"/>
              </a:lnSpc>
              <a:buNone/>
            </a:pPr>
            <a:r>
              <a:rPr lang="en-US" sz="2400" b="1" dirty="0" smtClean="0">
                <a:solidFill>
                  <a:srgbClr val="0000CC"/>
                </a:solidFill>
                <a:cs typeface="+mj-cs"/>
              </a:rPr>
              <a:t>I</a:t>
            </a:r>
            <a:r>
              <a:rPr lang="en-US" sz="2400" b="1" baseline="-25000" dirty="0" smtClean="0">
                <a:solidFill>
                  <a:srgbClr val="0000CC"/>
                </a:solidFill>
                <a:cs typeface="+mj-cs"/>
              </a:rPr>
              <a:t>2</a:t>
            </a:r>
            <a:r>
              <a:rPr lang="fa-IR" sz="2400" b="1" baseline="-25000" dirty="0" smtClean="0">
                <a:solidFill>
                  <a:srgbClr val="0000CC"/>
                </a:solidFill>
                <a:cs typeface="+mj-cs"/>
              </a:rPr>
              <a:t> </a:t>
            </a:r>
            <a:r>
              <a:rPr lang="en-US" sz="2400" b="1" dirty="0" smtClean="0">
                <a:solidFill>
                  <a:srgbClr val="0000CC"/>
                </a:solidFill>
                <a:cs typeface="+mj-cs"/>
              </a:rPr>
              <a:t>=</a:t>
            </a:r>
            <a:r>
              <a:rPr lang="fa-IR" sz="2400" b="1" dirty="0" smtClean="0">
                <a:solidFill>
                  <a:srgbClr val="0000CC"/>
                </a:solidFill>
                <a:cs typeface="+mj-cs"/>
              </a:rPr>
              <a:t> </a:t>
            </a:r>
            <a:r>
              <a:rPr lang="en-US" sz="2400" b="1" dirty="0" smtClean="0">
                <a:solidFill>
                  <a:srgbClr val="0000CC"/>
                </a:solidFill>
                <a:cs typeface="+mj-cs"/>
              </a:rPr>
              <a:t>I</a:t>
            </a:r>
            <a:r>
              <a:rPr lang="en-US" sz="2400" b="1" baseline="-25000" dirty="0" smtClean="0">
                <a:solidFill>
                  <a:srgbClr val="0000CC"/>
                </a:solidFill>
                <a:cs typeface="+mj-cs"/>
              </a:rPr>
              <a:t>o </a:t>
            </a:r>
            <a:r>
              <a:rPr lang="en-US" sz="2400" b="1" dirty="0" smtClean="0">
                <a:solidFill>
                  <a:srgbClr val="0000CC"/>
                </a:solidFill>
                <a:cs typeface="+mj-cs"/>
              </a:rPr>
              <a:t>e </a:t>
            </a:r>
            <a:r>
              <a:rPr lang="en-US" sz="2400" b="1" baseline="30000" dirty="0" smtClean="0">
                <a:solidFill>
                  <a:srgbClr val="0000CC"/>
                </a:solidFill>
                <a:cs typeface="+mj-cs"/>
              </a:rPr>
              <a:t>[-µ</a:t>
            </a:r>
            <a:r>
              <a:rPr lang="fa-IR" sz="2400" b="1" baseline="30000" dirty="0" smtClean="0">
                <a:solidFill>
                  <a:srgbClr val="0000CC"/>
                </a:solidFill>
                <a:cs typeface="+mj-cs"/>
              </a:rPr>
              <a:t> </a:t>
            </a:r>
            <a:r>
              <a:rPr lang="en-US" sz="2400" b="1" baseline="30000" dirty="0" smtClean="0">
                <a:solidFill>
                  <a:srgbClr val="0000CC"/>
                </a:solidFill>
                <a:cs typeface="+mj-cs"/>
              </a:rPr>
              <a:t>(X+</a:t>
            </a:r>
            <a:r>
              <a:rPr lang="el-GR" sz="2400" b="1" baseline="30000" dirty="0" smtClean="0">
                <a:solidFill>
                  <a:srgbClr val="0000CC"/>
                </a:solidFill>
                <a:cs typeface="+mj-cs"/>
              </a:rPr>
              <a:t>Δ</a:t>
            </a:r>
            <a:r>
              <a:rPr lang="en-US" sz="2400" b="1" baseline="30000" dirty="0" smtClean="0">
                <a:solidFill>
                  <a:srgbClr val="0000CC"/>
                </a:solidFill>
                <a:cs typeface="+mj-cs"/>
              </a:rPr>
              <a:t>X)</a:t>
            </a:r>
            <a:r>
              <a:rPr lang="fa-IR" sz="2400" b="1" baseline="30000" dirty="0" smtClean="0">
                <a:solidFill>
                  <a:srgbClr val="0000CC"/>
                </a:solidFill>
                <a:cs typeface="+mj-cs"/>
              </a:rPr>
              <a:t> </a:t>
            </a:r>
            <a:r>
              <a:rPr lang="en-US" sz="2400" b="1" baseline="30000" dirty="0" smtClean="0">
                <a:solidFill>
                  <a:srgbClr val="0000CC"/>
                </a:solidFill>
                <a:cs typeface="+mj-cs"/>
              </a:rPr>
              <a:t>]</a:t>
            </a:r>
            <a:r>
              <a:rPr lang="fa-IR" sz="2400" b="1" baseline="30000" dirty="0" smtClean="0">
                <a:solidFill>
                  <a:srgbClr val="0000CC"/>
                </a:solidFill>
                <a:cs typeface="+mj-cs"/>
              </a:rPr>
              <a:t> </a:t>
            </a:r>
            <a:r>
              <a:rPr lang="en-US" sz="2400" b="1" dirty="0" smtClean="0">
                <a:solidFill>
                  <a:srgbClr val="0000CC"/>
                </a:solidFill>
                <a:cs typeface="+mj-cs"/>
              </a:rPr>
              <a:t>→</a:t>
            </a:r>
            <a:r>
              <a:rPr lang="fa-IR" sz="2400" b="1" dirty="0" smtClean="0">
                <a:solidFill>
                  <a:srgbClr val="0000CC"/>
                </a:solidFill>
                <a:cs typeface="+mj-cs"/>
              </a:rPr>
              <a:t>     </a:t>
            </a:r>
            <a:r>
              <a:rPr lang="en-US" sz="2400" b="1" dirty="0" smtClean="0">
                <a:solidFill>
                  <a:srgbClr val="C00000"/>
                </a:solidFill>
                <a:cs typeface="+mj-cs"/>
              </a:rPr>
              <a:t>Cr</a:t>
            </a:r>
            <a:r>
              <a:rPr lang="fa-IR" sz="2400" b="1" dirty="0" smtClean="0">
                <a:solidFill>
                  <a:srgbClr val="C00000"/>
                </a:solidFill>
                <a:cs typeface="+mj-cs"/>
              </a:rPr>
              <a:t> </a:t>
            </a:r>
            <a:r>
              <a:rPr lang="en-US" sz="2400" b="1" dirty="0" smtClean="0">
                <a:cs typeface="+mj-cs"/>
              </a:rPr>
              <a:t>=</a:t>
            </a:r>
            <a:r>
              <a:rPr lang="fa-IR" sz="2400" b="1" dirty="0" smtClean="0">
                <a:cs typeface="+mj-cs"/>
              </a:rPr>
              <a:t> </a:t>
            </a:r>
            <a:r>
              <a:rPr lang="en-US" sz="2400" b="1" dirty="0" err="1" smtClean="0">
                <a:cs typeface="+mj-cs"/>
              </a:rPr>
              <a:t>Ln</a:t>
            </a:r>
            <a:r>
              <a:rPr lang="fa-IR" sz="2400" b="1" dirty="0" smtClean="0">
                <a:cs typeface="+mj-cs"/>
              </a:rPr>
              <a:t> </a:t>
            </a:r>
            <a:r>
              <a:rPr lang="en-US" sz="2400" b="1" dirty="0" smtClean="0">
                <a:cs typeface="+mj-cs"/>
              </a:rPr>
              <a:t>(I</a:t>
            </a:r>
            <a:r>
              <a:rPr lang="en-US" sz="2400" b="1" baseline="-25000" dirty="0" smtClean="0">
                <a:cs typeface="+mj-cs"/>
              </a:rPr>
              <a:t>2</a:t>
            </a:r>
            <a:r>
              <a:rPr lang="en-US" sz="2400" b="1" dirty="0" smtClean="0">
                <a:cs typeface="+mj-cs"/>
              </a:rPr>
              <a:t>/I</a:t>
            </a:r>
            <a:r>
              <a:rPr lang="en-US" sz="2400" b="1" baseline="-25000" dirty="0" smtClean="0">
                <a:cs typeface="+mj-cs"/>
              </a:rPr>
              <a:t>1</a:t>
            </a:r>
            <a:r>
              <a:rPr lang="en-US" sz="2400" b="1" dirty="0" smtClean="0">
                <a:cs typeface="+mj-cs"/>
              </a:rPr>
              <a:t>)</a:t>
            </a:r>
            <a:r>
              <a:rPr lang="fa-IR" sz="2400" b="1" dirty="0" smtClean="0">
                <a:cs typeface="+mj-cs"/>
              </a:rPr>
              <a:t> </a:t>
            </a:r>
            <a:r>
              <a:rPr lang="en-US" sz="2400" b="1" dirty="0" smtClean="0">
                <a:cs typeface="+mj-cs"/>
              </a:rPr>
              <a:t>= </a:t>
            </a:r>
            <a:r>
              <a:rPr lang="en-US" sz="2400" b="1" dirty="0" smtClean="0">
                <a:solidFill>
                  <a:srgbClr val="C00000"/>
                </a:solidFill>
                <a:cs typeface="+mj-cs"/>
              </a:rPr>
              <a:t>-</a:t>
            </a:r>
            <a:r>
              <a:rPr lang="el-GR" sz="2400" b="1" dirty="0" smtClean="0">
                <a:solidFill>
                  <a:srgbClr val="C00000"/>
                </a:solidFill>
                <a:cs typeface="+mj-cs"/>
              </a:rPr>
              <a:t> μ Δ</a:t>
            </a:r>
            <a:r>
              <a:rPr lang="en-US" sz="2400" b="1" dirty="0" smtClean="0">
                <a:solidFill>
                  <a:srgbClr val="C00000"/>
                </a:solidFill>
                <a:cs typeface="+mj-cs"/>
              </a:rPr>
              <a:t>x</a:t>
            </a:r>
            <a:endParaRPr lang="en-US" sz="2400" dirty="0" smtClean="0">
              <a:solidFill>
                <a:srgbClr val="C00000"/>
              </a:solidFill>
              <a:cs typeface="+mj-cs"/>
            </a:endParaRPr>
          </a:p>
          <a:p>
            <a:pPr algn="r" rtl="1">
              <a:lnSpc>
                <a:spcPct val="120000"/>
              </a:lnSpc>
              <a:buNone/>
            </a:pPr>
            <a:r>
              <a:rPr lang="fa-IR" sz="2000" dirty="0" smtClean="0">
                <a:cs typeface="+mj-cs"/>
              </a:rPr>
              <a:t> </a:t>
            </a:r>
            <a:r>
              <a:rPr lang="fa-IR" sz="2000" b="1" dirty="0" smtClean="0">
                <a:solidFill>
                  <a:srgbClr val="C00000"/>
                </a:solidFill>
                <a:cs typeface="+mj-cs"/>
              </a:rPr>
              <a:t>نتایج حاصل</a:t>
            </a:r>
            <a:r>
              <a:rPr lang="en-US" sz="2000" b="1" dirty="0" smtClean="0">
                <a:solidFill>
                  <a:srgbClr val="C00000"/>
                </a:solidFill>
                <a:cs typeface="+mj-cs"/>
              </a:rPr>
              <a:t>: </a:t>
            </a:r>
            <a:endParaRPr lang="en-US" sz="2000" dirty="0" smtClean="0">
              <a:solidFill>
                <a:srgbClr val="C00000"/>
              </a:solidFill>
              <a:cs typeface="+mj-cs"/>
            </a:endParaRPr>
          </a:p>
          <a:p>
            <a:pPr lvl="0" algn="r" rtl="1">
              <a:buFont typeface="Wingdings" pitchFamily="2" charset="2"/>
              <a:buChar char="ü"/>
            </a:pPr>
            <a:r>
              <a:rPr lang="fa-IR" sz="2000" b="1" dirty="0" smtClean="0">
                <a:solidFill>
                  <a:srgbClr val="0000CC"/>
                </a:solidFill>
                <a:cs typeface="+mj-cs"/>
              </a:rPr>
              <a:t>کنتراست منفی است </a:t>
            </a:r>
            <a:r>
              <a:rPr lang="fa-IR" sz="2000" b="1" dirty="0" smtClean="0">
                <a:cs typeface="+mj-cs"/>
              </a:rPr>
              <a:t>: یعنی اضافه شدن بافت تومور،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باعث کاهش تشعشع خروجی </a:t>
            </a:r>
            <a:r>
              <a:rPr lang="fa-IR" sz="2000" b="1" dirty="0" smtClean="0">
                <a:cs typeface="+mj-cs"/>
              </a:rPr>
              <a:t>می شود.</a:t>
            </a:r>
          </a:p>
          <a:p>
            <a:pPr marL="0" lvl="0" indent="0" algn="r" rtl="1">
              <a:buNone/>
            </a:pPr>
            <a:r>
              <a:rPr lang="fa-IR" sz="2000" b="1" dirty="0" smtClean="0">
                <a:cs typeface="+mj-cs"/>
              </a:rPr>
              <a:t>(روی فیلم </a:t>
            </a:r>
            <a:r>
              <a:rPr lang="fa-IR" sz="2000" b="1" u="sng" dirty="0" smtClean="0">
                <a:solidFill>
                  <a:srgbClr val="006600"/>
                </a:solidFill>
                <a:cs typeface="+mj-cs"/>
              </a:rPr>
              <a:t>بصورت نقطه سفید ظاهر </a:t>
            </a:r>
            <a:r>
              <a:rPr lang="fa-IR" sz="2000" b="1" dirty="0" smtClean="0">
                <a:cs typeface="+mj-cs"/>
              </a:rPr>
              <a:t>میشود)</a:t>
            </a:r>
            <a:endParaRPr lang="en-US" sz="2000" dirty="0" smtClean="0">
              <a:cs typeface="+mj-cs"/>
            </a:endParaRPr>
          </a:p>
          <a:p>
            <a:pPr lvl="0" algn="r" rtl="1">
              <a:buFont typeface="Wingdings" pitchFamily="2" charset="2"/>
              <a:buChar char="ü"/>
            </a:pPr>
            <a:r>
              <a:rPr lang="fa-IR" sz="2000" b="1" dirty="0" smtClean="0">
                <a:solidFill>
                  <a:srgbClr val="0000CC"/>
                </a:solidFill>
                <a:cs typeface="+mj-cs"/>
              </a:rPr>
              <a:t>بستگی کنتراست، به </a:t>
            </a:r>
            <a:r>
              <a:rPr lang="en-US" sz="2000" b="1" dirty="0" smtClean="0">
                <a:solidFill>
                  <a:srgbClr val="0000CC"/>
                </a:solidFill>
                <a:cs typeface="+mj-cs"/>
              </a:rPr>
              <a:t>  </a:t>
            </a:r>
            <a:r>
              <a:rPr lang="el-GR" sz="2000" b="1" dirty="0" smtClean="0">
                <a:solidFill>
                  <a:srgbClr val="C00000"/>
                </a:solidFill>
                <a:cs typeface="+mj-cs"/>
              </a:rPr>
              <a:t>μ</a:t>
            </a:r>
            <a:r>
              <a:rPr lang="fa-IR" sz="2000" b="1" dirty="0" smtClean="0">
                <a:cs typeface="+mj-cs"/>
              </a:rPr>
              <a:t>: ضریب جذب خطی مواد دارد.</a:t>
            </a:r>
            <a:endParaRPr lang="en-US" sz="2000" dirty="0" smtClean="0">
              <a:cs typeface="+mj-cs"/>
            </a:endParaRPr>
          </a:p>
          <a:p>
            <a:pPr lvl="0" algn="r" rtl="1">
              <a:buFont typeface="Wingdings" pitchFamily="2" charset="2"/>
              <a:buChar char="ü"/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کنتراست</a:t>
            </a:r>
            <a:r>
              <a:rPr lang="fa-IR" sz="2000" b="1" dirty="0" smtClean="0">
                <a:cs typeface="+mj-cs"/>
              </a:rPr>
              <a:t> در این شرایط فقط بستگی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به ضخامت تومور دارد</a:t>
            </a:r>
            <a:r>
              <a:rPr lang="fa-IR" sz="2000" b="1" dirty="0" smtClean="0">
                <a:cs typeface="+mj-cs"/>
              </a:rPr>
              <a:t>، نه ضخامت بیمار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33400" y="640080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Movahedi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0" y="6324600"/>
            <a:ext cx="2133600" cy="365125"/>
          </a:xfrm>
        </p:spPr>
        <p:txBody>
          <a:bodyPr/>
          <a:lstStyle/>
          <a:p>
            <a:pPr algn="ctr">
              <a:defRPr/>
            </a:pPr>
            <a:fld id="{05E7E704-3D06-4FBE-ACD0-59EF4E7C52EF}" type="slidenum">
              <a:rPr lang="ar-SA" smtClean="0"/>
              <a:pPr algn="ctr">
                <a:defRPr/>
              </a:pPr>
              <a:t>11</a:t>
            </a:fld>
            <a:endParaRPr lang="en-US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5796"/>
    </mc:Choice>
    <mc:Fallback>
      <p:transition spd="slow" advTm="2157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"/>
            <a:ext cx="8915400" cy="6248400"/>
          </a:xfrm>
        </p:spPr>
        <p:txBody>
          <a:bodyPr/>
          <a:lstStyle/>
          <a:p>
            <a:pPr algn="r" rtl="1">
              <a:buNone/>
            </a:pPr>
            <a:r>
              <a:rPr lang="fa-IR" sz="2400" b="1" dirty="0">
                <a:solidFill>
                  <a:srgbClr val="C00000"/>
                </a:solidFill>
              </a:rPr>
              <a:t>محاسبه کنتراست تشعشع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fa-IR" sz="2400" b="1" dirty="0">
                <a:solidFill>
                  <a:srgbClr val="C00000"/>
                </a:solidFill>
                <a:cs typeface="Times New Roman"/>
              </a:rPr>
              <a:t>بعد از </a:t>
            </a:r>
            <a:r>
              <a:rPr lang="fa-IR" sz="2400" b="1" u="sng" dirty="0">
                <a:solidFill>
                  <a:srgbClr val="C00000"/>
                </a:solidFill>
                <a:cs typeface="Times New Roman"/>
              </a:rPr>
              <a:t>اضافه نمودن مواد کنتراست زا </a:t>
            </a:r>
            <a:r>
              <a:rPr lang="fa-IR" sz="2400" b="1" u="sng" dirty="0" smtClean="0">
                <a:solidFill>
                  <a:srgbClr val="C00000"/>
                </a:solidFill>
              </a:rPr>
              <a:t>:</a:t>
            </a:r>
          </a:p>
          <a:p>
            <a:pPr algn="r" rtl="1">
              <a:buNone/>
            </a:pPr>
            <a:endParaRPr lang="en-US" sz="2400" dirty="0">
              <a:solidFill>
                <a:srgbClr val="C00000"/>
              </a:solidFill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0000CC"/>
                </a:solidFill>
                <a:cs typeface="Times New Roman"/>
              </a:rPr>
              <a:t>دو </a:t>
            </a:r>
            <a:r>
              <a:rPr lang="fa-IR" sz="2000" b="1" dirty="0">
                <a:solidFill>
                  <a:srgbClr val="0000CC"/>
                </a:solidFill>
                <a:cs typeface="Times New Roman"/>
              </a:rPr>
              <a:t>ضریب جذب متفاوت </a:t>
            </a:r>
            <a:r>
              <a:rPr lang="fa-IR" sz="2000" b="1" dirty="0" smtClean="0">
                <a:solidFill>
                  <a:srgbClr val="0000CC"/>
                </a:solidFill>
                <a:cs typeface="Times New Roman"/>
              </a:rPr>
              <a:t>داریم </a:t>
            </a:r>
            <a:r>
              <a:rPr lang="fa-IR" sz="2000" b="1" dirty="0" smtClean="0">
                <a:solidFill>
                  <a:srgbClr val="006600"/>
                </a:solidFill>
                <a:cs typeface="Times New Roman"/>
              </a:rPr>
              <a:t>: یکی بافت</a:t>
            </a:r>
            <a:r>
              <a:rPr lang="el-GR" sz="2000" b="1" dirty="0">
                <a:solidFill>
                  <a:srgbClr val="006600"/>
                </a:solidFill>
              </a:rPr>
              <a:t> </a:t>
            </a:r>
            <a:r>
              <a:rPr lang="el-GR" sz="2000" b="1" dirty="0">
                <a:solidFill>
                  <a:srgbClr val="FF0000"/>
                </a:solidFill>
              </a:rPr>
              <a:t>μ</a:t>
            </a:r>
            <a:r>
              <a:rPr lang="en-US" sz="2000" b="1" baseline="-25000" dirty="0">
                <a:solidFill>
                  <a:srgbClr val="FF0000"/>
                </a:solidFill>
              </a:rPr>
              <a:t>1</a:t>
            </a:r>
            <a:r>
              <a:rPr lang="fa-IR" sz="2000" b="1" dirty="0" smtClean="0">
                <a:solidFill>
                  <a:srgbClr val="FF0000"/>
                </a:solidFill>
                <a:cs typeface="Times New Roman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cs typeface="Times New Roman"/>
              </a:rPr>
              <a:t>و دیگری ماده کنتراست زا</a:t>
            </a:r>
            <a:r>
              <a:rPr lang="el-GR" sz="2000" b="1" dirty="0">
                <a:solidFill>
                  <a:srgbClr val="006600"/>
                </a:solidFill>
              </a:rPr>
              <a:t> </a:t>
            </a:r>
            <a:r>
              <a:rPr lang="el-GR" sz="2000" b="1" dirty="0">
                <a:solidFill>
                  <a:srgbClr val="FF0000"/>
                </a:solidFill>
              </a:rPr>
              <a:t>μ</a:t>
            </a:r>
            <a:r>
              <a:rPr lang="en-US" sz="2000" b="1" baseline="-25000" dirty="0">
                <a:solidFill>
                  <a:srgbClr val="FF0000"/>
                </a:solidFill>
              </a:rPr>
              <a:t>2</a:t>
            </a:r>
            <a:r>
              <a:rPr lang="en-US" sz="2000" b="1" baseline="-25000" dirty="0">
                <a:solidFill>
                  <a:srgbClr val="006600"/>
                </a:solidFill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cs typeface="Times New Roman"/>
              </a:rPr>
              <a:t>:</a:t>
            </a:r>
            <a:r>
              <a:rPr lang="el-GR" sz="2000" b="1" dirty="0" smtClean="0">
                <a:solidFill>
                  <a:srgbClr val="006600"/>
                </a:solidFill>
              </a:rPr>
              <a:t> </a:t>
            </a:r>
            <a:r>
              <a:rPr lang="el-GR" sz="2000" b="1" dirty="0">
                <a:solidFill>
                  <a:srgbClr val="006600"/>
                </a:solidFill>
              </a:rPr>
              <a:t>μ</a:t>
            </a:r>
            <a:r>
              <a:rPr lang="en-US" sz="2000" b="1" baseline="-25000" dirty="0" smtClean="0">
                <a:solidFill>
                  <a:srgbClr val="006600"/>
                </a:solidFill>
              </a:rPr>
              <a:t>2       </a:t>
            </a:r>
            <a:r>
              <a:rPr lang="fa-IR" sz="2000" b="1" baseline="-25000" dirty="0" smtClean="0">
                <a:solidFill>
                  <a:srgbClr val="006600"/>
                </a:solidFill>
              </a:rPr>
              <a:t> </a:t>
            </a:r>
            <a:r>
              <a:rPr lang="el-GR" sz="2000" b="1" dirty="0" smtClean="0">
                <a:solidFill>
                  <a:srgbClr val="006600"/>
                </a:solidFill>
              </a:rPr>
              <a:t> </a:t>
            </a:r>
            <a:r>
              <a:rPr lang="el-GR" sz="2000" b="1" dirty="0">
                <a:solidFill>
                  <a:srgbClr val="006600"/>
                </a:solidFill>
              </a:rPr>
              <a:t>μ</a:t>
            </a:r>
            <a:r>
              <a:rPr lang="en-US" sz="2000" b="1" baseline="-25000" dirty="0">
                <a:solidFill>
                  <a:srgbClr val="006600"/>
                </a:solidFill>
              </a:rPr>
              <a:t>1 </a:t>
            </a:r>
            <a:r>
              <a:rPr lang="en-US" sz="2000" b="1" dirty="0">
                <a:solidFill>
                  <a:srgbClr val="006600"/>
                </a:solidFill>
              </a:rPr>
              <a:t>≠</a:t>
            </a:r>
          </a:p>
          <a:p>
            <a:pPr lvl="0" algn="r" rtl="1">
              <a:buNone/>
            </a:pPr>
            <a:r>
              <a:rPr lang="fa-IR" sz="2000" b="1" dirty="0" smtClean="0">
                <a:solidFill>
                  <a:srgbClr val="0000CC"/>
                </a:solidFill>
                <a:cs typeface="Times New Roman"/>
              </a:rPr>
              <a:t> </a:t>
            </a:r>
            <a:r>
              <a:rPr lang="fa-IR" sz="2000" b="1" dirty="0">
                <a:solidFill>
                  <a:srgbClr val="0000CC"/>
                </a:solidFill>
                <a:cs typeface="Times New Roman"/>
              </a:rPr>
              <a:t>(مثال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بعد از اضافه نمودن 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مواد کنتراست </a:t>
            </a:r>
            <a:r>
              <a:rPr lang="fa-IR" sz="2000" b="1" dirty="0" smtClean="0">
                <a:solidFill>
                  <a:srgbClr val="006600"/>
                </a:solidFill>
                <a:cs typeface="Times New Roman"/>
              </a:rPr>
              <a:t>زا </a:t>
            </a:r>
            <a:r>
              <a:rPr lang="fa-IR" sz="2000" b="1" dirty="0" smtClean="0">
                <a:solidFill>
                  <a:prstClr val="black"/>
                </a:solidFill>
                <a:cs typeface="Times New Roman"/>
              </a:rPr>
              <a:t>و یا در حالتی که </a:t>
            </a:r>
            <a:r>
              <a:rPr lang="fa-IR" sz="2000" b="1" dirty="0" smtClean="0">
                <a:solidFill>
                  <a:srgbClr val="006600"/>
                </a:solidFill>
                <a:cs typeface="Times New Roman"/>
              </a:rPr>
              <a:t>جنس تومور متفاوت </a:t>
            </a:r>
            <a:r>
              <a:rPr lang="fa-IR" sz="2000" b="1" dirty="0" smtClean="0">
                <a:solidFill>
                  <a:prstClr val="black"/>
                </a:solidFill>
                <a:cs typeface="Times New Roman"/>
              </a:rPr>
              <a:t>باشد)</a:t>
            </a:r>
          </a:p>
          <a:p>
            <a:pPr lvl="0" algn="r" rtl="1">
              <a:buNone/>
            </a:pPr>
            <a:endParaRPr lang="fa-IR" sz="2000" b="1" dirty="0" smtClean="0">
              <a:solidFill>
                <a:prstClr val="black"/>
              </a:solidFill>
              <a:cs typeface="Times New Roman"/>
            </a:endParaRPr>
          </a:p>
          <a:p>
            <a:pPr lvl="0" algn="r" rtl="1">
              <a:buNone/>
            </a:pPr>
            <a:r>
              <a:rPr lang="fa-IR" sz="2000" b="1" dirty="0">
                <a:solidFill>
                  <a:srgbClr val="0000CC"/>
                </a:solidFill>
              </a:rPr>
              <a:t>مشخصات بافت  </a:t>
            </a:r>
            <a:r>
              <a:rPr lang="en-US" sz="2000" b="1" dirty="0">
                <a:solidFill>
                  <a:srgbClr val="006600"/>
                </a:solidFill>
              </a:rPr>
              <a:t>: </a:t>
            </a:r>
            <a:r>
              <a:rPr lang="fa-IR" sz="2000" b="1" dirty="0">
                <a:solidFill>
                  <a:srgbClr val="006600"/>
                </a:solidFill>
              </a:rPr>
              <a:t>ضخامت </a:t>
            </a:r>
            <a:r>
              <a:rPr lang="en-US" sz="2000" b="1" dirty="0">
                <a:solidFill>
                  <a:srgbClr val="006600"/>
                </a:solidFill>
              </a:rPr>
              <a:t>X</a:t>
            </a:r>
            <a:r>
              <a:rPr lang="fa-IR" sz="2000" b="1" dirty="0">
                <a:solidFill>
                  <a:srgbClr val="006600"/>
                </a:solidFill>
              </a:rPr>
              <a:t> و ضریب جذب </a:t>
            </a:r>
            <a:r>
              <a:rPr lang="el-GR" sz="2000" b="1" dirty="0" smtClean="0">
                <a:solidFill>
                  <a:srgbClr val="006600"/>
                </a:solidFill>
              </a:rPr>
              <a:t>μ</a:t>
            </a:r>
            <a:r>
              <a:rPr lang="en-US" sz="2000" b="1" baseline="-25000" dirty="0" smtClean="0">
                <a:solidFill>
                  <a:srgbClr val="C00000"/>
                </a:solidFill>
              </a:rPr>
              <a:t>1</a:t>
            </a:r>
            <a:endParaRPr lang="fa-IR" sz="2000" b="1" dirty="0">
              <a:solidFill>
                <a:srgbClr val="0000CC"/>
              </a:solidFill>
              <a:cs typeface="Times New Roman"/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00CC"/>
                </a:solidFill>
                <a:cs typeface="Times New Roman"/>
              </a:rPr>
              <a:t> </a:t>
            </a:r>
            <a:r>
              <a:rPr lang="fa-IR" sz="2000" b="1" dirty="0" smtClean="0">
                <a:solidFill>
                  <a:srgbClr val="0000CC"/>
                </a:solidFill>
                <a:cs typeface="Times New Roman"/>
              </a:rPr>
              <a:t>مشخصات </a:t>
            </a:r>
            <a:r>
              <a:rPr lang="fa-IR" sz="2000" b="1" dirty="0" smtClean="0">
                <a:solidFill>
                  <a:srgbClr val="006600"/>
                </a:solidFill>
                <a:cs typeface="Times New Roman"/>
              </a:rPr>
              <a:t>تومور 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یا مواد </a:t>
            </a:r>
            <a:r>
              <a:rPr lang="fa-IR" sz="2000" b="1" dirty="0">
                <a:solidFill>
                  <a:srgbClr val="006600"/>
                </a:solidFill>
              </a:rPr>
              <a:t>کنتراست </a:t>
            </a:r>
            <a:r>
              <a:rPr lang="fa-IR" sz="2000" b="1" dirty="0">
                <a:solidFill>
                  <a:prstClr val="black"/>
                </a:solidFill>
              </a:rPr>
              <a:t>زا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با ضریب جذب  </a:t>
            </a:r>
            <a:r>
              <a:rPr lang="el-GR" sz="2000" b="1" dirty="0">
                <a:solidFill>
                  <a:srgbClr val="C00000"/>
                </a:solidFill>
              </a:rPr>
              <a:t>μ</a:t>
            </a:r>
            <a:r>
              <a:rPr lang="en-US" sz="2000" b="1" baseline="-25000" dirty="0" smtClean="0">
                <a:solidFill>
                  <a:srgbClr val="C00000"/>
                </a:solidFill>
              </a:rPr>
              <a:t>2</a:t>
            </a:r>
            <a:endParaRPr lang="fa-IR" sz="2000" b="1" baseline="-25000" dirty="0" smtClean="0">
              <a:solidFill>
                <a:srgbClr val="C00000"/>
              </a:solidFill>
            </a:endParaRPr>
          </a:p>
          <a:p>
            <a:pPr marL="0" lvl="0" indent="0" algn="r" rtl="1">
              <a:buNone/>
            </a:pPr>
            <a:endParaRPr lang="en-US" sz="2000" b="1" baseline="-25000" dirty="0">
              <a:solidFill>
                <a:srgbClr val="C00000"/>
              </a:solidFill>
            </a:endParaRPr>
          </a:p>
          <a:p>
            <a:pPr lvl="0" algn="r" rtl="1">
              <a:buFont typeface="Wingdings" pitchFamily="2" charset="2"/>
              <a:buChar char="ü"/>
            </a:pPr>
            <a:r>
              <a:rPr lang="fa-IR" sz="2000" b="1" dirty="0">
                <a:solidFill>
                  <a:srgbClr val="C00000"/>
                </a:solidFill>
              </a:rPr>
              <a:t>کنتراست </a:t>
            </a:r>
            <a:r>
              <a:rPr lang="fa-IR" sz="2000" b="1" dirty="0" smtClean="0"/>
              <a:t>حاصل</a:t>
            </a:r>
          </a:p>
          <a:p>
            <a:pPr marL="0" lvl="0" indent="0">
              <a:buNone/>
            </a:pPr>
            <a:r>
              <a:rPr lang="en-US" sz="2400" b="1" dirty="0" smtClean="0">
                <a:solidFill>
                  <a:srgbClr val="0000CC"/>
                </a:solidFill>
              </a:rPr>
              <a:t>I</a:t>
            </a:r>
            <a:r>
              <a:rPr lang="en-US" sz="2400" b="1" baseline="-25000" dirty="0" smtClean="0">
                <a:solidFill>
                  <a:srgbClr val="0000CC"/>
                </a:solidFill>
              </a:rPr>
              <a:t>1 </a:t>
            </a:r>
            <a:r>
              <a:rPr lang="en-US" sz="2400" b="1" dirty="0" smtClean="0"/>
              <a:t>= </a:t>
            </a:r>
            <a:r>
              <a:rPr lang="en-US" sz="2400" b="1" dirty="0" err="1" smtClean="0">
                <a:solidFill>
                  <a:srgbClr val="0000CC"/>
                </a:solidFill>
              </a:rPr>
              <a:t>I</a:t>
            </a:r>
            <a:r>
              <a:rPr lang="en-US" sz="2400" b="1" baseline="-25000" dirty="0" err="1" smtClean="0">
                <a:solidFill>
                  <a:srgbClr val="0000CC"/>
                </a:solidFill>
              </a:rPr>
              <a:t>o</a:t>
            </a:r>
            <a:r>
              <a:rPr lang="en-US" sz="2400" b="1" dirty="0" err="1" smtClean="0">
                <a:solidFill>
                  <a:srgbClr val="0000CC"/>
                </a:solidFill>
              </a:rPr>
              <a:t>e</a:t>
            </a:r>
            <a:r>
              <a:rPr lang="en-US" sz="2400" b="1" baseline="-25000" dirty="0" smtClean="0">
                <a:solidFill>
                  <a:srgbClr val="0000CC"/>
                </a:solidFill>
              </a:rPr>
              <a:t> </a:t>
            </a:r>
            <a:r>
              <a:rPr lang="en-US" sz="2400" b="1" baseline="30000" dirty="0" smtClean="0">
                <a:solidFill>
                  <a:srgbClr val="0000CC"/>
                </a:solidFill>
              </a:rPr>
              <a:t>(-µ</a:t>
            </a:r>
            <a:r>
              <a:rPr lang="en-US" sz="2400" b="1" baseline="-25000" dirty="0" smtClean="0">
                <a:solidFill>
                  <a:srgbClr val="C00000"/>
                </a:solidFill>
              </a:rPr>
              <a:t>1</a:t>
            </a:r>
            <a:r>
              <a:rPr lang="en-US" sz="2400" b="1" baseline="30000" dirty="0" smtClean="0">
                <a:solidFill>
                  <a:srgbClr val="0000CC"/>
                </a:solidFill>
              </a:rPr>
              <a:t>X</a:t>
            </a:r>
            <a:r>
              <a:rPr lang="en-US" sz="2400" b="1" baseline="-25000" dirty="0">
                <a:solidFill>
                  <a:srgbClr val="C00000"/>
                </a:solidFill>
              </a:rPr>
              <a:t>1</a:t>
            </a:r>
            <a:r>
              <a:rPr lang="en-US" sz="2400" b="1" baseline="30000" dirty="0" smtClean="0">
                <a:solidFill>
                  <a:srgbClr val="0000CC"/>
                </a:solidFill>
              </a:rPr>
              <a:t>)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00CC"/>
                </a:solidFill>
              </a:rPr>
              <a:t>I</a:t>
            </a:r>
            <a:r>
              <a:rPr lang="en-US" sz="2400" b="1" baseline="-25000" dirty="0" smtClean="0">
                <a:solidFill>
                  <a:srgbClr val="0000CC"/>
                </a:solidFill>
              </a:rPr>
              <a:t>2= </a:t>
            </a:r>
            <a:r>
              <a:rPr lang="en-US" sz="2400" b="1" dirty="0" smtClean="0"/>
              <a:t> </a:t>
            </a:r>
            <a:r>
              <a:rPr lang="en-US" sz="2400" b="1" dirty="0" err="1">
                <a:solidFill>
                  <a:srgbClr val="0000CC"/>
                </a:solidFill>
              </a:rPr>
              <a:t>I</a:t>
            </a:r>
            <a:r>
              <a:rPr lang="en-US" sz="2400" b="1" baseline="-25000" dirty="0" err="1">
                <a:solidFill>
                  <a:srgbClr val="0000CC"/>
                </a:solidFill>
              </a:rPr>
              <a:t>o</a:t>
            </a:r>
            <a:r>
              <a:rPr lang="en-US" sz="2400" b="1" dirty="0" err="1">
                <a:solidFill>
                  <a:srgbClr val="0000CC"/>
                </a:solidFill>
              </a:rPr>
              <a:t>e</a:t>
            </a:r>
            <a:r>
              <a:rPr lang="en-US" sz="2400" b="1" baseline="-25000" dirty="0">
                <a:solidFill>
                  <a:srgbClr val="0000CC"/>
                </a:solidFill>
              </a:rPr>
              <a:t> </a:t>
            </a:r>
            <a:r>
              <a:rPr lang="en-US" sz="2400" b="1" baseline="30000" dirty="0">
                <a:solidFill>
                  <a:srgbClr val="0000CC"/>
                </a:solidFill>
              </a:rPr>
              <a:t>(-</a:t>
            </a:r>
            <a:r>
              <a:rPr lang="en-US" sz="2400" b="1" baseline="30000" dirty="0" smtClean="0">
                <a:solidFill>
                  <a:srgbClr val="0000CC"/>
                </a:solidFill>
              </a:rPr>
              <a:t>µ</a:t>
            </a:r>
            <a:r>
              <a:rPr lang="en-US" sz="2400" b="1" baseline="-25000" dirty="0" smtClean="0">
                <a:solidFill>
                  <a:srgbClr val="C00000"/>
                </a:solidFill>
              </a:rPr>
              <a:t>2 </a:t>
            </a:r>
            <a:r>
              <a:rPr lang="en-US" sz="2400" b="1" baseline="30000" dirty="0" smtClean="0">
                <a:solidFill>
                  <a:srgbClr val="0000CC"/>
                </a:solidFill>
              </a:rPr>
              <a:t>X</a:t>
            </a:r>
            <a:r>
              <a:rPr lang="en-US" sz="2400" b="1" baseline="-25000" dirty="0" smtClean="0">
                <a:solidFill>
                  <a:srgbClr val="C00000"/>
                </a:solidFill>
              </a:rPr>
              <a:t>2</a:t>
            </a:r>
            <a:r>
              <a:rPr lang="en-US" sz="2400" b="1" baseline="30000" dirty="0" smtClean="0">
                <a:solidFill>
                  <a:srgbClr val="0000CC"/>
                </a:solidFill>
              </a:rPr>
              <a:t>)</a:t>
            </a:r>
            <a:endParaRPr lang="fa-IR" sz="2400" b="1" dirty="0" smtClean="0"/>
          </a:p>
          <a:p>
            <a:pPr marL="0" indent="0"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Cr </a:t>
            </a:r>
            <a:r>
              <a:rPr lang="en-US" sz="2400" b="1" dirty="0" smtClean="0"/>
              <a:t>=</a:t>
            </a:r>
            <a:r>
              <a:rPr lang="fa-IR" sz="2400" b="1" dirty="0" smtClean="0"/>
              <a:t> </a:t>
            </a:r>
            <a:r>
              <a:rPr lang="en-US" sz="2400" b="1" dirty="0"/>
              <a:t>Ln</a:t>
            </a:r>
            <a:r>
              <a:rPr lang="fa-IR" sz="2400" b="1" dirty="0"/>
              <a:t> </a:t>
            </a:r>
            <a:r>
              <a:rPr lang="en-US" sz="2400" b="1" dirty="0"/>
              <a:t>(I</a:t>
            </a:r>
            <a:r>
              <a:rPr lang="en-US" sz="2400" b="1" baseline="-25000" dirty="0"/>
              <a:t>2</a:t>
            </a:r>
            <a:r>
              <a:rPr lang="en-US" sz="2400" b="1" dirty="0"/>
              <a:t>/I</a:t>
            </a:r>
            <a:r>
              <a:rPr lang="en-US" sz="2400" b="1" baseline="-25000" dirty="0"/>
              <a:t>1</a:t>
            </a:r>
            <a:r>
              <a:rPr lang="en-US" sz="2400" b="1" dirty="0" smtClean="0"/>
              <a:t>)            </a:t>
            </a:r>
            <a:r>
              <a:rPr lang="en-US" sz="2400" b="1" dirty="0">
                <a:solidFill>
                  <a:srgbClr val="C00000"/>
                </a:solidFill>
              </a:rPr>
              <a:t>Cr</a:t>
            </a:r>
            <a:r>
              <a:rPr lang="en-US" sz="2400" b="1" dirty="0" smtClean="0">
                <a:solidFill>
                  <a:srgbClr val="C00000"/>
                </a:solidFill>
              </a:rPr>
              <a:t> = -|</a:t>
            </a:r>
            <a:r>
              <a:rPr lang="el-GR" sz="2400" b="1" dirty="0">
                <a:solidFill>
                  <a:srgbClr val="C00000"/>
                </a:solidFill>
              </a:rPr>
              <a:t>μ</a:t>
            </a:r>
            <a:r>
              <a:rPr lang="en-US" sz="2400" b="1" baseline="-25000" dirty="0">
                <a:solidFill>
                  <a:srgbClr val="C00000"/>
                </a:solidFill>
              </a:rPr>
              <a:t>2</a:t>
            </a:r>
            <a:r>
              <a:rPr lang="en-US" sz="2400" b="1" dirty="0" smtClean="0">
                <a:solidFill>
                  <a:srgbClr val="C00000"/>
                </a:solidFill>
              </a:rPr>
              <a:t>- </a:t>
            </a:r>
            <a:r>
              <a:rPr lang="el-GR" sz="2400" b="1" dirty="0">
                <a:solidFill>
                  <a:srgbClr val="C00000"/>
                </a:solidFill>
              </a:rPr>
              <a:t>μ</a:t>
            </a:r>
            <a:r>
              <a:rPr lang="en-US" sz="2400" b="1" baseline="-25000" dirty="0">
                <a:solidFill>
                  <a:srgbClr val="C00000"/>
                </a:solidFill>
              </a:rPr>
              <a:t>1 </a:t>
            </a:r>
            <a:r>
              <a:rPr lang="en-US" sz="2400" b="1" dirty="0">
                <a:solidFill>
                  <a:srgbClr val="C00000"/>
                </a:solidFill>
              </a:rPr>
              <a:t>|.</a:t>
            </a:r>
            <a:r>
              <a:rPr lang="el-GR" sz="2400" b="1" dirty="0">
                <a:solidFill>
                  <a:srgbClr val="C00000"/>
                </a:solidFill>
              </a:rPr>
              <a:t> Δ</a:t>
            </a:r>
            <a:r>
              <a:rPr lang="en-US" sz="2400" b="1" dirty="0" smtClean="0">
                <a:solidFill>
                  <a:srgbClr val="C00000"/>
                </a:solidFill>
              </a:rPr>
              <a:t>x</a:t>
            </a:r>
            <a:endParaRPr lang="fa-IR" sz="2400" b="1" baseline="-25000" dirty="0">
              <a:solidFill>
                <a:srgbClr val="C00000"/>
              </a:solidFill>
            </a:endParaRPr>
          </a:p>
          <a:p>
            <a:pPr marL="0" indent="0" algn="l">
              <a:buNone/>
            </a:pPr>
            <a:endParaRPr lang="fa-IR" sz="2400" b="1" baseline="-25000" dirty="0" smtClean="0">
              <a:solidFill>
                <a:srgbClr val="C00000"/>
              </a:solidFill>
            </a:endParaRPr>
          </a:p>
          <a:p>
            <a:pPr lvl="0" algn="r" rtl="1">
              <a:buFont typeface="Wingdings" pitchFamily="2" charset="2"/>
              <a:buChar char="ü"/>
            </a:pPr>
            <a:endParaRPr lang="fa-IR" sz="2000" b="1" baseline="-25000" dirty="0">
              <a:solidFill>
                <a:srgbClr val="C00000"/>
              </a:solidFill>
              <a:cs typeface="Times New Roman"/>
            </a:endParaRPr>
          </a:p>
          <a:p>
            <a:pPr lvl="0" algn="r" rtl="1">
              <a:buFont typeface="Wingdings" pitchFamily="2" charset="2"/>
              <a:buChar char="ü"/>
            </a:pPr>
            <a:r>
              <a:rPr lang="fa-IR" sz="2000" b="1" dirty="0" smtClean="0">
                <a:solidFill>
                  <a:srgbClr val="C00000"/>
                </a:solidFill>
                <a:cs typeface="Times New Roman"/>
              </a:rPr>
              <a:t> </a:t>
            </a:r>
            <a:r>
              <a:rPr lang="fa-IR" sz="2000" b="1" dirty="0" smtClean="0">
                <a:solidFill>
                  <a:srgbClr val="0000CC"/>
                </a:solidFill>
                <a:cs typeface="Times New Roman"/>
              </a:rPr>
              <a:t>کاربرد  </a:t>
            </a:r>
            <a:r>
              <a:rPr lang="fa-IR" sz="2000" b="1" dirty="0">
                <a:solidFill>
                  <a:srgbClr val="0000CC"/>
                </a:solidFill>
                <a:cs typeface="Times New Roman"/>
              </a:rPr>
              <a:t>فرمول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: جهت محاسبه کنتراست 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بعد از اضافه نمودن مواد کنتراست زا</a:t>
            </a:r>
            <a:endParaRPr lang="en-US" sz="2000" dirty="0">
              <a:solidFill>
                <a:srgbClr val="006600"/>
              </a:solidFill>
            </a:endParaRPr>
          </a:p>
          <a:p>
            <a:pPr marL="0" indent="0" algn="r" rtl="1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817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917"/>
    </mc:Choice>
    <mc:Fallback>
      <p:transition spd="slow" advTm="799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228600"/>
            <a:ext cx="8643998" cy="6343672"/>
          </a:xfrm>
        </p:spPr>
        <p:txBody>
          <a:bodyPr>
            <a:normAutofit/>
          </a:bodyPr>
          <a:lstStyle/>
          <a:p>
            <a:pPr algn="ctr" rtl="1">
              <a:buNone/>
            </a:pPr>
            <a:r>
              <a:rPr lang="fa-IR" sz="2400" b="1" dirty="0">
                <a:latin typeface="Times New Roman" pitchFamily="18" charset="0"/>
                <a:cs typeface="+mj-cs"/>
              </a:rPr>
              <a:t> </a:t>
            </a:r>
            <a:r>
              <a:rPr lang="fa-IR" sz="24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عوامل </a:t>
            </a:r>
            <a:r>
              <a:rPr lang="fa-IR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موثر در كنتراست تشعشع </a:t>
            </a:r>
            <a:r>
              <a:rPr lang="fa-IR" sz="2400" b="1" dirty="0" smtClean="0"/>
              <a:t>صفحه 180</a:t>
            </a:r>
            <a:endParaRPr lang="en-US" sz="2400" dirty="0">
              <a:solidFill>
                <a:srgbClr val="C00000"/>
              </a:solidFill>
              <a:latin typeface="Times New Roman" pitchFamily="18" charset="0"/>
              <a:cs typeface="+mj-cs"/>
            </a:endParaRPr>
          </a:p>
          <a:p>
            <a:pPr lvl="0" algn="r" rtl="1">
              <a:buNone/>
            </a:pP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1- ضخامت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X </a:t>
            </a: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هرچه اختلاف ضخامت دو بافت </a:t>
            </a:r>
            <a:r>
              <a:rPr lang="fa-IR" sz="2000" b="1" dirty="0">
                <a:latin typeface="Times New Roman" pitchFamily="18" charset="0"/>
                <a:cs typeface="+mj-cs"/>
              </a:rPr>
              <a:t>ايجاد كننده كنتراست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بيشتر</a:t>
            </a:r>
            <a:r>
              <a:rPr lang="fa-IR" sz="2000" b="1" dirty="0">
                <a:latin typeface="Times New Roman" pitchFamily="18" charset="0"/>
                <a:cs typeface="+mj-cs"/>
              </a:rPr>
              <a:t> باشد، ك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نتراست</a:t>
            </a:r>
            <a:r>
              <a:rPr lang="fa-IR" sz="2000" b="1" dirty="0">
                <a:latin typeface="Times New Roman" pitchFamily="18" charset="0"/>
                <a:cs typeface="+mj-cs"/>
              </a:rPr>
              <a:t> بين آن دو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بيشتر</a:t>
            </a:r>
            <a:r>
              <a:rPr lang="fa-IR" sz="2000" b="1" dirty="0">
                <a:latin typeface="Times New Roman" pitchFamily="18" charset="0"/>
                <a:cs typeface="+mj-cs"/>
              </a:rPr>
              <a:t> است. </a:t>
            </a:r>
            <a:endParaRPr lang="en-US" sz="2000" dirty="0">
              <a:latin typeface="Times New Roman" pitchFamily="18" charset="0"/>
              <a:cs typeface="+mj-cs"/>
            </a:endParaRPr>
          </a:p>
          <a:p>
            <a:pPr lvl="0" algn="r" rtl="1">
              <a:buNone/>
            </a:pP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2- ضريب جذب</a:t>
            </a:r>
            <a:r>
              <a:rPr lang="el-GR" sz="2000" b="1" dirty="0">
                <a:solidFill>
                  <a:srgbClr val="C00000"/>
                </a:solidFill>
              </a:rPr>
              <a:t> μ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: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ضريب جذب خطي استخوان بيشتر از بافت نرم </a:t>
            </a:r>
            <a:r>
              <a:rPr lang="fa-IR" sz="2000" b="1" dirty="0">
                <a:latin typeface="Times New Roman" pitchFamily="18" charset="0"/>
                <a:cs typeface="+mj-cs"/>
              </a:rPr>
              <a:t>است. </a:t>
            </a: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lvl="0" algn="r" rtl="1">
              <a:buNone/>
            </a:pPr>
            <a:r>
              <a:rPr lang="fa-IR" sz="2000" b="1" dirty="0" smtClean="0">
                <a:latin typeface="Times New Roman" pitchFamily="18" charset="0"/>
              </a:rPr>
              <a:t>اين عامل باعث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</a:rPr>
              <a:t>ايجاد كنتراست بين استخوان و بافت نرم </a:t>
            </a:r>
            <a:r>
              <a:rPr lang="fa-IR" sz="2000" b="1" dirty="0" smtClean="0">
                <a:latin typeface="Times New Roman" pitchFamily="18" charset="0"/>
              </a:rPr>
              <a:t>مي شود</a:t>
            </a:r>
          </a:p>
          <a:p>
            <a:pPr lvl="0" algn="r" rtl="1">
              <a:buNone/>
            </a:pP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</a:rPr>
              <a:t> و کنتراست جزئيات داخل استخوان بزرگتر و بهتر از كنتراست جزئيات داخل بافت نرم </a:t>
            </a:r>
            <a:r>
              <a:rPr lang="fa-IR" sz="2000" b="1" dirty="0" smtClean="0">
                <a:latin typeface="Times New Roman" pitchFamily="18" charset="0"/>
              </a:rPr>
              <a:t>است. </a:t>
            </a:r>
            <a:endParaRPr lang="en-US" sz="2000" dirty="0" smtClean="0">
              <a:latin typeface="Times New Roman" pitchFamily="18" charset="0"/>
            </a:endParaRPr>
          </a:p>
          <a:p>
            <a:pPr algn="r" rtl="1">
              <a:buNone/>
            </a:pPr>
            <a:r>
              <a:rPr lang="fa-IR" sz="2000" b="1" dirty="0">
                <a:latin typeface="Times New Roman" pitchFamily="18" charset="0"/>
                <a:cs typeface="+mj-cs"/>
              </a:rPr>
              <a:t>  </a:t>
            </a:r>
            <a:endParaRPr lang="en-US" sz="2000" dirty="0">
              <a:latin typeface="Times New Roman" pitchFamily="18" charset="0"/>
              <a:cs typeface="+mj-cs"/>
            </a:endParaRPr>
          </a:p>
          <a:p>
            <a:pPr lvl="0" algn="r" rtl="1">
              <a:buNone/>
            </a:pP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3- پراكندگي:</a:t>
            </a:r>
            <a:r>
              <a:rPr lang="en-GB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‌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پ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راكندگي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به صورت تشعشع يكنواخت بر سرتاسر فيلم اثر مي گذارد و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كنتراست را كاهش مي دهد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. </a:t>
            </a:r>
          </a:p>
          <a:p>
            <a:pPr lvl="0" algn="r" rtl="1">
              <a:buNone/>
            </a:pP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4- انرژي فوتون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u="sng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ضريب جذب خطي با افزايش انرژي، كاهش مي يابد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. </a:t>
            </a:r>
          </a:p>
          <a:p>
            <a:pPr lvl="0" algn="r" rtl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لذا كنتراست هر دو استخوان و بافت نرم،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‌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با افزايش انرژي كاهش مي يابد (کاهش اثر فتوالکتریک)</a:t>
            </a:r>
          </a:p>
          <a:p>
            <a:pPr lvl="0" algn="r" rtl="1">
              <a:buNone/>
            </a:pPr>
            <a:endParaRPr lang="en-US" sz="2000" dirty="0" smtClean="0"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عوامل ديگر: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عوامل ديگر ی نيز در عدم وضوح تصوير راديوگرافي و در نتيجه كنتراست آن موثر هستند،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‌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مانند فاكتورهاي هندسي، حركت بيمار، حركت تيوب، نوع فيلم و صفحه تشديد كننده</a:t>
            </a:r>
            <a:endParaRPr lang="fa-IR" sz="2000" dirty="0" smtClean="0"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endParaRPr lang="fa-IR" sz="2000" b="1" dirty="0" smtClean="0">
              <a:latin typeface="Times New Roman" pitchFamily="18" charset="0"/>
              <a:cs typeface="+mj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5623B-3E4E-4290-8D3E-6C6BFFE07CBC}" type="slidenum">
              <a:rPr lang="fa-IR" smtClean="0"/>
              <a:pPr/>
              <a:t>13</a:t>
            </a:fld>
            <a:endParaRPr lang="fa-IR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269"/>
    </mc:Choice>
    <mc:Fallback>
      <p:transition spd="slow" advTm="622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228600"/>
            <a:ext cx="8643998" cy="6343672"/>
          </a:xfrm>
        </p:spPr>
        <p:txBody>
          <a:bodyPr>
            <a:normAutofit/>
          </a:bodyPr>
          <a:lstStyle/>
          <a:p>
            <a:pPr algn="ctr" rtl="1">
              <a:buNone/>
            </a:pPr>
            <a:r>
              <a:rPr lang="fa-IR" sz="2600" b="1" dirty="0">
                <a:latin typeface="Times New Roman" pitchFamily="18" charset="0"/>
                <a:cs typeface="+mj-cs"/>
              </a:rPr>
              <a:t> </a:t>
            </a:r>
            <a:r>
              <a:rPr lang="fa-IR" sz="26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مقدار </a:t>
            </a:r>
            <a:r>
              <a:rPr lang="fa-IR" sz="26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تشعشع راديوگرافي و واحدهاي </a:t>
            </a:r>
            <a:r>
              <a:rPr lang="fa-IR" sz="26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آن</a:t>
            </a:r>
          </a:p>
          <a:p>
            <a:pPr algn="r" rtl="1">
              <a:buNone/>
            </a:pPr>
            <a:r>
              <a:rPr lang="fa-IR" sz="2000" b="1" dirty="0">
                <a:latin typeface="Times New Roman" pitchFamily="18" charset="0"/>
                <a:cs typeface="+mj-cs"/>
              </a:rPr>
              <a:t>	</a:t>
            </a:r>
            <a:r>
              <a:rPr lang="fa-IR" sz="20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شدت تشعشع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I</a:t>
            </a:r>
            <a:r>
              <a:rPr lang="fa-IR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 </a:t>
            </a:r>
            <a:r>
              <a:rPr lang="en-GB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: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(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mA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تعداد </a:t>
            </a:r>
            <a:r>
              <a:rPr lang="fa-IR" sz="2000" b="1" dirty="0">
                <a:latin typeface="Times New Roman" pitchFamily="18" charset="0"/>
                <a:cs typeface="+mj-cs"/>
              </a:rPr>
              <a:t>فوتونهاي اشعه ايكس)،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عامل </a:t>
            </a:r>
            <a:r>
              <a:rPr lang="fa-IR" sz="2000" b="1" dirty="0">
                <a:latin typeface="Times New Roman" pitchFamily="18" charset="0"/>
                <a:cs typeface="+mj-cs"/>
              </a:rPr>
              <a:t>كمي جهت </a:t>
            </a:r>
            <a:r>
              <a:rPr lang="fa-IR" sz="2000" b="1" dirty="0">
                <a:solidFill>
                  <a:srgbClr val="CC0000"/>
                </a:solidFill>
                <a:latin typeface="Times New Roman" pitchFamily="18" charset="0"/>
                <a:cs typeface="+mj-cs"/>
              </a:rPr>
              <a:t>بيان مقدار اشعه </a:t>
            </a:r>
            <a:r>
              <a:rPr lang="fa-IR" sz="2000" b="1" dirty="0">
                <a:latin typeface="Times New Roman" pitchFamily="18" charset="0"/>
                <a:cs typeface="+mj-cs"/>
              </a:rPr>
              <a:t>بكار برده شده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است و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بستگي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به جريان بين كاتد و آند لامپ اشعه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دارد.</a:t>
            </a:r>
          </a:p>
          <a:p>
            <a:pPr algn="r" rtl="1">
              <a:buNone/>
            </a:pPr>
            <a:endParaRPr lang="fa-IR" sz="2000" b="1" dirty="0"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زمان تصويربرداري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</a:rPr>
              <a:t>Sec </a:t>
            </a:r>
            <a:r>
              <a:rPr lang="fa-IR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از </a:t>
            </a:r>
            <a:r>
              <a:rPr lang="fa-IR" sz="2000" b="1" dirty="0">
                <a:latin typeface="Times New Roman" pitchFamily="18" charset="0"/>
                <a:cs typeface="+mj-cs"/>
              </a:rPr>
              <a:t>آنجايي كه جريان به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زمان</a:t>
            </a:r>
            <a:r>
              <a:rPr lang="fa-IR" sz="2000" b="1" dirty="0">
                <a:latin typeface="Times New Roman" pitchFamily="18" charset="0"/>
                <a:cs typeface="+mj-cs"/>
              </a:rPr>
              <a:t> نيز بستگي دارد، </a:t>
            </a:r>
            <a:r>
              <a:rPr lang="en-US" sz="2000" b="1" dirty="0">
                <a:latin typeface="Times New Roman" pitchFamily="18" charset="0"/>
                <a:cs typeface="+mj-cs"/>
              </a:rPr>
              <a:t>‌</a:t>
            </a:r>
            <a:r>
              <a:rPr lang="fa-IR" sz="2000" b="1" dirty="0">
                <a:latin typeface="Times New Roman" pitchFamily="18" charset="0"/>
                <a:cs typeface="+mj-cs"/>
              </a:rPr>
              <a:t>با افزودن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زمان تصويربرداري، شدت تشعشع نيز افزايش مي يابد. </a:t>
            </a:r>
            <a:endParaRPr lang="fa-IR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endParaRPr lang="fa-IR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اختلاف پتاسيل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 (kVp) </a:t>
            </a:r>
            <a:r>
              <a:rPr lang="fa-IR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لامپ </a:t>
            </a:r>
            <a:r>
              <a:rPr lang="fa-IR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بالا </a:t>
            </a:r>
            <a:r>
              <a:rPr lang="fa-IR" sz="2000" b="1" dirty="0">
                <a:latin typeface="Times New Roman" pitchFamily="18" charset="0"/>
                <a:cs typeface="+mj-cs"/>
              </a:rPr>
              <a:t>بردن </a:t>
            </a:r>
            <a:r>
              <a:rPr lang="fa-IR" sz="2000" b="1" dirty="0">
                <a:solidFill>
                  <a:srgbClr val="0033CC"/>
                </a:solidFill>
                <a:latin typeface="Times New Roman" pitchFamily="18" charset="0"/>
                <a:cs typeface="+mj-cs"/>
              </a:rPr>
              <a:t>اختلاف پتاسيل </a:t>
            </a:r>
            <a:r>
              <a:rPr lang="en-US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باعث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افزايش جريان لامپ </a:t>
            </a:r>
            <a:r>
              <a:rPr lang="fa-IR" sz="2000" b="1" dirty="0">
                <a:latin typeface="Times New Roman" pitchFamily="18" charset="0"/>
                <a:cs typeface="+mj-cs"/>
              </a:rPr>
              <a:t>در زمان و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لذا باعث افزايش شدت اشعه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(I)</a:t>
            </a:r>
            <a:r>
              <a:rPr lang="en-US" sz="2000" b="1" dirty="0"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مي </a:t>
            </a:r>
            <a:r>
              <a:rPr lang="fa-IR" sz="2000" b="1" dirty="0">
                <a:latin typeface="Times New Roman" pitchFamily="18" charset="0"/>
                <a:cs typeface="+mj-cs"/>
              </a:rPr>
              <a:t>شود. </a:t>
            </a: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endParaRPr lang="fa-IR" sz="2000" b="1" dirty="0" smtClean="0">
              <a:solidFill>
                <a:srgbClr val="0033CC"/>
              </a:solidFill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عوامل تعیین کننده شدت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: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(مثل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mA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،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Sec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و </a:t>
            </a:r>
            <a:r>
              <a:rPr lang="en-US" sz="2000" b="1" dirty="0" err="1">
                <a:solidFill>
                  <a:srgbClr val="006600"/>
                </a:solidFill>
                <a:latin typeface="Times New Roman" pitchFamily="18" charset="0"/>
                <a:cs typeface="+mj-cs"/>
              </a:rPr>
              <a:t>kVp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)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توسط </a:t>
            </a:r>
            <a:r>
              <a:rPr lang="fa-IR" sz="2000" b="1" dirty="0">
                <a:latin typeface="Times New Roman" pitchFamily="18" charset="0"/>
                <a:cs typeface="+mj-cs"/>
              </a:rPr>
              <a:t>پارامترهاي تكنيكي تصويربرداري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تعيين </a:t>
            </a:r>
            <a:r>
              <a:rPr lang="fa-IR" sz="2000" b="1" dirty="0">
                <a:latin typeface="Times New Roman" pitchFamily="18" charset="0"/>
                <a:cs typeface="+mj-cs"/>
              </a:rPr>
              <a:t>مي شود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.</a:t>
            </a:r>
          </a:p>
          <a:p>
            <a:pPr algn="r" rtl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 	</a:t>
            </a:r>
            <a:endParaRPr lang="en-US" sz="2000" dirty="0" smtClean="0"/>
          </a:p>
          <a:p>
            <a:pPr algn="r" rtl="1">
              <a:buNone/>
            </a:pPr>
            <a:r>
              <a:rPr lang="fa-IR" sz="2000" b="1" dirty="0" smtClean="0">
                <a:solidFill>
                  <a:srgbClr val="0000CC"/>
                </a:solidFill>
              </a:rPr>
              <a:t>اکسپوز:</a:t>
            </a:r>
            <a:r>
              <a:rPr lang="fa-IR" sz="2000" b="1" dirty="0" smtClean="0"/>
              <a:t>جهت </a:t>
            </a:r>
            <a:r>
              <a:rPr lang="fa-IR" sz="2000" b="1" dirty="0" smtClean="0">
                <a:solidFill>
                  <a:srgbClr val="008000"/>
                </a:solidFill>
              </a:rPr>
              <a:t>اندازه گیری </a:t>
            </a:r>
            <a:r>
              <a:rPr lang="fa-IR" sz="2000" b="1" u="sng" dirty="0" smtClean="0">
                <a:solidFill>
                  <a:srgbClr val="008000"/>
                </a:solidFill>
              </a:rPr>
              <a:t>مقدار تشعشع </a:t>
            </a:r>
            <a:r>
              <a:rPr lang="fa-IR" sz="2000" b="1" dirty="0" smtClean="0"/>
              <a:t>میزان اکسپوژر اشعه مد نظر قرار می گیرد.</a:t>
            </a:r>
            <a:endParaRPr lang="en-US" sz="2000" dirty="0" smtClean="0"/>
          </a:p>
          <a:p>
            <a:pPr algn="r" rtl="1">
              <a:buNone/>
            </a:pPr>
            <a:r>
              <a:rPr lang="fa-IR" sz="2000" b="1" dirty="0" smtClean="0">
                <a:solidFill>
                  <a:srgbClr val="0000CC"/>
                </a:solidFill>
              </a:rPr>
              <a:t>واحد: </a:t>
            </a:r>
            <a:r>
              <a:rPr lang="fa-IR" sz="2000" b="1" dirty="0" smtClean="0"/>
              <a:t>مقدار </a:t>
            </a:r>
            <a:r>
              <a:rPr lang="fa-IR" sz="2000" b="1" dirty="0" smtClean="0">
                <a:solidFill>
                  <a:srgbClr val="008000"/>
                </a:solidFill>
              </a:rPr>
              <a:t>بار حاصل از تشعشع یونیزاسیون در واحد هوا بر حسب کولن بر کیلوگرم </a:t>
            </a:r>
            <a:r>
              <a:rPr lang="en-US" sz="2000" b="1" dirty="0" smtClean="0"/>
              <a:t>(C/kg)</a:t>
            </a:r>
            <a:r>
              <a:rPr lang="fa-IR" sz="2000" b="1" dirty="0" smtClean="0"/>
              <a:t> بیان می شود.</a:t>
            </a:r>
            <a:r>
              <a:rPr lang="en-US" sz="2000" b="1" dirty="0" smtClean="0"/>
              <a:t>  </a:t>
            </a:r>
            <a:r>
              <a:rPr lang="fa-IR" sz="2000" b="1" dirty="0" smtClean="0"/>
              <a:t>   </a:t>
            </a:r>
            <a:endParaRPr lang="en-US" sz="2000" dirty="0" smtClean="0"/>
          </a:p>
          <a:p>
            <a:pPr algn="r" rtl="1">
              <a:buNone/>
            </a:pPr>
            <a:r>
              <a:rPr lang="fa-IR" sz="2000" b="1" dirty="0" smtClean="0">
                <a:solidFill>
                  <a:srgbClr val="0000CC"/>
                </a:solidFill>
              </a:rPr>
              <a:t>واحدهای دیگر رونتگن: </a:t>
            </a:r>
            <a:r>
              <a:rPr lang="fa-IR" sz="2000" b="1" dirty="0" smtClean="0">
                <a:solidFill>
                  <a:srgbClr val="006600"/>
                </a:solidFill>
              </a:rPr>
              <a:t>مقدار اشعه که میتواند </a:t>
            </a:r>
            <a:r>
              <a:rPr lang="en-US" sz="2000" b="1" dirty="0" smtClean="0">
                <a:solidFill>
                  <a:srgbClr val="006600"/>
                </a:solidFill>
              </a:rPr>
              <a:t>2.58×10</a:t>
            </a:r>
            <a:r>
              <a:rPr lang="en-US" sz="2000" b="1" baseline="30000" dirty="0" smtClean="0">
                <a:solidFill>
                  <a:srgbClr val="006600"/>
                </a:solidFill>
              </a:rPr>
              <a:t>-4</a:t>
            </a:r>
            <a:r>
              <a:rPr lang="fa-IR" sz="2000" b="1" dirty="0" smtClean="0">
                <a:solidFill>
                  <a:srgbClr val="006600"/>
                </a:solidFill>
              </a:rPr>
              <a:t>  کولن بار در یک کیلو گرم هوا </a:t>
            </a:r>
            <a:r>
              <a:rPr lang="fa-IR" sz="2000" b="1" dirty="0" smtClean="0"/>
              <a:t>ایجاد کند.</a:t>
            </a:r>
            <a:endParaRPr lang="en-US" sz="2000" dirty="0" smtClean="0"/>
          </a:p>
          <a:p>
            <a:pPr algn="r" rtl="1">
              <a:buNone/>
            </a:pPr>
            <a:endParaRPr lang="fa-IR" sz="2000" dirty="0">
              <a:latin typeface="Times New Roman" pitchFamily="18" charset="0"/>
              <a:cs typeface="+mj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5623B-3E4E-4290-8D3E-6C6BFFE07CBC}" type="slidenum">
              <a:rPr lang="fa-IR" smtClean="0"/>
              <a:pPr/>
              <a:t>14</a:t>
            </a:fld>
            <a:endParaRPr lang="fa-IR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826"/>
    </mc:Choice>
    <mc:Fallback>
      <p:transition spd="slow" advTm="758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rtl="0" eaLnBrk="1" hangingPunct="1"/>
            <a:r>
              <a:rPr lang="en-US" altLang="fa-IR" sz="2000" smtClean="0">
                <a:latin typeface="Times New Roman" pitchFamily="18" charset="0"/>
                <a:cs typeface="+mj-cs"/>
              </a:rPr>
              <a:t>X Ray penetration in human tissues</a:t>
            </a:r>
          </a:p>
        </p:txBody>
      </p:sp>
      <p:graphicFrame>
        <p:nvGraphicFramePr>
          <p:cNvPr id="1026" name="Object 11"/>
          <p:cNvGraphicFramePr>
            <a:graphicFrameLocks noGrp="1" noChangeAspect="1"/>
          </p:cNvGraphicFramePr>
          <p:nvPr>
            <p:ph type="body" sz="half" idx="1"/>
          </p:nvPr>
        </p:nvGraphicFramePr>
        <p:xfrm>
          <a:off x="377825" y="1828800"/>
          <a:ext cx="2633663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66" name="Image Photo Editor" r:id="rId6" imgW="4877481" imgH="7621064" progId="">
                  <p:embed/>
                </p:oleObj>
              </mc:Choice>
              <mc:Fallback>
                <p:oleObj name="Image Photo Editor" r:id="rId6" imgW="4877481" imgH="7621064" progId="">
                  <p:embed/>
                  <p:pic>
                    <p:nvPicPr>
                      <p:cNvPr id="0" name="Picture 5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" y="1828800"/>
                        <a:ext cx="2633663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5: Interaction of radiation with matter</a:t>
            </a:r>
          </a:p>
        </p:txBody>
      </p:sp>
      <p:graphicFrame>
        <p:nvGraphicFramePr>
          <p:cNvPr id="1027" name="Object 5"/>
          <p:cNvGraphicFramePr>
            <a:graphicFrameLocks noChangeAspect="1"/>
          </p:cNvGraphicFramePr>
          <p:nvPr/>
        </p:nvGraphicFramePr>
        <p:xfrm>
          <a:off x="3276600" y="1828800"/>
          <a:ext cx="2647950" cy="414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67" name="Image Photo Editor" r:id="rId8" imgW="4877481" imgH="7621064" progId="">
                  <p:embed/>
                </p:oleObj>
              </mc:Choice>
              <mc:Fallback>
                <p:oleObj name="Image Photo Editor" r:id="rId8" imgW="4877481" imgH="7621064" progId="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828800"/>
                        <a:ext cx="2647950" cy="414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6"/>
          <p:cNvGraphicFramePr>
            <a:graphicFrameLocks noChangeAspect="1"/>
          </p:cNvGraphicFramePr>
          <p:nvPr/>
        </p:nvGraphicFramePr>
        <p:xfrm>
          <a:off x="6022975" y="1828800"/>
          <a:ext cx="2647950" cy="414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68" name="Image Photo Editor" r:id="rId10" imgW="4877481" imgH="7621064" progId="">
                  <p:embed/>
                </p:oleObj>
              </mc:Choice>
              <mc:Fallback>
                <p:oleObj name="Image Photo Editor" r:id="rId10" imgW="4877481" imgH="7621064" progId="">
                  <p:embed/>
                  <p:pic>
                    <p:nvPicPr>
                      <p:cNvPr id="0" name="Picture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2975" y="1828800"/>
                        <a:ext cx="2647950" cy="414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685800" y="1371600"/>
            <a:ext cx="7805738" cy="460375"/>
            <a:chOff x="432" y="1103"/>
            <a:chExt cx="4917" cy="290"/>
          </a:xfrm>
        </p:grpSpPr>
        <p:sp>
          <p:nvSpPr>
            <p:cNvPr id="1032" name="Text Box 7"/>
            <p:cNvSpPr txBox="1">
              <a:spLocks noChangeArrowheads="1"/>
            </p:cNvSpPr>
            <p:nvPr/>
          </p:nvSpPr>
          <p:spPr bwMode="auto">
            <a:xfrm>
              <a:off x="432" y="1103"/>
              <a:ext cx="1472" cy="28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fr-FR" altLang="fa-IR" b="1">
                  <a:solidFill>
                    <a:srgbClr val="F05E2A"/>
                  </a:solidFill>
                  <a:latin typeface="Arial" charset="0"/>
                </a:rPr>
                <a:t>60 kV - 50 mAs</a:t>
              </a:r>
            </a:p>
          </p:txBody>
        </p:sp>
        <p:sp>
          <p:nvSpPr>
            <p:cNvPr id="1033" name="Text Box 8"/>
            <p:cNvSpPr txBox="1">
              <a:spLocks noChangeArrowheads="1"/>
            </p:cNvSpPr>
            <p:nvPr/>
          </p:nvSpPr>
          <p:spPr bwMode="auto">
            <a:xfrm>
              <a:off x="2112" y="1104"/>
              <a:ext cx="1472" cy="28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fr-FR" altLang="fa-IR" b="1">
                  <a:solidFill>
                    <a:srgbClr val="F05E2A"/>
                  </a:solidFill>
                  <a:latin typeface="Arial" charset="0"/>
                </a:rPr>
                <a:t>70 kV - 50 mAs</a:t>
              </a:r>
            </a:p>
          </p:txBody>
        </p:sp>
        <p:sp>
          <p:nvSpPr>
            <p:cNvPr id="1034" name="Text Box 9"/>
            <p:cNvSpPr txBox="1">
              <a:spLocks noChangeArrowheads="1"/>
            </p:cNvSpPr>
            <p:nvPr/>
          </p:nvSpPr>
          <p:spPr bwMode="auto">
            <a:xfrm>
              <a:off x="3877" y="1105"/>
              <a:ext cx="1472" cy="28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fr-FR" altLang="fa-IR" b="1">
                  <a:solidFill>
                    <a:srgbClr val="F05E2A"/>
                  </a:solidFill>
                  <a:latin typeface="Arial" charset="0"/>
                </a:rPr>
                <a:t>80 kV - 50 mAs</a:t>
              </a:r>
            </a:p>
          </p:txBody>
        </p:sp>
      </p:grp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p:transition advTm="26958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rtl="0" eaLnBrk="1" hangingPunct="1"/>
            <a:r>
              <a:rPr lang="en-US" altLang="fa-IR" sz="2000" smtClean="0">
                <a:latin typeface="Times New Roman" pitchFamily="18" charset="0"/>
                <a:cs typeface="+mj-cs"/>
              </a:rPr>
              <a:t>X Ray penetration in human tissues</a:t>
            </a: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5: Interaction of radiation with matter</a:t>
            </a: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3465513" y="2209800"/>
          <a:ext cx="2401887" cy="375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90" name="Image Photo Editor" r:id="rId6" imgW="4877481" imgH="7621064" progId="">
                  <p:embed/>
                </p:oleObj>
              </mc:Choice>
              <mc:Fallback>
                <p:oleObj name="Image Photo Editor" r:id="rId6" imgW="4877481" imgH="7621064" progId="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5513" y="2209800"/>
                        <a:ext cx="2401887" cy="3754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7"/>
          <p:cNvGraphicFramePr>
            <a:graphicFrameLocks noChangeAspect="1"/>
          </p:cNvGraphicFramePr>
          <p:nvPr/>
        </p:nvGraphicFramePr>
        <p:xfrm>
          <a:off x="733425" y="2209800"/>
          <a:ext cx="2471738" cy="375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91" name="Image Photo Editor" r:id="rId8" imgW="5114286" imgH="7780952" progId="">
                  <p:embed/>
                </p:oleObj>
              </mc:Choice>
              <mc:Fallback>
                <p:oleObj name="Image Photo Editor" r:id="rId8" imgW="5114286" imgH="7780952" progId="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425" y="2209800"/>
                        <a:ext cx="2471738" cy="375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8"/>
          <p:cNvGraphicFramePr>
            <a:graphicFrameLocks noChangeAspect="1"/>
          </p:cNvGraphicFramePr>
          <p:nvPr/>
        </p:nvGraphicFramePr>
        <p:xfrm>
          <a:off x="6053138" y="2209800"/>
          <a:ext cx="2405062" cy="375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92" name="Image Photo Editor" r:id="rId10" imgW="4877481" imgH="7621064" progId="">
                  <p:embed/>
                </p:oleObj>
              </mc:Choice>
              <mc:Fallback>
                <p:oleObj name="Image Photo Editor" r:id="rId10" imgW="4877481" imgH="7621064" progId="">
                  <p:embed/>
                  <p:pic>
                    <p:nvPicPr>
                      <p:cNvPr id="0" name="Picture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3138" y="2209800"/>
                        <a:ext cx="2405062" cy="375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5" name="Text Box 9"/>
          <p:cNvSpPr txBox="1">
            <a:spLocks noChangeArrowheads="1"/>
          </p:cNvSpPr>
          <p:nvPr/>
        </p:nvSpPr>
        <p:spPr bwMode="auto">
          <a:xfrm>
            <a:off x="685800" y="1676400"/>
            <a:ext cx="2336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altLang="fa-IR" b="1">
                <a:solidFill>
                  <a:srgbClr val="F05E2A"/>
                </a:solidFill>
                <a:latin typeface="Arial" charset="0"/>
              </a:rPr>
              <a:t>70 kV - 25 mAs</a:t>
            </a:r>
          </a:p>
        </p:txBody>
      </p:sp>
      <p:sp>
        <p:nvSpPr>
          <p:cNvPr id="2056" name="Text Box 10"/>
          <p:cNvSpPr txBox="1">
            <a:spLocks noChangeArrowheads="1"/>
          </p:cNvSpPr>
          <p:nvPr/>
        </p:nvSpPr>
        <p:spPr bwMode="auto">
          <a:xfrm>
            <a:off x="3505200" y="1676400"/>
            <a:ext cx="2336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altLang="fa-IR" b="1">
                <a:solidFill>
                  <a:srgbClr val="F05E2A"/>
                </a:solidFill>
                <a:latin typeface="Arial" charset="0"/>
              </a:rPr>
              <a:t>70 kV - 50 mAs</a:t>
            </a:r>
          </a:p>
        </p:txBody>
      </p:sp>
      <p:sp>
        <p:nvSpPr>
          <p:cNvPr id="2057" name="Text Box 11"/>
          <p:cNvSpPr txBox="1">
            <a:spLocks noChangeArrowheads="1"/>
          </p:cNvSpPr>
          <p:nvPr/>
        </p:nvSpPr>
        <p:spPr bwMode="auto">
          <a:xfrm>
            <a:off x="6096000" y="1676400"/>
            <a:ext cx="2336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 altLang="fa-IR" b="1">
                <a:solidFill>
                  <a:srgbClr val="F05E2A"/>
                </a:solidFill>
                <a:latin typeface="Arial" charset="0"/>
              </a:rPr>
              <a:t>70 kV - 80 mAs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p:transition advTm="18535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2792"/>
            <a:ext cx="3960439" cy="6401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957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950"/>
    </mc:Choice>
    <mc:Fallback>
      <p:transition spd="slow" advTm="139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solidFill>
                  <a:srgbClr val="0000CC"/>
                </a:solidFill>
                <a:cs typeface="+mj-cs"/>
              </a:rPr>
              <a:t>جمع بندی</a:t>
            </a:r>
          </a:p>
          <a:p>
            <a:pPr algn="r" rtl="1"/>
            <a:endParaRPr lang="fa-IR" dirty="0" smtClean="0">
              <a:cs typeface="+mj-cs"/>
            </a:endParaRPr>
          </a:p>
          <a:p>
            <a:pPr algn="r" rtl="1"/>
            <a:r>
              <a:rPr lang="fa-IR" dirty="0" smtClean="0">
                <a:cs typeface="+mj-cs"/>
              </a:rPr>
              <a:t>دانشجویان عزیز مطالب تکمیلی همراه با چند نمونه </a:t>
            </a:r>
            <a:r>
              <a:rPr lang="fa-IR" smtClean="0">
                <a:cs typeface="+mj-cs"/>
              </a:rPr>
              <a:t>مسئله  در </a:t>
            </a:r>
            <a:r>
              <a:rPr lang="fa-IR" dirty="0" smtClean="0">
                <a:cs typeface="+mj-cs"/>
              </a:rPr>
              <a:t>زیر آورده </a:t>
            </a:r>
            <a:r>
              <a:rPr lang="fa-IR" smtClean="0">
                <a:cs typeface="+mj-cs"/>
              </a:rPr>
              <a:t>شده است لطفا مطالعه فرمایید.</a:t>
            </a:r>
            <a:endParaRPr lang="en-GB" dirty="0">
              <a:cs typeface="+mj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62466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074EE80C-07EF-4A6E-B60F-F6F3E67F219D}" type="slidenum">
              <a:rPr lang="ar-SA">
                <a:cs typeface="Arial" charset="0"/>
              </a:rPr>
              <a:pPr>
                <a:defRPr/>
              </a:pPr>
              <a:t>18</a:t>
            </a:fld>
            <a:endParaRPr lang="en-US"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0" y="685800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The End</a:t>
            </a:r>
            <a:endParaRPr lang="en-GB" sz="3200" dirty="0">
              <a:solidFill>
                <a:srgbClr val="FF0000"/>
              </a:solidFill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32"/>
    </mc:Choice>
    <mc:Fallback>
      <p:transition spd="slow" advTm="55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686800" cy="6324600"/>
          </a:xfrm>
        </p:spPr>
        <p:txBody>
          <a:bodyPr/>
          <a:lstStyle/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3399"/>
                </a:solidFill>
                <a:cs typeface="+mj-cs"/>
              </a:rPr>
              <a:t>کدام عامل بر کنتراست جسم تأثیربیشتری دارد؟</a:t>
            </a:r>
          </a:p>
          <a:p>
            <a:pPr marL="0" indent="0" algn="r" rtl="1">
              <a:buNone/>
            </a:pPr>
            <a:r>
              <a:rPr lang="fa-IR" sz="2000" b="1" dirty="0" smtClean="0">
                <a:cs typeface="+mj-cs"/>
              </a:rPr>
              <a:t>الف) زمان اکسپوژر		ب) نوع فیلم</a:t>
            </a:r>
          </a:p>
          <a:p>
            <a:pPr marL="0" indent="0" algn="r" rtl="1">
              <a:buNone/>
            </a:pPr>
            <a:r>
              <a:rPr lang="fa-IR" sz="2000" b="1" dirty="0" smtClean="0">
                <a:cs typeface="+mj-cs"/>
              </a:rPr>
              <a:t>ج) ولتاژ دوسر لامپ.		د) مقدار اکسپوژر</a:t>
            </a:r>
          </a:p>
          <a:p>
            <a:pPr marL="990600" lvl="1" indent="-533400" algn="r" rtl="1" eaLnBrk="1" hangingPunct="1">
              <a:buFont typeface="Arial" charset="0"/>
              <a:buNone/>
              <a:defRPr/>
            </a:pPr>
            <a:endParaRPr lang="en-US" sz="2000" b="1" dirty="0" smtClean="0">
              <a:latin typeface="Times New Roman" pitchFamily="18" charset="0"/>
              <a:cs typeface="+mj-cs"/>
            </a:endParaRPr>
          </a:p>
          <a:p>
            <a:pPr marL="990600" lvl="1" indent="-533400" algn="r" rtl="1" eaLnBrk="1" hangingPunct="1">
              <a:buFont typeface="Arial" charset="0"/>
              <a:buNone/>
              <a:defRPr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2- چند درصد از پرتوهای گاما از یک صفحه آلومینیم با ضخامت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2mm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و ضریب جذب خطی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3Cm-1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عبور می کند؟ </a:t>
            </a:r>
            <a:endParaRPr lang="en-US" sz="2000" b="1" dirty="0" smtClean="0">
              <a:latin typeface="Times New Roman" pitchFamily="18" charset="0"/>
              <a:cs typeface="+mj-cs"/>
            </a:endParaRPr>
          </a:p>
          <a:p>
            <a:pPr marL="990600" lvl="1" indent="-533400" algn="r" rtl="1" eaLnBrk="1" hangingPunct="1">
              <a:buFont typeface="Arial" charset="0"/>
              <a:buNone/>
              <a:defRPr/>
            </a:pP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marL="990600" lvl="1" indent="-533400" algn="r" rtl="1" eaLnBrk="1" hangingPunct="1">
              <a:buFont typeface="Wingdings 2" pitchFamily="18" charset="2"/>
              <a:buNone/>
              <a:defRPr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3- اگر یک قطعه سربی به ضخامت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8</a:t>
            </a:r>
            <a:r>
              <a:rPr lang="en-GB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cm  99%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ازیک دسته پرتو گاما را کاهش دهد لایه نیمه جذب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(HVL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و ضریب جذب خطی آن را حساب کنید.</a:t>
            </a:r>
          </a:p>
          <a:p>
            <a:pPr marL="990600" lvl="1" indent="-533400" algn="r" rtl="1" eaLnBrk="1" hangingPunct="1">
              <a:buFont typeface="Arial" charset="0"/>
              <a:buNone/>
              <a:defRPr/>
            </a:pP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marL="990600" lvl="1" indent="-533400" algn="r" rtl="1" eaLnBrk="1" hangingPunct="1">
              <a:buFont typeface="Wingdings 2" pitchFamily="18" charset="2"/>
              <a:buNone/>
              <a:defRPr/>
            </a:pPr>
            <a:endParaRPr lang="fa-IR" b="1" dirty="0" smtClean="0">
              <a:latin typeface="Times New Roman" pitchFamily="18" charset="0"/>
              <a:cs typeface="+mj-cs"/>
            </a:endParaRPr>
          </a:p>
          <a:p>
            <a:pPr marL="990600" lvl="1" indent="-533400" algn="r" rtl="1" eaLnBrk="1" hangingPunct="1">
              <a:buFont typeface="Arial" charset="0"/>
              <a:buNone/>
              <a:defRPr/>
            </a:pPr>
            <a:endParaRPr lang="en-GB" dirty="0">
              <a:cs typeface="+mj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78359E-3FDC-44F9-8618-6D40C46BC22E}" type="slidenum">
              <a:rPr lang="ar-SA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77"/>
    </mc:Choice>
    <mc:Fallback>
      <p:transition spd="slow" advTm="90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763000" cy="6477000"/>
          </a:xfrm>
        </p:spPr>
        <p:txBody>
          <a:bodyPr>
            <a:normAutofit/>
          </a:bodyPr>
          <a:lstStyle/>
          <a:p>
            <a:pPr algn="ctr" rtl="1">
              <a:buNone/>
            </a:pPr>
            <a:r>
              <a:rPr lang="fa-IR" sz="2600" b="1" dirty="0" smtClean="0">
                <a:cs typeface="+mj-cs"/>
              </a:rPr>
              <a:t>بخش چهارم: </a:t>
            </a:r>
            <a:r>
              <a:rPr lang="fa-IR" sz="2600" b="1" dirty="0" smtClean="0">
                <a:solidFill>
                  <a:srgbClr val="FF0000"/>
                </a:solidFill>
                <a:cs typeface="+mj-cs"/>
              </a:rPr>
              <a:t>جذب افتراقی اشعه ایکس در بدن و عوامل موثر در آن</a:t>
            </a:r>
            <a:endParaRPr lang="en-US" sz="2600" b="1" dirty="0" smtClean="0">
              <a:solidFill>
                <a:srgbClr val="FF0000"/>
              </a:solidFill>
              <a:cs typeface="+mj-cs"/>
            </a:endParaRPr>
          </a:p>
          <a:p>
            <a:pPr algn="ctr" rtl="1">
              <a:buNone/>
            </a:pPr>
            <a:endParaRPr lang="en-US" sz="2000" b="1" dirty="0" smtClean="0">
              <a:solidFill>
                <a:srgbClr val="C00000"/>
              </a:solidFill>
              <a:cs typeface="+mj-cs"/>
            </a:endParaRPr>
          </a:p>
          <a:p>
            <a:pPr algn="ctr" rtl="1">
              <a:buNone/>
            </a:pPr>
            <a:r>
              <a:rPr lang="fa-IR" sz="2000" b="1" dirty="0" smtClean="0">
                <a:solidFill>
                  <a:srgbClr val="C00000"/>
                </a:solidFill>
                <a:cs typeface="+mj-cs"/>
              </a:rPr>
              <a:t>سه نوع پرتو مهم در تشکیل تصویر رادیولوژی</a:t>
            </a:r>
            <a:r>
              <a:rPr lang="en-US" sz="2000" b="1" dirty="0" smtClean="0">
                <a:solidFill>
                  <a:srgbClr val="C00000"/>
                </a:solidFill>
                <a:cs typeface="+mj-cs"/>
              </a:rPr>
              <a:t> </a:t>
            </a:r>
            <a:r>
              <a:rPr lang="fa-IR" sz="2000" b="1" dirty="0" smtClean="0">
                <a:cs typeface="+mj-cs"/>
              </a:rPr>
              <a:t>صفحه 175</a:t>
            </a:r>
            <a:endParaRPr lang="en-US" sz="2000" b="1" dirty="0" smtClean="0"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FF0000"/>
                </a:solidFill>
              </a:rPr>
              <a:t>جذب افتراقی: </a:t>
            </a:r>
            <a:r>
              <a:rPr lang="fa-IR" sz="2000" b="1" dirty="0" smtClean="0">
                <a:solidFill>
                  <a:srgbClr val="006600"/>
                </a:solidFill>
              </a:rPr>
              <a:t>تصویر پرتو ایکس </a:t>
            </a:r>
            <a:r>
              <a:rPr lang="fa-IR" sz="2000" b="1" dirty="0" smtClean="0"/>
              <a:t>از </a:t>
            </a:r>
            <a:r>
              <a:rPr lang="fa-IR" sz="2000" b="1" dirty="0" smtClean="0">
                <a:solidFill>
                  <a:srgbClr val="006600"/>
                </a:solidFill>
              </a:rPr>
              <a:t>تفاوت ضرایب تضعیف بافتهایی مختلف </a:t>
            </a:r>
            <a:r>
              <a:rPr lang="fa-IR" sz="2000" b="1" dirty="0" smtClean="0"/>
              <a:t>بوجود میاید.</a:t>
            </a:r>
          </a:p>
          <a:p>
            <a:pPr algn="ctr" rtl="1">
              <a:buNone/>
            </a:pPr>
            <a:endParaRPr lang="en-US" sz="2000" dirty="0" smtClean="0">
              <a:cs typeface="+mj-cs"/>
            </a:endParaRPr>
          </a:p>
          <a:p>
            <a:pPr lvl="0" algn="r" rtl="1">
              <a:buNone/>
            </a:pPr>
            <a:r>
              <a:rPr lang="fa-IR" sz="2000" b="1" dirty="0" smtClean="0">
                <a:cs typeface="+mj-cs"/>
              </a:rPr>
              <a:t>1- پرتوهایی که به طریق </a:t>
            </a:r>
            <a:r>
              <a:rPr lang="fa-IR" sz="2000" b="1" dirty="0" smtClean="0">
                <a:solidFill>
                  <a:srgbClr val="003399"/>
                </a:solidFill>
                <a:cs typeface="+mj-cs"/>
              </a:rPr>
              <a:t>فتوالکتریک جذب </a:t>
            </a:r>
            <a:r>
              <a:rPr lang="fa-IR" sz="2000" b="1" dirty="0" smtClean="0">
                <a:cs typeface="+mj-cs"/>
              </a:rPr>
              <a:t>می شوند</a:t>
            </a:r>
            <a:endParaRPr lang="en-US" sz="2000" b="1" dirty="0" smtClean="0">
              <a:cs typeface="+mj-cs"/>
            </a:endParaRPr>
          </a:p>
          <a:p>
            <a:pPr lvl="0" algn="r" rtl="1">
              <a:buNone/>
            </a:pPr>
            <a:r>
              <a:rPr lang="fa-IR" sz="2000" b="1" dirty="0" smtClean="0">
                <a:cs typeface="+mj-cs"/>
              </a:rPr>
              <a:t>به فیلم نمیرسند (مثل استخوان؛ بافت ردیوپاک؛ ایجاد تصویر سفید)</a:t>
            </a:r>
          </a:p>
          <a:p>
            <a:pPr lvl="0" algn="r" rtl="1">
              <a:buNone/>
            </a:pPr>
            <a:endParaRPr lang="en-US" sz="2000" dirty="0" smtClean="0">
              <a:cs typeface="+mj-cs"/>
            </a:endParaRPr>
          </a:p>
          <a:p>
            <a:pPr lvl="0" algn="r" rtl="1">
              <a:buNone/>
            </a:pPr>
            <a:r>
              <a:rPr lang="fa-IR" sz="2000" b="1" dirty="0" smtClean="0">
                <a:cs typeface="+mj-cs"/>
              </a:rPr>
              <a:t>2- پرتوهایی که بدون برخورد در بافت </a:t>
            </a:r>
            <a:r>
              <a:rPr lang="fa-IR" sz="2000" b="1" dirty="0" smtClean="0">
                <a:solidFill>
                  <a:srgbClr val="003399"/>
                </a:solidFill>
                <a:cs typeface="+mj-cs"/>
              </a:rPr>
              <a:t>به فیلم منتقل </a:t>
            </a:r>
            <a:r>
              <a:rPr lang="fa-IR" sz="2000" b="1" dirty="0" smtClean="0">
                <a:cs typeface="+mj-cs"/>
              </a:rPr>
              <a:t>می شوند</a:t>
            </a:r>
          </a:p>
          <a:p>
            <a:pPr lvl="0" algn="r" rtl="1">
              <a:buNone/>
            </a:pPr>
            <a:r>
              <a:rPr lang="fa-IR" sz="2000" b="1" dirty="0" smtClean="0">
                <a:cs typeface="+mj-cs"/>
              </a:rPr>
              <a:t> ( مثل شش؛ بافت رادیولوسنت؛ ایجاد تصویر مشکی)</a:t>
            </a:r>
          </a:p>
          <a:p>
            <a:pPr lvl="0" algn="r" rtl="1">
              <a:buNone/>
            </a:pPr>
            <a:endParaRPr lang="en-US" sz="2000" b="1" dirty="0" smtClean="0"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cs typeface="+mj-cs"/>
              </a:rPr>
              <a:t>3- پرتوهایی که به طریق </a:t>
            </a:r>
            <a:r>
              <a:rPr lang="fa-IR" sz="2000" b="1" dirty="0" smtClean="0">
                <a:solidFill>
                  <a:srgbClr val="003399"/>
                </a:solidFill>
                <a:cs typeface="+mj-cs"/>
              </a:rPr>
              <a:t>برخورد کمپتون پراکنده </a:t>
            </a:r>
            <a:r>
              <a:rPr lang="fa-IR" sz="2000" b="1" dirty="0" smtClean="0">
                <a:cs typeface="+mj-cs"/>
              </a:rPr>
              <a:t>می شوند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و اثر مخرب روی فیلم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(مه الودگی)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دارند.</a:t>
            </a:r>
            <a:endParaRPr lang="en-US" sz="2000" dirty="0" smtClean="0">
              <a:cs typeface="+mj-cs"/>
            </a:endParaRPr>
          </a:p>
          <a:p>
            <a:pPr algn="r" rtl="1">
              <a:buNone/>
            </a:pPr>
            <a:endParaRPr lang="en-US" sz="2000" dirty="0" smtClean="0"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cs typeface="+mj-cs"/>
              </a:rPr>
              <a:t> </a:t>
            </a:r>
          </a:p>
          <a:p>
            <a:pPr algn="r" rtl="1">
              <a:buNone/>
            </a:pPr>
            <a:r>
              <a:rPr lang="fa-IR" sz="2000" b="1" dirty="0" smtClean="0">
                <a:cs typeface="+mj-cs"/>
              </a:rPr>
              <a:t> </a:t>
            </a:r>
            <a:r>
              <a:rPr lang="fa-IR" sz="2000" b="1" dirty="0" smtClean="0">
                <a:solidFill>
                  <a:srgbClr val="003399"/>
                </a:solidFill>
                <a:cs typeface="+mj-cs"/>
              </a:rPr>
              <a:t>در صد پرتوهایی که به فیلم می رسند</a:t>
            </a:r>
            <a:r>
              <a:rPr lang="fa-IR" sz="2000" b="1" dirty="0" smtClean="0">
                <a:cs typeface="+mj-cs"/>
              </a:rPr>
              <a:t>: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کمتر از 5% پرتوهای برخورد کرده به بیمار .</a:t>
            </a:r>
          </a:p>
          <a:p>
            <a:pPr algn="r" rtl="1">
              <a:buNone/>
            </a:pPr>
            <a:r>
              <a:rPr lang="fa-IR" sz="2000" b="1" dirty="0" smtClean="0">
                <a:cs typeface="+mj-cs"/>
              </a:rPr>
              <a:t>(تقریباً حاصل  1% پرتوهای ایکس ساطع شده از دستگاه)</a:t>
            </a:r>
            <a:endParaRPr lang="en-US" sz="2000" dirty="0" smtClean="0">
              <a:cs typeface="+mj-cs"/>
            </a:endParaRPr>
          </a:p>
          <a:p>
            <a:pPr algn="r" rtl="1">
              <a:buNone/>
            </a:pPr>
            <a:endParaRPr lang="fa-IR" sz="2000" dirty="0" smtClean="0">
              <a:cs typeface="+mj-cs"/>
            </a:endParaRPr>
          </a:p>
          <a:p>
            <a:pPr algn="r" rtl="1">
              <a:buNone/>
            </a:pPr>
            <a:endParaRPr lang="fa-IR" sz="2000" dirty="0" smtClean="0">
              <a:cs typeface="+mj-cs"/>
            </a:endParaRPr>
          </a:p>
          <a:p>
            <a:pPr algn="r" rtl="1">
              <a:buNone/>
            </a:pPr>
            <a:endParaRPr lang="fa-IR" sz="2000" dirty="0" smtClean="0">
              <a:cs typeface="+mj-cs"/>
            </a:endParaRPr>
          </a:p>
          <a:p>
            <a:pPr algn="r" rtl="1">
              <a:buNone/>
            </a:pPr>
            <a:endParaRPr lang="fa-IR" sz="2000" dirty="0" smtClean="0">
              <a:cs typeface="+mj-cs"/>
            </a:endParaRPr>
          </a:p>
          <a:p>
            <a:pPr algn="r" rtl="1">
              <a:buNone/>
            </a:pPr>
            <a:endParaRPr lang="fa-IR" sz="2000" dirty="0" smtClean="0">
              <a:cs typeface="+mj-cs"/>
            </a:endParaRPr>
          </a:p>
          <a:p>
            <a:pPr algn="r" rtl="1">
              <a:buNone/>
            </a:pPr>
            <a:endParaRPr lang="fa-IR" sz="2000" dirty="0" smtClean="0">
              <a:cs typeface="+mj-cs"/>
            </a:endParaRPr>
          </a:p>
          <a:p>
            <a:pPr algn="r" rtl="1">
              <a:buNone/>
            </a:pPr>
            <a:endParaRPr lang="fa-IR" sz="2000" dirty="0" smtClean="0">
              <a:cs typeface="+mj-cs"/>
            </a:endParaRPr>
          </a:p>
          <a:p>
            <a:pPr algn="r" rtl="1">
              <a:buNone/>
            </a:pPr>
            <a:endParaRPr lang="fa-IR" sz="2000" dirty="0" smtClean="0">
              <a:cs typeface="+mj-cs"/>
            </a:endParaRPr>
          </a:p>
          <a:p>
            <a:pPr algn="r" rtl="1">
              <a:buNone/>
            </a:pPr>
            <a:endParaRPr lang="fa-IR" sz="2000" dirty="0" smtClean="0">
              <a:cs typeface="+mj-cs"/>
            </a:endParaRPr>
          </a:p>
          <a:p>
            <a:pPr algn="r" rtl="1">
              <a:buNone/>
            </a:pPr>
            <a:endParaRPr lang="fa-IR" sz="2000" dirty="0" smtClean="0">
              <a:cs typeface="+mj-cs"/>
            </a:endParaRPr>
          </a:p>
          <a:p>
            <a:pPr algn="r" rtl="1">
              <a:buNone/>
            </a:pPr>
            <a:endParaRPr lang="fa-IR" sz="2000" dirty="0" smtClean="0">
              <a:cs typeface="+mj-cs"/>
            </a:endParaRPr>
          </a:p>
          <a:p>
            <a:pPr algn="r" rtl="1">
              <a:buNone/>
            </a:pPr>
            <a:endParaRPr lang="fa-IR" sz="2000" dirty="0" smtClean="0">
              <a:cs typeface="+mj-cs"/>
            </a:endParaRPr>
          </a:p>
          <a:p>
            <a:pPr algn="r" rtl="1">
              <a:buNone/>
            </a:pPr>
            <a:endParaRPr lang="fa-IR" sz="2000" dirty="0" smtClean="0">
              <a:cs typeface="+mj-cs"/>
            </a:endParaRPr>
          </a:p>
          <a:p>
            <a:pPr algn="r" rtl="1">
              <a:buNone/>
            </a:pPr>
            <a:endParaRPr lang="en-US" sz="2000" dirty="0"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152401" y="1732517"/>
            <a:ext cx="3056348" cy="2306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555"/>
    </mc:Choice>
    <mc:Fallback xmlns="">
      <p:transition spd="slow" advTm="1265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/>
          <p:cNvSpPr>
            <a:spLocks noGrp="1"/>
          </p:cNvSpPr>
          <p:nvPr>
            <p:ph idx="1"/>
          </p:nvPr>
        </p:nvSpPr>
        <p:spPr>
          <a:xfrm>
            <a:off x="381000" y="762000"/>
            <a:ext cx="8305800" cy="5867400"/>
          </a:xfrm>
        </p:spPr>
        <p:txBody>
          <a:bodyPr/>
          <a:lstStyle/>
          <a:p>
            <a:pPr marL="990600" lvl="1" indent="-533400" rtl="1" eaLnBrk="1" hangingPunct="1">
              <a:buFont typeface="Arial" charset="0"/>
              <a:buNone/>
            </a:pPr>
            <a:endParaRPr lang="fa-IR" sz="2000" b="1" dirty="0" smtClean="0">
              <a:solidFill>
                <a:schemeClr val="hlink"/>
              </a:solidFill>
              <a:latin typeface="Times New Roman" pitchFamily="18" charset="0"/>
              <a:cs typeface="+mj-cs"/>
            </a:endParaRPr>
          </a:p>
          <a:p>
            <a:pPr marL="990600" lvl="1" indent="-533400" algn="r" rtl="1" eaLnBrk="1" hangingPunct="1">
              <a:buFont typeface="Arial" charset="0"/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2- چند درصد از پرتوهای گاما از یک صفحه آلومینیم با ضخامت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2mm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و ضریب جذب خطی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3Cm-1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عبور می کند؟ </a:t>
            </a:r>
            <a:r>
              <a:rPr lang="fa-IR" sz="2000" b="1" dirty="0" smtClean="0">
                <a:solidFill>
                  <a:schemeClr val="hlink"/>
                </a:solidFill>
                <a:latin typeface="Times New Roman" pitchFamily="18" charset="0"/>
                <a:cs typeface="+mj-cs"/>
              </a:rPr>
              <a:t>جواب:</a:t>
            </a: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marL="990600" lvl="1" indent="-533400" algn="r" rtl="1" eaLnBrk="1" hangingPunct="1">
              <a:buFont typeface="Arial" charset="0"/>
              <a:buNone/>
            </a:pPr>
            <a:r>
              <a:rPr lang="en-US" sz="2000" b="1" dirty="0" smtClean="0">
                <a:solidFill>
                  <a:schemeClr val="hlink"/>
                </a:solidFill>
                <a:latin typeface="Times New Roman" pitchFamily="18" charset="0"/>
                <a:cs typeface="+mj-cs"/>
              </a:rPr>
              <a:t>I/I0 = I0 e-µX /I0→I/I0 e-µX = e-3 0.2 = 207e-0.6 = 54.8%</a:t>
            </a:r>
          </a:p>
          <a:p>
            <a:pPr marL="990600" lvl="1" indent="-533400" algn="r" rtl="1" eaLnBrk="1" hangingPunct="1">
              <a:buFont typeface="Arial" charset="0"/>
              <a:buNone/>
            </a:pPr>
            <a:endParaRPr lang="fa-IR" sz="2000" b="1" dirty="0" smtClean="0">
              <a:latin typeface="Times New Roman" pitchFamily="18" charset="0"/>
              <a:cs typeface="+mj-cs"/>
            </a:endParaRPr>
          </a:p>
          <a:p>
            <a:pPr marL="990600" lvl="1" indent="-533400" algn="r" rtl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      3- اگر یک قطعه سربی به ضخامت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8Cm  99%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ازیک دسته پرتو گاما را کاهش دهد لایه نیمه جذب </a:t>
            </a:r>
            <a:r>
              <a:rPr lang="en-US" sz="2000" b="1" dirty="0" smtClean="0">
                <a:latin typeface="Times New Roman" pitchFamily="18" charset="0"/>
                <a:cs typeface="+mj-cs"/>
              </a:rPr>
              <a:t>(HVL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و ضریب جذب خطی آن را حساب کنید.</a:t>
            </a:r>
          </a:p>
          <a:p>
            <a:pPr marL="990600" lvl="1" indent="-533400" algn="r" rtl="1">
              <a:buNone/>
            </a:pPr>
            <a:r>
              <a:rPr lang="fa-IR" sz="2000" b="1" dirty="0" smtClean="0">
                <a:solidFill>
                  <a:schemeClr val="hlink"/>
                </a:solidFill>
                <a:latin typeface="Times New Roman" pitchFamily="18" charset="0"/>
                <a:cs typeface="+mj-cs"/>
              </a:rPr>
              <a:t>جواب قسمت الف:</a:t>
            </a:r>
          </a:p>
          <a:p>
            <a:pPr marL="990600" lvl="1" indent="-533400" rtl="1">
              <a:buNone/>
            </a:pPr>
            <a:endParaRPr lang="en-US" sz="2000" b="1" dirty="0" smtClean="0">
              <a:solidFill>
                <a:schemeClr val="hlink"/>
              </a:solidFill>
              <a:latin typeface="Times New Roman" pitchFamily="18" charset="0"/>
              <a:cs typeface="+mj-cs"/>
            </a:endParaRPr>
          </a:p>
          <a:p>
            <a:pPr marL="990600" lvl="1" indent="-533400" rtl="1">
              <a:buNone/>
            </a:pPr>
            <a:r>
              <a:rPr lang="en-US" sz="2000" b="1" dirty="0" smtClean="0">
                <a:solidFill>
                  <a:schemeClr val="hlink"/>
                </a:solidFill>
                <a:latin typeface="Times New Roman" pitchFamily="18" charset="0"/>
                <a:cs typeface="+mj-cs"/>
              </a:rPr>
              <a:t>I/I0 = e-µX→ 0.01 = e-8µ→   n0.0   =-8µ→ - 4.6= - 8 µ→ µ= 0.58 Cm-1</a:t>
            </a:r>
            <a:endParaRPr lang="fa-IR" sz="2000" b="1" dirty="0" smtClean="0">
              <a:solidFill>
                <a:schemeClr val="hlink"/>
              </a:solidFill>
              <a:latin typeface="Times New Roman" pitchFamily="18" charset="0"/>
              <a:cs typeface="+mj-cs"/>
            </a:endParaRPr>
          </a:p>
          <a:p>
            <a:pPr marL="990600" lvl="1" indent="-533400" rtl="1">
              <a:buNone/>
            </a:pPr>
            <a:endParaRPr lang="fa-IR" sz="2000" b="1" dirty="0" smtClean="0">
              <a:solidFill>
                <a:schemeClr val="hlink"/>
              </a:solidFill>
              <a:latin typeface="Times New Roman" pitchFamily="18" charset="0"/>
              <a:cs typeface="+mj-cs"/>
            </a:endParaRPr>
          </a:p>
          <a:p>
            <a:pPr marL="990600" lvl="1" indent="-533400" algn="r" rtl="1">
              <a:buNone/>
            </a:pPr>
            <a:r>
              <a:rPr lang="fa-IR" sz="2000" b="1" dirty="0" smtClean="0">
                <a:solidFill>
                  <a:schemeClr val="hlink"/>
                </a:solidFill>
                <a:latin typeface="Times New Roman" pitchFamily="18" charset="0"/>
                <a:cs typeface="+mj-cs"/>
              </a:rPr>
              <a:t>جواب قسمت ب:</a:t>
            </a:r>
            <a:endParaRPr lang="en-US" sz="2000" b="1" dirty="0" smtClean="0">
              <a:solidFill>
                <a:schemeClr val="hlink"/>
              </a:solidFill>
              <a:latin typeface="Times New Roman" pitchFamily="18" charset="0"/>
              <a:cs typeface="+mj-cs"/>
            </a:endParaRPr>
          </a:p>
          <a:p>
            <a:pPr marL="990600" lvl="1" indent="-533400" rtl="1">
              <a:buNone/>
            </a:pPr>
            <a:r>
              <a:rPr lang="en-US" sz="2000" b="1" dirty="0" smtClean="0">
                <a:solidFill>
                  <a:schemeClr val="hlink"/>
                </a:solidFill>
                <a:latin typeface="Times New Roman" pitchFamily="18" charset="0"/>
                <a:cs typeface="+mj-cs"/>
              </a:rPr>
              <a:t>HVL= 0.693/µ= 0.693/0.58=1.2Cm</a:t>
            </a:r>
            <a:endParaRPr lang="fa-IR" sz="2000" b="1" dirty="0" smtClean="0">
              <a:solidFill>
                <a:schemeClr val="hlink"/>
              </a:solidFill>
              <a:latin typeface="Times New Roman" pitchFamily="18" charset="0"/>
              <a:cs typeface="+mj-cs"/>
            </a:endParaRPr>
          </a:p>
          <a:p>
            <a:pPr marL="990600" lvl="1" indent="-533400" rtl="1">
              <a:buNone/>
            </a:pPr>
            <a:endParaRPr lang="en-US" sz="2000" b="1" dirty="0" smtClean="0">
              <a:solidFill>
                <a:schemeClr val="hlink"/>
              </a:solidFill>
              <a:latin typeface="Times New Roman" pitchFamily="18" charset="0"/>
              <a:cs typeface="+mj-cs"/>
            </a:endParaRPr>
          </a:p>
          <a:p>
            <a:pPr marL="990600" lvl="1" indent="-533400" algn="r" rtl="1" eaLnBrk="1" hangingPunct="1">
              <a:buFont typeface="Arial" charset="0"/>
              <a:buNone/>
            </a:pPr>
            <a:endParaRPr lang="en-US" sz="2000" b="1" dirty="0" smtClean="0">
              <a:latin typeface="Times New Roman" pitchFamily="18" charset="0"/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63490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B452A1F6-FD08-4448-ADD7-0EF06B285233}" type="slidenum">
              <a:rPr lang="ar-SA">
                <a:cs typeface="Arial" charset="0"/>
              </a:rPr>
              <a:pPr>
                <a:defRPr/>
              </a:pPr>
              <a:t>20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"/>
            <a:ext cx="8915400" cy="6553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does an X-ray image show?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X-ray image, or Radiograph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shows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differences in atomic and density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between different parts of the object.</a:t>
            </a:r>
          </a:p>
          <a:p>
            <a:pPr marL="0" indent="0">
              <a:buNone/>
            </a:pP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Different parts of the object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absorb  X-rays differently 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depending upon </a:t>
            </a:r>
            <a:r>
              <a:rPr lang="en-US" sz="2000" b="1" u="sng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compositions, thickness, density and </a:t>
            </a:r>
          </a:p>
          <a:p>
            <a:pPr marL="0" indent="0">
              <a:buNone/>
            </a:pPr>
            <a:r>
              <a:rPr lang="en-US" sz="2000" b="1" u="sng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atomic number of the material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higher the atomic number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a material, the more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X-rays it will absorb.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Gold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its atomic number of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absorbs much more x-rays than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aluminum (Z=13)  </a:t>
            </a: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769" y="1143000"/>
            <a:ext cx="2915816" cy="2082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95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25"/>
    </mc:Choice>
    <mc:Fallback xmlns="">
      <p:transition spd="slow" advTm="163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2201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990600"/>
            <a:ext cx="7788822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8" name="TextBox 227"/>
          <p:cNvSpPr txBox="1"/>
          <p:nvPr/>
        </p:nvSpPr>
        <p:spPr>
          <a:xfrm>
            <a:off x="2895600" y="30480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b="1" dirty="0" smtClean="0">
                <a:solidFill>
                  <a:srgbClr val="0033CC"/>
                </a:solidFill>
              </a:rPr>
              <a:t>تصویر پنهان</a:t>
            </a:r>
            <a:endParaRPr lang="en-US" sz="2400" b="1" dirty="0">
              <a:solidFill>
                <a:srgbClr val="0033CC"/>
              </a:solidFill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391"/>
    </mc:Choice>
    <mc:Fallback xmlns="">
      <p:transition spd="slow" advTm="1043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763000" cy="6553200"/>
          </a:xfrm>
        </p:spPr>
        <p:txBody>
          <a:bodyPr>
            <a:normAutofit fontScale="92500" lnSpcReduction="20000"/>
          </a:bodyPr>
          <a:lstStyle/>
          <a:p>
            <a:pPr lvl="0" algn="ctr" rtl="1">
              <a:buNone/>
            </a:pPr>
            <a:r>
              <a:rPr lang="fa-IR" sz="2600" b="1" dirty="0" smtClean="0">
                <a:solidFill>
                  <a:srgbClr val="FF0000"/>
                </a:solidFill>
                <a:cs typeface="+mj-cs"/>
              </a:rPr>
              <a:t>وابستگی جذب افتراقی به انرژی   </a:t>
            </a:r>
            <a:r>
              <a:rPr lang="fa-IR" sz="2000" b="1" dirty="0" smtClean="0">
                <a:cs typeface="+mj-cs"/>
              </a:rPr>
              <a:t>صفحه : 176</a:t>
            </a:r>
          </a:p>
          <a:p>
            <a:pPr lvl="0" algn="r" rtl="1">
              <a:buNone/>
            </a:pPr>
            <a:r>
              <a:rPr lang="fa-IR" sz="2000" b="1" dirty="0" smtClean="0">
                <a:solidFill>
                  <a:srgbClr val="0000CC"/>
                </a:solidFill>
                <a:cs typeface="+mj-cs"/>
              </a:rPr>
              <a:t>تهیه یک کلیشه خوب: </a:t>
            </a:r>
            <a:endParaRPr lang="en-US" sz="2000" dirty="0" smtClean="0">
              <a:solidFill>
                <a:srgbClr val="0000CC"/>
              </a:solidFill>
              <a:cs typeface="+mj-cs"/>
            </a:endParaRPr>
          </a:p>
          <a:p>
            <a:pPr lvl="0" algn="r" rtl="1">
              <a:buNone/>
            </a:pPr>
            <a:r>
              <a:rPr lang="fa-IR" sz="2000" b="1" dirty="0" smtClean="0">
                <a:solidFill>
                  <a:srgbClr val="C00000"/>
                </a:solidFill>
                <a:cs typeface="+mj-cs"/>
              </a:rPr>
              <a:t>1- انتخاب </a:t>
            </a:r>
            <a:r>
              <a:rPr lang="en-US" sz="2000" b="1" dirty="0" smtClean="0">
                <a:solidFill>
                  <a:srgbClr val="C00000"/>
                </a:solidFill>
                <a:cs typeface="+mj-cs"/>
              </a:rPr>
              <a:t>kVp</a:t>
            </a:r>
            <a:r>
              <a:rPr lang="fa-IR" sz="2000" b="1" dirty="0" smtClean="0">
                <a:solidFill>
                  <a:srgbClr val="C00000"/>
                </a:solidFill>
                <a:cs typeface="+mj-cs"/>
              </a:rPr>
              <a:t> مناسب</a:t>
            </a:r>
            <a:r>
              <a:rPr lang="fa-IR" sz="2200" b="1" dirty="0" smtClean="0">
                <a:solidFill>
                  <a:srgbClr val="C00000"/>
                </a:solidFill>
                <a:cs typeface="+mj-cs"/>
              </a:rPr>
              <a:t>: </a:t>
            </a:r>
            <a:r>
              <a:rPr lang="fa-IR" sz="2200" b="1" dirty="0" smtClean="0">
                <a:cs typeface="+mj-cs"/>
              </a:rPr>
              <a:t>انرژی مناسب اشعه؛ </a:t>
            </a:r>
            <a:r>
              <a:rPr lang="fa-IR" sz="2200" b="1" dirty="0" smtClean="0">
                <a:solidFill>
                  <a:srgbClr val="006600"/>
                </a:solidFill>
                <a:cs typeface="+mj-cs"/>
              </a:rPr>
              <a:t>جذب افتراقی را به حداکثر </a:t>
            </a:r>
            <a:r>
              <a:rPr lang="fa-IR" sz="2200" b="1" dirty="0" smtClean="0">
                <a:cs typeface="+mj-cs"/>
              </a:rPr>
              <a:t>می رساند.</a:t>
            </a:r>
            <a:endParaRPr lang="en-US" sz="2200" dirty="0" smtClean="0">
              <a:cs typeface="+mj-cs"/>
            </a:endParaRPr>
          </a:p>
          <a:p>
            <a:pPr algn="r" rtl="1">
              <a:buNone/>
            </a:pPr>
            <a:r>
              <a:rPr lang="fa-IR" sz="2200" b="1" dirty="0" smtClean="0">
                <a:solidFill>
                  <a:srgbClr val="003399"/>
                </a:solidFill>
                <a:cs typeface="+mj-cs"/>
              </a:rPr>
              <a:t>توجه </a:t>
            </a:r>
            <a:r>
              <a:rPr lang="en-US" sz="2200" b="1" dirty="0" err="1" smtClean="0">
                <a:solidFill>
                  <a:srgbClr val="003399"/>
                </a:solidFill>
                <a:cs typeface="+mj-cs"/>
              </a:rPr>
              <a:t>kVp</a:t>
            </a:r>
            <a:r>
              <a:rPr lang="fa-IR" sz="2200" b="1" dirty="0" smtClean="0">
                <a:solidFill>
                  <a:srgbClr val="003399"/>
                </a:solidFill>
                <a:cs typeface="+mj-cs"/>
              </a:rPr>
              <a:t> پایین تر </a:t>
            </a:r>
            <a:r>
              <a:rPr lang="fa-IR" sz="2200" b="1" dirty="0" smtClean="0">
                <a:cs typeface="+mj-cs"/>
              </a:rPr>
              <a:t>: </a:t>
            </a:r>
            <a:r>
              <a:rPr lang="en-US" sz="2200" b="1" dirty="0" smtClean="0">
                <a:cs typeface="+mj-cs"/>
              </a:rPr>
              <a:t> </a:t>
            </a:r>
            <a:r>
              <a:rPr lang="fa-IR" sz="2200" b="1" u="sng" dirty="0" smtClean="0">
                <a:solidFill>
                  <a:srgbClr val="006600"/>
                </a:solidFill>
                <a:cs typeface="+mj-cs"/>
              </a:rPr>
              <a:t>افزایش جذب افتراقی   </a:t>
            </a:r>
            <a:r>
              <a:rPr lang="fa-IR" sz="2200" b="1" dirty="0" smtClean="0">
                <a:cs typeface="+mj-cs"/>
              </a:rPr>
              <a:t>در نتیجه </a:t>
            </a:r>
            <a:r>
              <a:rPr lang="fa-IR" sz="2200" b="1" dirty="0" smtClean="0">
                <a:solidFill>
                  <a:srgbClr val="006600"/>
                </a:solidFill>
                <a:cs typeface="+mj-cs"/>
              </a:rPr>
              <a:t>پراکندگی کمتر است </a:t>
            </a:r>
          </a:p>
          <a:p>
            <a:pPr algn="r" rtl="1">
              <a:buNone/>
            </a:pPr>
            <a:r>
              <a:rPr lang="fa-IR" sz="2200" b="1" dirty="0" smtClean="0">
                <a:cs typeface="+mj-cs"/>
              </a:rPr>
              <a:t> اما باعث </a:t>
            </a:r>
            <a:r>
              <a:rPr lang="fa-IR" sz="2200" b="1" u="sng" dirty="0" smtClean="0">
                <a:solidFill>
                  <a:srgbClr val="006600"/>
                </a:solidFill>
                <a:cs typeface="+mj-cs"/>
              </a:rPr>
              <a:t>افزایش دوز بیمار</a:t>
            </a:r>
            <a:endParaRPr lang="en-US" sz="2200" b="1" u="sng" dirty="0" smtClean="0">
              <a:solidFill>
                <a:srgbClr val="006600"/>
              </a:solidFill>
              <a:cs typeface="+mj-cs"/>
            </a:endParaRPr>
          </a:p>
          <a:p>
            <a:pPr algn="r" rtl="1">
              <a:buNone/>
            </a:pPr>
            <a:endParaRPr lang="fa-IR" sz="2200" b="1" dirty="0" smtClean="0">
              <a:solidFill>
                <a:srgbClr val="006600"/>
              </a:solidFill>
              <a:cs typeface="+mj-cs"/>
            </a:endParaRPr>
          </a:p>
          <a:p>
            <a:pPr algn="r" rtl="1">
              <a:buNone/>
            </a:pPr>
            <a:r>
              <a:rPr lang="fa-IR" sz="2200" b="1" dirty="0" smtClean="0">
                <a:solidFill>
                  <a:srgbClr val="C00000"/>
                </a:solidFill>
                <a:cs typeface="+mj-cs"/>
              </a:rPr>
              <a:t>2- عدد اتمی: </a:t>
            </a:r>
            <a:r>
              <a:rPr lang="fa-IR" sz="2200" b="1" dirty="0" smtClean="0">
                <a:solidFill>
                  <a:srgbClr val="003399"/>
                </a:solidFill>
                <a:cs typeface="+mj-cs"/>
              </a:rPr>
              <a:t>کاربرد مواد کنتراست زا با عدد اتمی بالا</a:t>
            </a:r>
            <a:r>
              <a:rPr lang="fa-IR" sz="2200" b="1" dirty="0" smtClean="0">
                <a:cs typeface="+mj-cs"/>
              </a:rPr>
              <a:t>، تعداد زیاد تری از پرتوهای ایکس به طریق فتوالکتریک جذب می شوند  </a:t>
            </a:r>
            <a:endParaRPr lang="en-US" sz="2200" b="1" dirty="0" smtClean="0">
              <a:cs typeface="+mj-cs"/>
            </a:endParaRPr>
          </a:p>
          <a:p>
            <a:pPr algn="r" rtl="1">
              <a:buNone/>
            </a:pPr>
            <a:endParaRPr lang="en-US" sz="2200" dirty="0" smtClean="0">
              <a:cs typeface="+mj-cs"/>
            </a:endParaRPr>
          </a:p>
          <a:p>
            <a:pPr algn="r" rtl="1">
              <a:buNone/>
            </a:pPr>
            <a:r>
              <a:rPr lang="fa-IR" sz="2200" b="1" dirty="0" smtClean="0">
                <a:solidFill>
                  <a:srgbClr val="003399"/>
                </a:solidFill>
                <a:cs typeface="+mj-cs"/>
              </a:rPr>
              <a:t>تناسب</a:t>
            </a:r>
            <a:r>
              <a:rPr lang="fa-IR" sz="2200" b="1" dirty="0" smtClean="0">
                <a:cs typeface="+mj-cs"/>
              </a:rPr>
              <a:t> </a:t>
            </a:r>
            <a:r>
              <a:rPr lang="en-US" sz="2200" b="1" dirty="0" smtClean="0">
                <a:solidFill>
                  <a:srgbClr val="C00000"/>
                </a:solidFill>
                <a:cs typeface="+mj-cs"/>
              </a:rPr>
              <a:t>(Z</a:t>
            </a:r>
            <a:r>
              <a:rPr lang="en-US" sz="2200" b="1" baseline="30000" dirty="0" smtClean="0">
                <a:solidFill>
                  <a:srgbClr val="C00000"/>
                </a:solidFill>
                <a:cs typeface="+mj-cs"/>
              </a:rPr>
              <a:t>3</a:t>
            </a:r>
            <a:r>
              <a:rPr lang="en-US" sz="2200" b="1" dirty="0" smtClean="0">
                <a:solidFill>
                  <a:srgbClr val="C00000"/>
                </a:solidFill>
                <a:cs typeface="+mj-cs"/>
              </a:rPr>
              <a:t>)</a:t>
            </a:r>
            <a:r>
              <a:rPr lang="fa-IR" sz="2200" b="1" dirty="0" smtClean="0">
                <a:cs typeface="+mj-cs"/>
              </a:rPr>
              <a:t>: وابستگی جذب از طریق فتوالکتریک به توان سوم عدد اتمی ماده جاذب و ایجاد کنتراست خوب.</a:t>
            </a:r>
            <a:endParaRPr lang="en-US" sz="2200" dirty="0" smtClean="0">
              <a:cs typeface="+mj-cs"/>
            </a:endParaRPr>
          </a:p>
          <a:p>
            <a:pPr algn="r" rtl="1">
              <a:buNone/>
            </a:pPr>
            <a:r>
              <a:rPr lang="fa-IR" sz="2200" b="1" dirty="0" smtClean="0">
                <a:cs typeface="+mj-cs"/>
              </a:rPr>
              <a:t>مثال نسبت جذب در استخوان با عدد اتمی (</a:t>
            </a:r>
            <a:r>
              <a:rPr lang="en-US" sz="2200" b="1" dirty="0" smtClean="0">
                <a:cs typeface="+mj-cs"/>
              </a:rPr>
              <a:t>13.8</a:t>
            </a:r>
            <a:r>
              <a:rPr lang="fa-IR" sz="2200" b="1" dirty="0" smtClean="0">
                <a:cs typeface="+mj-cs"/>
              </a:rPr>
              <a:t> ) با عدد اتمی موثر بافت (</a:t>
            </a:r>
            <a:r>
              <a:rPr lang="en-US" sz="2200" b="1" dirty="0" smtClean="0">
                <a:cs typeface="+mj-cs"/>
              </a:rPr>
              <a:t>7.4</a:t>
            </a:r>
            <a:r>
              <a:rPr lang="fa-IR" sz="2200" b="1" dirty="0" smtClean="0">
                <a:cs typeface="+mj-cs"/>
              </a:rPr>
              <a:t>)</a:t>
            </a:r>
            <a:endParaRPr lang="en-US" sz="2200" b="1" dirty="0" smtClean="0">
              <a:cs typeface="+mj-cs"/>
            </a:endParaRPr>
          </a:p>
          <a:p>
            <a:pPr>
              <a:buNone/>
            </a:pPr>
            <a:r>
              <a:rPr lang="en-US" sz="2200" b="1" dirty="0" smtClean="0">
                <a:cs typeface="+mj-cs"/>
              </a:rPr>
              <a:t> (13.8/7.4)</a:t>
            </a:r>
            <a:r>
              <a:rPr lang="en-US" sz="2200" b="1" baseline="30000" dirty="0" smtClean="0">
                <a:cs typeface="+mj-cs"/>
              </a:rPr>
              <a:t> 3  </a:t>
            </a:r>
            <a:r>
              <a:rPr lang="en-US" sz="2200" b="1" dirty="0" smtClean="0">
                <a:cs typeface="+mj-cs"/>
              </a:rPr>
              <a:t>=</a:t>
            </a:r>
            <a:r>
              <a:rPr lang="en-US" sz="2200" b="1" baseline="30000" dirty="0" smtClean="0">
                <a:cs typeface="+mj-cs"/>
              </a:rPr>
              <a:t> </a:t>
            </a:r>
            <a:r>
              <a:rPr lang="en-US" sz="2200" b="1" dirty="0" smtClean="0">
                <a:cs typeface="+mj-cs"/>
              </a:rPr>
              <a:t>6.49</a:t>
            </a:r>
          </a:p>
          <a:p>
            <a:pPr algn="ctr" rtl="1">
              <a:buNone/>
            </a:pPr>
            <a:endParaRPr lang="fa-IR" sz="2000" b="1" dirty="0" smtClean="0">
              <a:solidFill>
                <a:srgbClr val="FF0000"/>
              </a:solidFill>
              <a:cs typeface="+mj-cs"/>
            </a:endParaRPr>
          </a:p>
          <a:p>
            <a:pPr algn="ctr" rtl="1">
              <a:buNone/>
            </a:pPr>
            <a:r>
              <a:rPr lang="fa-IR" sz="2600" b="1" dirty="0" smtClean="0">
                <a:solidFill>
                  <a:srgbClr val="FF0000"/>
                </a:solidFill>
                <a:cs typeface="+mj-cs"/>
              </a:rPr>
              <a:t>وابستگی جذب افتراقی به دانسیته </a:t>
            </a:r>
            <a:r>
              <a:rPr lang="fa-IR" sz="2000" b="1" dirty="0" smtClean="0">
                <a:cs typeface="+mj-cs"/>
              </a:rPr>
              <a:t>( چگالی ) صفحه 177</a:t>
            </a:r>
            <a:endParaRPr lang="en-US" sz="2000" dirty="0" smtClean="0"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جذب نه تنها به</a:t>
            </a:r>
            <a:r>
              <a:rPr lang="fa-IR" sz="2000" b="1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cs typeface="+mj-cs"/>
              </a:rPr>
              <a:t>Z</a:t>
            </a:r>
            <a:r>
              <a:rPr lang="fa-IR" sz="2000" b="1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بستگی دارد بلکه به د</a:t>
            </a:r>
            <a:r>
              <a:rPr lang="fa-IR" sz="2000" b="1" dirty="0" smtClean="0">
                <a:solidFill>
                  <a:srgbClr val="FF0000"/>
                </a:solidFill>
                <a:cs typeface="+mj-cs"/>
              </a:rPr>
              <a:t>انسیته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 نیز وابسته </a:t>
            </a:r>
            <a:r>
              <a:rPr lang="fa-IR" sz="2000" b="1" dirty="0" smtClean="0">
                <a:cs typeface="+mj-cs"/>
              </a:rPr>
              <a:t>است</a:t>
            </a:r>
            <a:endParaRPr lang="en-US" sz="2000" b="1" dirty="0" smtClean="0"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cs typeface="+mj-cs"/>
              </a:rPr>
              <a:t> ( مثال دانسیته بیشتر در استخوان باعث تشدید جذب افتراقی می شود)</a:t>
            </a:r>
            <a:endParaRPr lang="en-US" sz="2000" b="1" dirty="0" smtClean="0">
              <a:cs typeface="+mj-cs"/>
            </a:endParaRPr>
          </a:p>
          <a:p>
            <a:pPr algn="r" rtl="1">
              <a:buNone/>
            </a:pPr>
            <a:endParaRPr lang="en-US" sz="2000" dirty="0" smtClean="0"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003399"/>
                </a:solidFill>
                <a:cs typeface="+mj-cs"/>
              </a:rPr>
              <a:t>نتیجه :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اگر دانسیته دو برابر شود</a:t>
            </a:r>
            <a:r>
              <a:rPr lang="fa-IR" sz="2000" b="1" dirty="0" smtClean="0">
                <a:cs typeface="+mj-cs"/>
              </a:rPr>
              <a:t>( تعداد الکترونهای مورد برخورد دو برابر)</a:t>
            </a:r>
            <a:endParaRPr lang="en-US" sz="2000" b="1" dirty="0" smtClean="0"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cs typeface="+mj-cs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احتمال برخورد و جذب اشعه دو برابر</a:t>
            </a:r>
            <a:endParaRPr lang="en-US" sz="2000" dirty="0"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090"/>
    </mc:Choice>
    <mc:Fallback xmlns="">
      <p:transition spd="slow" advTm="1210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763000" cy="6553200"/>
          </a:xfrm>
        </p:spPr>
        <p:txBody>
          <a:bodyPr>
            <a:normAutofit/>
          </a:bodyPr>
          <a:lstStyle/>
          <a:p>
            <a:pPr algn="ctr" rtl="1">
              <a:buNone/>
            </a:pPr>
            <a:r>
              <a:rPr lang="fa-IR" sz="2400" b="1" dirty="0" smtClean="0">
                <a:cs typeface="+mj-cs"/>
              </a:rPr>
              <a:t> </a:t>
            </a:r>
            <a:r>
              <a:rPr lang="fa-IR" sz="2400" b="1" dirty="0" smtClean="0">
                <a:solidFill>
                  <a:srgbClr val="FF0000"/>
                </a:solidFill>
                <a:cs typeface="+mj-cs"/>
              </a:rPr>
              <a:t>کاربرد مواد حاجب برای جذب افتراقی</a:t>
            </a:r>
            <a:r>
              <a:rPr lang="fa-IR" sz="2000" b="1" dirty="0" smtClean="0">
                <a:solidFill>
                  <a:srgbClr val="FF0000"/>
                </a:solidFill>
                <a:cs typeface="+mj-cs"/>
              </a:rPr>
              <a:t>   </a:t>
            </a:r>
            <a:r>
              <a:rPr lang="fa-IR" sz="2000" b="1" dirty="0" smtClean="0">
                <a:cs typeface="+mj-cs"/>
              </a:rPr>
              <a:t>صفحه 178</a:t>
            </a:r>
          </a:p>
          <a:p>
            <a:pPr algn="ctr" rtl="1">
              <a:buNone/>
            </a:pPr>
            <a:endParaRPr lang="fa-IR" sz="2000" b="1" dirty="0" smtClean="0"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FF0000"/>
                </a:solidFill>
                <a:cs typeface="+mj-cs"/>
              </a:rPr>
              <a:t>استفاده از مواد حاجب:  </a:t>
            </a:r>
            <a:r>
              <a:rPr lang="fa-IR" sz="2000" b="1" dirty="0" smtClean="0">
                <a:cs typeface="+mj-cs"/>
              </a:rPr>
              <a:t>به عنوان کمک درتهیه تصویر از اندام های داخلی بدن</a:t>
            </a:r>
            <a:endParaRPr lang="en-US" sz="2000" b="1" dirty="0" smtClean="0"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0000CC"/>
                </a:solidFill>
                <a:cs typeface="+mj-cs"/>
              </a:rPr>
              <a:t>دلیل </a:t>
            </a:r>
            <a:r>
              <a:rPr lang="en-US" sz="2000" b="1" dirty="0" smtClean="0">
                <a:solidFill>
                  <a:srgbClr val="0000CC"/>
                </a:solidFill>
                <a:cs typeface="+mj-cs"/>
              </a:rPr>
              <a:t>: </a:t>
            </a:r>
            <a:r>
              <a:rPr lang="fa-IR" sz="2000" b="1" dirty="0" smtClean="0">
                <a:cs typeface="+mj-cs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بالا بودن عدد اتمی و زیاد بودن دانسیته </a:t>
            </a:r>
            <a:r>
              <a:rPr lang="fa-IR" sz="2000" b="1" dirty="0" smtClean="0">
                <a:cs typeface="+mj-cs"/>
              </a:rPr>
              <a:t>مواد حاجب در </a:t>
            </a:r>
            <a:r>
              <a:rPr lang="fa-IR" sz="2000" b="1" dirty="0">
                <a:cs typeface="+mj-cs"/>
              </a:rPr>
              <a:t>مقایسه با بافت نرم </a:t>
            </a:r>
            <a:endParaRPr lang="fa-IR" sz="2000" b="1" dirty="0" smtClean="0">
              <a:cs typeface="+mj-cs"/>
            </a:endParaRPr>
          </a:p>
          <a:p>
            <a:pPr algn="r" rtl="1"/>
            <a:r>
              <a:rPr lang="fa-IR" sz="2000" b="1" dirty="0" smtClean="0">
                <a:solidFill>
                  <a:srgbClr val="0000CC"/>
                </a:solidFill>
                <a:cs typeface="+mj-cs"/>
              </a:rPr>
              <a:t>مثال :  </a:t>
            </a:r>
            <a:r>
              <a:rPr lang="fa-IR" sz="2000" b="1" dirty="0" smtClean="0">
                <a:solidFill>
                  <a:srgbClr val="D60093"/>
                </a:solidFill>
                <a:cs typeface="+mj-cs"/>
              </a:rPr>
              <a:t>باریم و مواد حاجب ید دار </a:t>
            </a:r>
            <a:r>
              <a:rPr lang="fa-IR" sz="2000" b="1" dirty="0" smtClean="0">
                <a:cs typeface="+mj-cs"/>
              </a:rPr>
              <a:t>در مقایسه با بافت نرم</a:t>
            </a:r>
          </a:p>
          <a:p>
            <a:pPr algn="r" rtl="1"/>
            <a:endParaRPr lang="fa-IR" sz="2000" b="1" dirty="0" smtClean="0"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CC0000"/>
                </a:solidFill>
                <a:cs typeface="+mj-cs"/>
              </a:rPr>
              <a:t>عدد اتمی مواد حاجب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: باریم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با عدد اتمی 56  </a:t>
            </a:r>
            <a:r>
              <a:rPr lang="fa-IR" sz="2000" b="1" dirty="0">
                <a:cs typeface="+mj-cs"/>
              </a:rPr>
              <a:t>و </a:t>
            </a:r>
            <a:endParaRPr lang="fa-IR" sz="2000" b="1" dirty="0" smtClean="0"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مواد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حاجب ید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دار</a:t>
            </a:r>
            <a:r>
              <a:rPr lang="en-US" sz="2000" b="1" dirty="0" smtClean="0">
                <a:solidFill>
                  <a:srgbClr val="006600"/>
                </a:solidFill>
                <a:cs typeface="+mj-cs"/>
              </a:rPr>
              <a:t> 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با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عدد اتمی </a:t>
            </a:r>
            <a:r>
              <a:rPr lang="fa-IR" sz="2000" b="1" dirty="0">
                <a:solidFill>
                  <a:srgbClr val="FF0000"/>
                </a:solidFill>
                <a:cs typeface="+mj-cs"/>
              </a:rPr>
              <a:t>53</a:t>
            </a:r>
            <a:r>
              <a:rPr lang="fa-IR" sz="2000" b="1" dirty="0">
                <a:cs typeface="+mj-cs"/>
              </a:rPr>
              <a:t> در </a:t>
            </a:r>
            <a:endParaRPr lang="fa-IR" sz="2000" b="1" dirty="0" smtClean="0"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مقایسه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با بافت نرم با  عدد اتمی </a:t>
            </a:r>
            <a:r>
              <a:rPr lang="fa-IR" sz="2000" b="1" dirty="0" smtClean="0">
                <a:solidFill>
                  <a:srgbClr val="FF0000"/>
                </a:solidFill>
                <a:cs typeface="+mj-cs"/>
              </a:rPr>
              <a:t>7.4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CC0066"/>
                </a:solidFill>
                <a:cs typeface="+mj-cs"/>
              </a:rPr>
              <a:t>افزایش احتمال </a:t>
            </a:r>
            <a:r>
              <a:rPr lang="fa-IR" sz="2000" b="1" dirty="0">
                <a:solidFill>
                  <a:srgbClr val="CC0066"/>
                </a:solidFill>
                <a:cs typeface="+mj-cs"/>
              </a:rPr>
              <a:t>برخورد </a:t>
            </a:r>
            <a:r>
              <a:rPr lang="fa-IR" sz="2000" b="1" dirty="0" smtClean="0">
                <a:solidFill>
                  <a:srgbClr val="CC0066"/>
                </a:solidFill>
                <a:cs typeface="+mj-cs"/>
              </a:rPr>
              <a:t>فتوالکتریک:  </a:t>
            </a:r>
            <a:r>
              <a:rPr lang="fa-IR" sz="2000" b="1" dirty="0">
                <a:cs typeface="+mj-cs"/>
              </a:rPr>
              <a:t>برای این دو در مقایسه با </a:t>
            </a:r>
            <a:endParaRPr lang="fa-IR" sz="2000" b="1" dirty="0" smtClean="0"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cs typeface="+mj-cs"/>
              </a:rPr>
              <a:t>بافت </a:t>
            </a:r>
            <a:r>
              <a:rPr lang="fa-IR" sz="2000" b="1" dirty="0">
                <a:cs typeface="+mj-cs"/>
              </a:rPr>
              <a:t>نرم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تقریبا 400 </a:t>
            </a:r>
            <a:r>
              <a:rPr lang="fa-IR" sz="2000" b="1" dirty="0">
                <a:cs typeface="+mj-cs"/>
              </a:rPr>
              <a:t>مرتبه میشود</a:t>
            </a:r>
            <a:r>
              <a:rPr lang="fa-IR" sz="2000" b="1" dirty="0" smtClean="0">
                <a:cs typeface="+mj-cs"/>
              </a:rPr>
              <a:t>.</a:t>
            </a:r>
          </a:p>
          <a:p>
            <a:pPr marL="0" indent="0" algn="r" rtl="1">
              <a:buNone/>
            </a:pPr>
            <a:endParaRPr lang="en-US" sz="2000" b="1" dirty="0"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0000CC"/>
                </a:solidFill>
                <a:cs typeface="+mj-cs"/>
              </a:rPr>
              <a:t>طریق استفاده از مواد کنتراست زا</a:t>
            </a:r>
            <a:r>
              <a:rPr lang="fa-IR" sz="2000" b="1" dirty="0" smtClean="0">
                <a:cs typeface="+mj-cs"/>
              </a:rPr>
              <a:t>: این مواد پس از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بلعیده شدن یا تزریق </a:t>
            </a:r>
            <a:r>
              <a:rPr lang="fa-IR" sz="2000" b="1" dirty="0" smtClean="0">
                <a:cs typeface="+mj-cs"/>
              </a:rPr>
              <a:t>، در بافت تجمع می کنند، باعث جذب پرتو می شوند، ایجاد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تصویر به صورت روشن </a:t>
            </a:r>
            <a:r>
              <a:rPr lang="fa-IR" sz="2000" b="1" dirty="0" smtClean="0">
                <a:cs typeface="+mj-cs"/>
              </a:rPr>
              <a:t>است ( فیلم رادیوگرافی )</a:t>
            </a:r>
            <a:endParaRPr lang="en-US" sz="2000" b="1" dirty="0" smtClean="0"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0000CC"/>
                </a:solidFill>
                <a:cs typeface="+mj-cs"/>
              </a:rPr>
              <a:t>مثال: </a:t>
            </a:r>
          </a:p>
          <a:p>
            <a:pPr algn="r" rtl="1">
              <a:buClr>
                <a:srgbClr val="FF0000"/>
              </a:buClr>
              <a:buFont typeface="Wingdings" pitchFamily="2" charset="2"/>
              <a:buChar char="ü"/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پر شدن ورید کاروتید داخلی با ماده حاجب ید </a:t>
            </a:r>
            <a:r>
              <a:rPr lang="fa-IR" sz="2000" b="1" dirty="0" smtClean="0">
                <a:cs typeface="+mj-cs"/>
              </a:rPr>
              <a:t>دارد</a:t>
            </a:r>
            <a:endParaRPr lang="en-US" sz="2000" b="1" dirty="0" smtClean="0">
              <a:cs typeface="+mj-cs"/>
            </a:endParaRPr>
          </a:p>
          <a:p>
            <a:pPr algn="r" rtl="1">
              <a:buClr>
                <a:srgbClr val="FF0000"/>
              </a:buClr>
              <a:buFont typeface="Wingdings" pitchFamily="2" charset="2"/>
              <a:buChar char="ü"/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پر کردن کولن با باریم</a:t>
            </a:r>
            <a:endParaRPr lang="en-US" sz="2000" b="1" dirty="0"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6" name="Picture 7" descr="Digestive System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52400" y="685800"/>
            <a:ext cx="1981200" cy="3735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015"/>
    </mc:Choice>
    <mc:Fallback xmlns="">
      <p:transition spd="slow" advTm="1290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077075" cy="63341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Characteristic Radiation</a:t>
            </a:r>
          </a:p>
        </p:txBody>
      </p:sp>
      <p:sp>
        <p:nvSpPr>
          <p:cNvPr id="37891" name="Rectangle 4"/>
          <p:cNvSpPr>
            <a:spLocks noGrp="1" noChangeArrowheads="1"/>
          </p:cNvSpPr>
          <p:nvPr>
            <p:ph idx="1"/>
          </p:nvPr>
        </p:nvSpPr>
        <p:spPr>
          <a:xfrm>
            <a:off x="381000" y="1219200"/>
            <a:ext cx="5410200" cy="46863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anose="02020603050405020304" pitchFamily="18" charset="0"/>
              </a:rPr>
              <a:t>Two  kinds of Radiography  methods </a:t>
            </a:r>
          </a:p>
          <a:p>
            <a:pPr>
              <a:buNone/>
            </a:pP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1 – Normal</a:t>
            </a:r>
          </a:p>
          <a:p>
            <a:pPr>
              <a:buNone/>
            </a:pP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2- using Opaque material</a:t>
            </a:r>
            <a:endParaRPr lang="fa-IR" sz="2000" dirty="0" smtClean="0">
              <a:solidFill>
                <a:srgbClr val="0066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000" b="1" dirty="0" smtClean="0">
              <a:latin typeface="Times New Roman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000" b="1" dirty="0"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  <a:cs typeface="Times New Roman" panose="02020603050405020304" pitchFamily="18" charset="0"/>
              </a:rPr>
              <a:t>X Ray penetration in human </a:t>
            </a:r>
            <a:r>
              <a:rPr lang="en-US" sz="2000" b="1" dirty="0" smtClean="0">
                <a:solidFill>
                  <a:srgbClr val="D60093"/>
                </a:solidFill>
                <a:latin typeface="Times New Roman" pitchFamily="18" charset="0"/>
                <a:cs typeface="Times New Roman" panose="02020603050405020304" pitchFamily="18" charset="0"/>
              </a:rPr>
              <a:t>tissues</a:t>
            </a:r>
          </a:p>
          <a:p>
            <a:r>
              <a:rPr lang="en-US" sz="2000" b="1" i="1" dirty="0">
                <a:solidFill>
                  <a:srgbClr val="F05E2A"/>
                </a:solidFill>
                <a:latin typeface="Times New Roman" pitchFamily="18" charset="0"/>
                <a:cs typeface="Times New Roman" panose="02020603050405020304" pitchFamily="18" charset="0"/>
              </a:rPr>
              <a:t>Note</a:t>
            </a:r>
            <a:r>
              <a:rPr lang="en-US" sz="2000" b="1" i="1" dirty="0">
                <a:latin typeface="Times New Roman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>
                <a:solidFill>
                  <a:srgbClr val="0033CC"/>
                </a:solidFill>
                <a:latin typeface="Times New Roman" pitchFamily="18" charset="0"/>
                <a:cs typeface="Times New Roman" panose="02020603050405020304" pitchFamily="18" charset="0"/>
              </a:rPr>
              <a:t>body</a:t>
            </a:r>
            <a:r>
              <a:rPr lang="en-US" sz="2000" b="1" i="1" dirty="0">
                <a:solidFill>
                  <a:srgbClr val="0033CC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0033CC"/>
                </a:solidFill>
                <a:latin typeface="Times New Roman" pitchFamily="18" charset="0"/>
                <a:cs typeface="Times New Roman" panose="02020603050405020304" pitchFamily="18" charset="0"/>
              </a:rPr>
              <a:t>cavities </a:t>
            </a:r>
            <a:r>
              <a:rPr lang="en-US" sz="2000" b="1" dirty="0">
                <a:latin typeface="Times New Roman" pitchFamily="18" charset="0"/>
                <a:cs typeface="Times New Roman" panose="02020603050405020304" pitchFamily="18" charset="0"/>
              </a:rPr>
              <a:t>can be made visible by means of contrast media: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iodine, barium</a:t>
            </a:r>
          </a:p>
          <a:p>
            <a:endParaRPr lang="en-US" altLang="en-US" sz="2000" b="1" dirty="0" smtClean="0">
              <a:latin typeface="Times New Roman" pitchFamily="18" charset="0"/>
              <a:cs typeface="Times New Roman" panose="02020603050405020304" pitchFamily="18" charset="0"/>
            </a:endParaRPr>
          </a:p>
          <a:p>
            <a:pPr eaLnBrk="1" hangingPunct="1">
              <a:buNone/>
            </a:pPr>
            <a:r>
              <a:rPr lang="en-US" altLang="en-US" sz="2000" b="1" dirty="0" smtClean="0">
                <a:latin typeface="Times New Roman" pitchFamily="18" charset="0"/>
                <a:cs typeface="Times New Roman" panose="02020603050405020304" pitchFamily="18" charset="0"/>
              </a:rPr>
              <a:t>only </a:t>
            </a:r>
            <a:r>
              <a:rPr lang="en-US" altLang="en-US" sz="2000" b="1" dirty="0" smtClean="0">
                <a:solidFill>
                  <a:srgbClr val="E30FAB"/>
                </a:solidFill>
                <a:latin typeface="Times New Roman" pitchFamily="18" charset="0"/>
                <a:cs typeface="Times New Roman" panose="02020603050405020304" pitchFamily="18" charset="0"/>
              </a:rPr>
              <a:t>iodine &amp; barium </a:t>
            </a:r>
            <a:r>
              <a:rPr lang="en-US" altLang="en-US" sz="2000" b="1" dirty="0" smtClean="0">
                <a:latin typeface="Times New Roman" pitchFamily="18" charset="0"/>
                <a:cs typeface="Times New Roman" panose="02020603050405020304" pitchFamily="18" charset="0"/>
              </a:rPr>
              <a:t>in diagnostic radiology have characteristic radiation which can reach image receptor</a:t>
            </a:r>
          </a:p>
        </p:txBody>
      </p:sp>
      <p:sp>
        <p:nvSpPr>
          <p:cNvPr id="37892" name="Rectangle 5"/>
          <p:cNvSpPr>
            <a:spLocks noChangeArrowheads="1"/>
          </p:cNvSpPr>
          <p:nvPr/>
        </p:nvSpPr>
        <p:spPr bwMode="auto">
          <a:xfrm>
            <a:off x="3100388" y="925513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 altLang="en-US"/>
          </a:p>
        </p:txBody>
      </p:sp>
      <p:pic>
        <p:nvPicPr>
          <p:cNvPr id="37893" name="Picture 7" descr="Digestive System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6096000" y="1143000"/>
            <a:ext cx="2606675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535007"/>
      </p:ext>
    </p:extLst>
  </p:cSld>
  <p:clrMapOvr>
    <a:masterClrMapping/>
  </p:clrMapOvr>
  <p:transition advTm="14655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260648"/>
            <a:ext cx="8610600" cy="6368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98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131"/>
    </mc:Choice>
    <mc:Fallback xmlns="">
      <p:transition spd="slow" advTm="231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228600"/>
            <a:ext cx="75438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53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77"/>
    </mc:Choice>
    <mc:Fallback xmlns="">
      <p:transition spd="slow" advTm="223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1760</TotalTime>
  <Words>1067</Words>
  <Application>Microsoft Office PowerPoint</Application>
  <PresentationFormat>On-screen Show (4:3)</PresentationFormat>
  <Paragraphs>222</Paragraphs>
  <Slides>20</Slides>
  <Notes>3</Notes>
  <HiddenSlides>0</HiddenSlides>
  <MMClips>19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Office Theme</vt:lpstr>
      <vt:lpstr>Bitmap Image</vt:lpstr>
      <vt:lpstr>Image Photo Editor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Characteristic Radiation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X Ray penetration in human tissues</vt:lpstr>
      <vt:lpstr>X Ray penetration in human tissues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Mehdi</dc:creator>
  <cp:lastModifiedBy>Apadana</cp:lastModifiedBy>
  <cp:revision>319</cp:revision>
  <dcterms:created xsi:type="dcterms:W3CDTF">2006-10-28T16:00:01Z</dcterms:created>
  <dcterms:modified xsi:type="dcterms:W3CDTF">2020-03-13T09:08:50Z</dcterms:modified>
</cp:coreProperties>
</file>