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514" r:id="rId2"/>
    <p:sldId id="421" r:id="rId3"/>
    <p:sldId id="540" r:id="rId4"/>
    <p:sldId id="422" r:id="rId5"/>
    <p:sldId id="512" r:id="rId6"/>
    <p:sldId id="424" r:id="rId7"/>
    <p:sldId id="541" r:id="rId8"/>
    <p:sldId id="495" r:id="rId9"/>
    <p:sldId id="496" r:id="rId10"/>
    <p:sldId id="542" r:id="rId11"/>
    <p:sldId id="499" r:id="rId12"/>
    <p:sldId id="544" r:id="rId13"/>
    <p:sldId id="500" r:id="rId14"/>
  </p:sldIdLst>
  <p:sldSz cx="9144000" cy="6858000" type="screen4x3"/>
  <p:notesSz cx="6781800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3399"/>
    <a:srgbClr val="CC0066"/>
    <a:srgbClr val="993366"/>
    <a:srgbClr val="000000"/>
    <a:srgbClr val="000099"/>
    <a:srgbClr val="0000FF"/>
    <a:srgbClr val="A50021"/>
    <a:srgbClr val="0033CC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414" autoAdjust="0"/>
    <p:restoredTop sz="94759" autoAdjust="0"/>
  </p:normalViewPr>
  <p:slideViewPr>
    <p:cSldViewPr>
      <p:cViewPr varScale="1">
        <p:scale>
          <a:sx n="49" d="100"/>
          <a:sy n="49" d="100"/>
        </p:scale>
        <p:origin x="-123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8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4D8983-B4D5-48CC-BFFF-729771C6F37D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4501AE-CA74-476F-A9EF-2E7AB6D985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1599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A71690-3FC7-4F71-92D8-13C5DCA7F8A0}" type="datetimeFigureOut">
              <a:rPr lang="en-GB" smtClean="0"/>
              <a:pPr/>
              <a:t>10/03/2020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96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7863" y="4714875"/>
            <a:ext cx="54260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176C7-FAD8-475D-B2CF-E3FA32A1426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848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78A89F-63EB-497C-8741-C92394EA8EDD}" type="slidenum">
              <a:rPr lang="ar-SA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547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A80D-E351-4952-B7CD-70F42E064B0E}" type="datetime1">
              <a:rPr lang="en-US" smtClean="0"/>
              <a:pPr/>
              <a:t>10-Mar-20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419-DDBA-4CD7-902F-2AF2A38B834F}" type="datetime1">
              <a:rPr lang="en-US" smtClean="0"/>
              <a:pPr/>
              <a:t>10-Mar-20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5F508-64BB-41A2-8EFC-05619DA53704}" type="datetime1">
              <a:rPr lang="en-US" smtClean="0"/>
              <a:pPr/>
              <a:t>10-Mar-20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AC03596-5A09-48FB-B31F-ABC17F1C94B9}" type="datetime1">
              <a:rPr lang="en-US" smtClean="0"/>
              <a:pPr/>
              <a:t>10-Mar-20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19B9E14-3163-485E-AF9E-3598C3DD0E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8B731-F38C-4E87-85C4-C293DAB48167}" type="datetime1">
              <a:rPr lang="en-US" smtClean="0"/>
              <a:pPr/>
              <a:t>10-Mar-20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C7328-7F4F-4707-98A2-87DB95181E70}" type="datetime1">
              <a:rPr lang="en-US" smtClean="0"/>
              <a:pPr/>
              <a:t>10-Mar-20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9595-5E97-4917-80B4-920031A0AB3B}" type="datetime1">
              <a:rPr lang="en-US" smtClean="0"/>
              <a:pPr/>
              <a:t>10-Mar-20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6C41-AD7C-406C-BE3E-C19D8C6D2FCB}" type="datetime1">
              <a:rPr lang="en-US" smtClean="0"/>
              <a:pPr/>
              <a:t>10-Mar-20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DB276-AE47-424D-8710-D3F512174DAF}" type="datetime1">
              <a:rPr lang="en-US" smtClean="0"/>
              <a:pPr/>
              <a:t>10-Mar-20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902C-8F90-4198-B947-F113E21B3372}" type="datetime1">
              <a:rPr lang="en-US" smtClean="0"/>
              <a:pPr/>
              <a:t>10-Mar-20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0B32B-E1A1-4488-A6D5-C8B766B44774}" type="datetime1">
              <a:rPr lang="en-US" smtClean="0"/>
              <a:pPr/>
              <a:t>10-Mar-20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4FAA3-DBDD-4957-90AE-47E16092792C}" type="datetime1">
              <a:rPr lang="en-US" smtClean="0"/>
              <a:pPr/>
              <a:t>10-Mar-20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alphaModFix amt="4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88F4C-4ABF-4D4A-8425-2639747BE800}" type="datetime1">
              <a:rPr lang="en-US" smtClean="0"/>
              <a:pPr/>
              <a:t>10-Mar-20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Movahedi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11.wav"/><Relationship Id="rId7" Type="http://schemas.openxmlformats.org/officeDocument/2006/relationships/image" Target="../media/image19.png"/><Relationship Id="rId2" Type="http://schemas.microsoft.com/office/2007/relationships/media" Target="../media/media11.wav"/><Relationship Id="rId1" Type="http://schemas.openxmlformats.org/officeDocument/2006/relationships/tags" Target="../tags/tag2.xml"/><Relationship Id="rId6" Type="http://schemas.openxmlformats.org/officeDocument/2006/relationships/image" Target="../media/image18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2.pn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wav"/><Relationship Id="rId2" Type="http://schemas.microsoft.com/office/2007/relationships/media" Target="../media/media13.wav"/><Relationship Id="rId1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2.wav"/><Relationship Id="rId7" Type="http://schemas.openxmlformats.org/officeDocument/2006/relationships/image" Target="../media/image3.png"/><Relationship Id="rId2" Type="http://schemas.microsoft.com/office/2007/relationships/media" Target="../media/media2.wav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2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2.png"/><Relationship Id="rId5" Type="http://schemas.openxmlformats.org/officeDocument/2006/relationships/image" Target="../media/image12.jpeg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wav"/><Relationship Id="rId7" Type="http://schemas.openxmlformats.org/officeDocument/2006/relationships/image" Target="../media/image2.png"/><Relationship Id="rId2" Type="http://schemas.microsoft.com/office/2007/relationships/media" Target="../media/media8.wav"/><Relationship Id="rId1" Type="http://schemas.openxmlformats.org/officeDocument/2006/relationships/tags" Target="../tags/tag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idx="1"/>
          </p:nvPr>
        </p:nvSpPr>
        <p:spPr>
          <a:xfrm>
            <a:off x="395536" y="836712"/>
            <a:ext cx="8443664" cy="5792688"/>
          </a:xfrm>
        </p:spPr>
        <p:txBody>
          <a:bodyPr>
            <a:normAutofit fontScale="85000" lnSpcReduction="10000"/>
          </a:bodyPr>
          <a:lstStyle/>
          <a:p>
            <a:pPr algn="ctr" rtl="1">
              <a:lnSpc>
                <a:spcPct val="120000"/>
              </a:lnSpc>
              <a:buNone/>
            </a:pPr>
            <a:r>
              <a:rPr lang="fa-IR" sz="28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اشعه ایکس و کاردهای آن در پزشکی</a:t>
            </a:r>
            <a:endParaRPr lang="en-US" sz="2800" b="1" dirty="0" smtClean="0">
              <a:solidFill>
                <a:srgbClr val="0000CC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20000"/>
              </a:lnSpc>
              <a:buNone/>
            </a:pP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منابع :  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کتاب فيزيك پزشکی (عقابیان) فصل 4 همراه با مطالب پاورپینت</a:t>
            </a:r>
            <a:endParaRPr lang="en-US" sz="2000" b="1" dirty="0" smtClean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ctr" rtl="1">
              <a:lnSpc>
                <a:spcPct val="120000"/>
              </a:lnSpc>
              <a:buNone/>
            </a:pPr>
            <a:r>
              <a:rPr lang="fa-IR" sz="2400" b="1" dirty="0" smtClean="0">
                <a:solidFill>
                  <a:srgbClr val="FF0000"/>
                </a:solidFill>
                <a:cs typeface="+mj-cs"/>
              </a:rPr>
              <a:t>بخش دوم:</a:t>
            </a:r>
            <a:r>
              <a:rPr lang="en-US" sz="2400" b="1" dirty="0" smtClean="0">
                <a:solidFill>
                  <a:srgbClr val="FF0000"/>
                </a:solidFill>
                <a:cs typeface="+mj-cs"/>
              </a:rPr>
              <a:t> </a:t>
            </a:r>
            <a:r>
              <a:rPr lang="fa-IR" sz="2400" b="1" dirty="0" smtClean="0">
                <a:solidFill>
                  <a:srgbClr val="FF0000"/>
                </a:solidFill>
                <a:cs typeface="+mj-cs"/>
              </a:rPr>
              <a:t>اجراء دستگاه رادیولوژی </a:t>
            </a:r>
            <a:r>
              <a:rPr lang="fa-IR" sz="2400" b="1" dirty="0" smtClean="0">
                <a:solidFill>
                  <a:schemeClr val="bg1"/>
                </a:solidFill>
                <a:cs typeface="+mj-cs"/>
              </a:rPr>
              <a:t>از صفحه 155 تا 165</a:t>
            </a:r>
          </a:p>
          <a:p>
            <a:pPr algn="r" rtl="1">
              <a:lnSpc>
                <a:spcPct val="120000"/>
              </a:lnSpc>
              <a:buNone/>
            </a:pPr>
            <a:r>
              <a:rPr lang="fa-IR" sz="2000" b="1" dirty="0" smtClean="0">
                <a:solidFill>
                  <a:srgbClr val="FF0000"/>
                </a:solidFill>
                <a:cs typeface="+mj-cs"/>
              </a:rPr>
              <a:t> </a:t>
            </a: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موضوع</a:t>
            </a:r>
            <a:r>
              <a:rPr lang="fa-IR" sz="2000" b="1" dirty="0" smtClean="0">
                <a:solidFill>
                  <a:srgbClr val="CC0000"/>
                </a:solidFill>
                <a:latin typeface="Times New Roman" pitchFamily="18" charset="0"/>
                <a:cs typeface="+mj-cs"/>
              </a:rPr>
              <a:t>:</a:t>
            </a:r>
          </a:p>
          <a:p>
            <a:pPr algn="r" rtl="1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CC00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6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لامپ اشعه ایکس</a:t>
            </a:r>
          </a:p>
          <a:p>
            <a:pPr algn="r" rtl="1">
              <a:lnSpc>
                <a:spcPct val="120000"/>
              </a:lnSpc>
              <a:buFont typeface="Wingdings" pitchFamily="2" charset="2"/>
              <a:buChar char="Ø"/>
            </a:pPr>
            <a:r>
              <a:rPr lang="fa-IR" sz="26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کولیماتور</a:t>
            </a:r>
          </a:p>
          <a:p>
            <a:pPr algn="r" rtl="1">
              <a:lnSpc>
                <a:spcPct val="120000"/>
              </a:lnSpc>
              <a:buFont typeface="Wingdings" pitchFamily="2" charset="2"/>
              <a:buChar char="Ø"/>
            </a:pPr>
            <a:r>
              <a:rPr lang="fa-IR" sz="26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گرید</a:t>
            </a:r>
          </a:p>
          <a:p>
            <a:pPr algn="r" rtl="1">
              <a:lnSpc>
                <a:spcPct val="120000"/>
              </a:lnSpc>
              <a:buFont typeface="Wingdings" pitchFamily="2" charset="2"/>
              <a:buChar char="Ø"/>
            </a:pPr>
            <a:r>
              <a:rPr lang="fa-IR" sz="26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کمیت وکیفیت تشعشع</a:t>
            </a:r>
          </a:p>
          <a:p>
            <a:pPr algn="r" rtl="1">
              <a:lnSpc>
                <a:spcPct val="120000"/>
              </a:lnSpc>
              <a:buFont typeface="Wingdings" pitchFamily="2" charset="2"/>
              <a:buChar char="Ø"/>
            </a:pPr>
            <a:r>
              <a:rPr lang="fa-IR" sz="26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فیلتر</a:t>
            </a:r>
          </a:p>
          <a:p>
            <a:pPr algn="r" rtl="1">
              <a:lnSpc>
                <a:spcPct val="120000"/>
              </a:lnSpc>
              <a:buFont typeface="Wingdings" pitchFamily="2" charset="2"/>
              <a:buChar char="Ø"/>
            </a:pPr>
            <a:endParaRPr lang="fa-IR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20000"/>
              </a:lnSpc>
              <a:buNone/>
            </a:pP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اهداف؛ اهميت موضوع وكاربرد محتواي درس:</a:t>
            </a:r>
          </a:p>
          <a:p>
            <a:pPr algn="r" rtl="1">
              <a:lnSpc>
                <a:spcPct val="120000"/>
              </a:lnSpc>
              <a:buNone/>
            </a:pP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منابع بيشترجهت پژوهش و امتحان: 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فيزيك پزشكي ( دكتر تكاور) ؛ فیزیک رادیولوژی تشخیصی کریستنسن</a:t>
            </a:r>
          </a:p>
          <a:p>
            <a:pPr algn="r" rtl="1">
              <a:lnSpc>
                <a:spcPct val="120000"/>
              </a:lnSpc>
              <a:buNone/>
            </a:pP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نحوه ارزيابي: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كوييز- امتحان- حضور و غياب و فعالیت کلاس</a:t>
            </a:r>
          </a:p>
          <a:p>
            <a:pPr algn="r">
              <a:lnSpc>
                <a:spcPct val="120000"/>
              </a:lnSpc>
              <a:buNone/>
            </a:pP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رفع اشكالات درسي:  شنبه و دوشنبه (12- 13)</a:t>
            </a:r>
          </a:p>
          <a:p>
            <a:pPr algn="r" rtl="1">
              <a:lnSpc>
                <a:spcPct val="120000"/>
              </a:lnSpc>
              <a:buNone/>
            </a:pPr>
            <a:endParaRPr lang="en-GB" sz="2000" b="1" dirty="0" smtClean="0">
              <a:cs typeface="+mj-cs"/>
            </a:endParaRPr>
          </a:p>
        </p:txBody>
      </p:sp>
      <p:sp>
        <p:nvSpPr>
          <p:cNvPr id="2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>
              <a:defRPr/>
            </a:pPr>
            <a:fld id="{26D60738-8A3D-478C-8229-D7BF1EB410EF}" type="slidenum">
              <a:rPr lang="ar-SA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44035" name="WordArt 3"/>
          <p:cNvSpPr>
            <a:spLocks noChangeArrowheads="1" noChangeShapeType="1" noTextEdit="1"/>
          </p:cNvSpPr>
          <p:nvPr/>
        </p:nvSpPr>
        <p:spPr bwMode="auto">
          <a:xfrm>
            <a:off x="1475656" y="0"/>
            <a:ext cx="6912768" cy="692696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wrap="none" fromWordArt="1" anchor="ctr">
            <a:prstTxWarp prst="textFadeUp">
              <a:avLst>
                <a:gd name="adj" fmla="val 9991"/>
              </a:avLst>
            </a:prstTxWarp>
            <a:normAutofit/>
          </a:bodyPr>
          <a:lstStyle/>
          <a:p>
            <a:pPr marL="342900" indent="-342900" algn="ctr" defTabSz="-13873163" rtl="1" eaLnBrk="0" hangingPunct="0">
              <a:defRPr/>
            </a:pPr>
            <a:r>
              <a:rPr lang="fa-IR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  <a:ea typeface="+mj-ea"/>
                <a:cs typeface="+mj-cs"/>
              </a:rPr>
              <a:t>به نام خدا</a:t>
            </a:r>
            <a:endParaRPr lang="en-GB" sz="3600" kern="10" dirty="0">
              <a:ln w="12700">
                <a:solidFill>
                  <a:srgbClr val="B2B2B2"/>
                </a:solidFill>
                <a:round/>
                <a:headEnd/>
                <a:tailEnd/>
              </a:ln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 Black"/>
              <a:ea typeface="+mj-ea"/>
              <a:cs typeface="+mj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531"/>
    </mc:Choice>
    <mc:Fallback xmlns="">
      <p:transition spd="slow" advTm="1165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79512" y="116633"/>
            <a:ext cx="8784975" cy="652705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Beam – Restricting Devices</a:t>
            </a: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primary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purposes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Beam – Restricting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Devices are: 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GB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en-GB" sz="2000" b="1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n-GB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Under no circumstances </a:t>
            </a:r>
            <a:r>
              <a:rPr lang="en-GB" sz="2000" b="1" dirty="0" smtClean="0">
                <a:latin typeface="Times New Roman" pitchFamily="18" charset="0"/>
                <a:cs typeface="Times New Roman" pitchFamily="18" charset="0"/>
              </a:rPr>
              <a:t>should the x-ray beam </a:t>
            </a:r>
            <a:r>
              <a:rPr lang="en-GB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exceed the size of the image receptor.</a:t>
            </a:r>
          </a:p>
          <a:p>
            <a:pPr eaLnBrk="1" hangingPunct="1">
              <a:buFont typeface="Arial" charset="0"/>
              <a:buNone/>
            </a:pPr>
            <a:r>
              <a:rPr lang="en-GB" sz="2000" b="1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GB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Controlling and minimizing scatter radiation </a:t>
            </a:r>
            <a:r>
              <a:rPr lang="en-GB" sz="2000" b="1" dirty="0" smtClean="0">
                <a:latin typeface="Times New Roman" pitchFamily="18" charset="0"/>
                <a:cs typeface="Times New Roman" pitchFamily="18" charset="0"/>
              </a:rPr>
              <a:t>by limiting the X-ray field size to only the anatomic structure of interest.</a:t>
            </a:r>
          </a:p>
          <a:p>
            <a:pPr eaLnBrk="1" hangingPunct="1">
              <a:buFont typeface="Arial" charset="0"/>
              <a:buNone/>
            </a:pPr>
            <a:endParaRPr lang="en-GB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GB" sz="2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The tree types of beam-restricting devices are : </a:t>
            </a:r>
          </a:p>
          <a:p>
            <a:pPr marL="457200" indent="-457200">
              <a:buAutoNum type="arabicParenR"/>
            </a:pPr>
            <a:r>
              <a:rPr lang="en-GB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Diaphragm  	 2) Cone , Cylinder  	3) Collimators</a:t>
            </a:r>
          </a:p>
          <a:p>
            <a:pPr marL="457200" indent="-457200">
              <a:buAutoNum type="arabicParenR"/>
            </a:pPr>
            <a:endParaRPr lang="en-GB" sz="2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Cone  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  Cylinder</a:t>
            </a:r>
            <a:endParaRPr lang="en-US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Object: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Reducing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patient dose and improving Contrast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Resolution</a:t>
            </a:r>
          </a:p>
          <a:p>
            <a:pPr marL="0" indent="0">
              <a:buNone/>
            </a:pPr>
            <a:r>
              <a:rPr lang="en-US" sz="2000" b="1" u="sng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By restricting the volume of tissue irradiated.</a:t>
            </a:r>
          </a:p>
          <a:p>
            <a:pPr marL="0" indent="0">
              <a:buNone/>
            </a:pPr>
            <a:endParaRPr lang="en-US" sz="2000" b="1" u="sng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en-GB" sz="2000" b="1" dirty="0" smtClean="0">
                <a:latin typeface="Times New Roman" pitchFamily="18" charset="0"/>
                <a:cs typeface="Times New Roman" pitchFamily="18" charset="0"/>
              </a:rPr>
              <a:t>Radiographic extension </a:t>
            </a:r>
            <a:r>
              <a:rPr lang="en-GB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Cones and Cylinder:</a:t>
            </a:r>
          </a:p>
          <a:p>
            <a:pPr eaLnBrk="1" hangingPunct="1">
              <a:buFont typeface="Arial" charset="0"/>
              <a:buNone/>
            </a:pPr>
            <a:r>
              <a:rPr lang="en-GB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are considered modification of aperture diaphragm</a:t>
            </a:r>
          </a:p>
          <a:p>
            <a:pPr eaLnBrk="1" hangingPunct="1">
              <a:buFont typeface="Arial" charset="0"/>
              <a:buNone/>
            </a:pPr>
            <a:endParaRPr lang="en-GB" sz="20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en-GB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difficulty with using Cone:  </a:t>
            </a:r>
            <a:r>
              <a:rPr lang="en-GB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is alignment.</a:t>
            </a:r>
          </a:p>
          <a:p>
            <a:pPr eaLnBrk="1" hangingPunct="1">
              <a:buFont typeface="Arial" charset="0"/>
              <a:buNone/>
            </a:pPr>
            <a:r>
              <a:rPr lang="en-GB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eaLnBrk="1" hangingPunct="1">
              <a:buFont typeface="Arial" charset="0"/>
              <a:buNone/>
            </a:pPr>
            <a:endParaRPr lang="en-GB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GB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GB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GB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GB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GB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4" name="Picture 5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6012160" y="4293096"/>
            <a:ext cx="2880320" cy="2375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12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163"/>
    </mc:Choice>
    <mc:Fallback xmlns="">
      <p:transition spd="slow" advTm="301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3"/>
          <p:cNvSpPr>
            <a:spLocks noGrp="1"/>
          </p:cNvSpPr>
          <p:nvPr>
            <p:ph idx="1"/>
          </p:nvPr>
        </p:nvSpPr>
        <p:spPr>
          <a:xfrm>
            <a:off x="179512" y="116632"/>
            <a:ext cx="8856984" cy="6624736"/>
          </a:xfrm>
        </p:spPr>
        <p:txBody>
          <a:bodyPr>
            <a:noAutofit/>
          </a:bodyPr>
          <a:lstStyle/>
          <a:p>
            <a:pPr marL="274320" indent="-274320" algn="ctr" rtl="1">
              <a:lnSpc>
                <a:spcPct val="100000"/>
              </a:lnSpc>
              <a:buClr>
                <a:schemeClr val="accent3"/>
              </a:buClr>
              <a:buNone/>
              <a:defRPr/>
            </a:pPr>
            <a:r>
              <a:rPr lang="fa-IR" sz="2400" b="1" dirty="0" smtClean="0">
                <a:solidFill>
                  <a:srgbClr val="CC0000"/>
                </a:solidFill>
                <a:latin typeface="Times New Roman" pitchFamily="18" charset="0"/>
                <a:cs typeface="+mj-cs"/>
              </a:rPr>
              <a:t>پرتوهای پراکنده (اسکتر): </a:t>
            </a:r>
          </a:p>
          <a:p>
            <a:pPr marL="274320" indent="-274320" algn="r" rtl="1">
              <a:lnSpc>
                <a:spcPct val="100000"/>
              </a:lnSpc>
              <a:buClr>
                <a:schemeClr val="accent3"/>
              </a:buClr>
              <a:buNone/>
              <a:defRPr/>
            </a:pP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پرتوهای منحرف شده پس از برخورد به بافت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←</a:t>
            </a: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زیان آور و باعث   مه آلودگی فیلم 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←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 کاهش کنتراست</a:t>
            </a:r>
          </a:p>
          <a:p>
            <a:pPr marL="274320" indent="-274320" algn="r" rtl="1">
              <a:lnSpc>
                <a:spcPct val="100000"/>
              </a:lnSpc>
              <a:buClr>
                <a:schemeClr val="accent3"/>
              </a:buClr>
              <a:buNone/>
              <a:defRPr/>
            </a:pPr>
            <a:endParaRPr lang="fa-IR" sz="2000" b="1" dirty="0" smtClean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marL="274320" indent="-274320" algn="r" rtl="1">
              <a:lnSpc>
                <a:spcPct val="100000"/>
              </a:lnSpc>
              <a:buClr>
                <a:schemeClr val="accent3"/>
              </a:buClr>
              <a:buNone/>
              <a:defRPr/>
            </a:pPr>
            <a:r>
              <a:rPr lang="fa-IR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منبع پرتوهای پراکنده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: پراکندگی همدوس و کمپتون </a:t>
            </a:r>
            <a:r>
              <a:rPr lang="fa-IR" sz="2000" b="1" dirty="0" smtClean="0">
                <a:solidFill>
                  <a:srgbClr val="00B050"/>
                </a:solidFill>
                <a:latin typeface="Times New Roman" pitchFamily="18" charset="0"/>
                <a:cs typeface="+mj-cs"/>
              </a:rPr>
              <a:t>. </a:t>
            </a:r>
          </a:p>
          <a:p>
            <a:pPr marL="274320" indent="-274320" algn="r" rtl="1">
              <a:lnSpc>
                <a:spcPct val="100000"/>
              </a:lnSpc>
              <a:buClr>
                <a:schemeClr val="accent3"/>
              </a:buClr>
              <a:buNone/>
              <a:defRPr/>
            </a:pPr>
            <a:r>
              <a:rPr lang="fa-IR" sz="2000" b="1" dirty="0" smtClean="0">
                <a:solidFill>
                  <a:srgbClr val="CC0000"/>
                </a:solidFill>
                <a:latin typeface="Times New Roman" pitchFamily="18" charset="0"/>
                <a:cs typeface="+mj-cs"/>
              </a:rPr>
              <a:t>مشخصه پرتوهای پراکنده:  </a:t>
            </a: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فوتونها با راستای کج </a:t>
            </a:r>
          </a:p>
          <a:p>
            <a:pPr marL="274320" indent="-274320" algn="r" rtl="1">
              <a:lnSpc>
                <a:spcPct val="100000"/>
              </a:lnSpc>
              <a:buClr>
                <a:schemeClr val="accent3"/>
              </a:buClr>
              <a:buNone/>
              <a:defRPr/>
            </a:pP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(بدون اطلاعات تصویری- فوتونهای درد سرزا)  </a:t>
            </a:r>
          </a:p>
          <a:p>
            <a:pPr algn="r" rtl="1">
              <a:lnSpc>
                <a:spcPct val="100000"/>
              </a:lnSpc>
              <a:buNone/>
            </a:pPr>
            <a:endParaRPr lang="fa-IR" sz="2000" b="1" dirty="0" smtClean="0">
              <a:cs typeface="+mj-cs"/>
            </a:endParaRPr>
          </a:p>
          <a:p>
            <a:pPr algn="ctr" rtl="1">
              <a:lnSpc>
                <a:spcPct val="100000"/>
              </a:lnSpc>
              <a:buNone/>
            </a:pPr>
            <a:endParaRPr lang="fa-IR" sz="2000" b="1" dirty="0" smtClean="0">
              <a:solidFill>
                <a:srgbClr val="FF0000"/>
              </a:solidFill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 smtClean="0">
                <a:solidFill>
                  <a:srgbClr val="FF0000"/>
                </a:solidFill>
                <a:cs typeface="+mj-cs"/>
              </a:rPr>
              <a:t>گرید</a:t>
            </a:r>
            <a:r>
              <a:rPr lang="en-US" sz="2000" b="1" dirty="0" smtClean="0">
                <a:solidFill>
                  <a:srgbClr val="FF0000"/>
                </a:solidFill>
                <a:cs typeface="+mj-cs"/>
              </a:rPr>
              <a:t>)</a:t>
            </a:r>
            <a:r>
              <a:rPr lang="fa-IR" sz="2000" b="1" dirty="0" smtClean="0">
                <a:solidFill>
                  <a:srgbClr val="FF0000"/>
                </a:solidFill>
                <a:cs typeface="+mj-cs"/>
              </a:rPr>
              <a:t> ضد پراکندگی </a:t>
            </a:r>
            <a:r>
              <a:rPr lang="en-US" sz="2000" b="1" dirty="0" smtClean="0">
                <a:solidFill>
                  <a:srgbClr val="FF0000"/>
                </a:solidFill>
                <a:cs typeface="+mj-cs"/>
              </a:rPr>
              <a:t>(</a:t>
            </a:r>
            <a:r>
              <a:rPr lang="fa-IR" sz="2000" b="1" dirty="0" smtClean="0">
                <a:solidFill>
                  <a:srgbClr val="FF0000"/>
                </a:solidFill>
                <a:cs typeface="+mj-cs"/>
              </a:rPr>
              <a:t> </a:t>
            </a:r>
            <a:r>
              <a:rPr lang="fa-IR" sz="2000" b="1" dirty="0" smtClean="0">
                <a:cs typeface="+mj-cs"/>
              </a:rPr>
              <a:t>صفحه 160</a:t>
            </a:r>
            <a:endParaRPr lang="en-US" sz="2000" b="1" dirty="0" smtClean="0"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 smtClean="0">
                <a:solidFill>
                  <a:srgbClr val="000099"/>
                </a:solidFill>
                <a:cs typeface="+mj-cs"/>
              </a:rPr>
              <a:t>کار گرید: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حذف پرتوهای پراکنده</a:t>
            </a:r>
            <a:r>
              <a:rPr lang="fa-IR" sz="2000" b="1" dirty="0" smtClean="0">
                <a:cs typeface="+mj-cs"/>
              </a:rPr>
              <a:t> </a:t>
            </a: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ایجاد شده در بافت؛ 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بیش ازآنکه به فیلم برسند </a:t>
            </a:r>
            <a:endParaRPr lang="fa-IR" sz="2000" b="1" dirty="0" smtClean="0">
              <a:solidFill>
                <a:schemeClr val="bg1"/>
              </a:solidFill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 smtClean="0">
                <a:solidFill>
                  <a:srgbClr val="000099"/>
                </a:solidFill>
                <a:cs typeface="+mj-cs"/>
              </a:rPr>
              <a:t>محل گرید :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بین بیمار و کاست </a:t>
            </a: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 </a:t>
            </a:r>
            <a:endParaRPr lang="en-US" sz="2000" b="1" dirty="0" smtClean="0">
              <a:solidFill>
                <a:schemeClr val="bg1"/>
              </a:solidFill>
              <a:cs typeface="+mj-cs"/>
            </a:endParaRPr>
          </a:p>
          <a:p>
            <a:pPr marL="0" indent="0" algn="r" rtl="1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tabLst>
                <a:tab pos="0" algn="l"/>
              </a:tabLst>
              <a:defRPr/>
            </a:pP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marL="0" indent="0" algn="r" rtl="1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tabLst>
                <a:tab pos="0" algn="l"/>
              </a:tabLst>
              <a:defRPr/>
            </a:pPr>
            <a:r>
              <a:rPr lang="fa-IR" sz="2000" b="1" dirty="0" smtClean="0">
                <a:solidFill>
                  <a:srgbClr val="CC0000"/>
                </a:solidFill>
                <a:latin typeface="Times New Roman" pitchFamily="18" charset="0"/>
                <a:cs typeface="+mj-cs"/>
              </a:rPr>
              <a:t>ساختمان گرید: 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تشکیل شده از یک سری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نوارهای سربی 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موازی هم </a:t>
            </a:r>
          </a:p>
          <a:p>
            <a:pPr marL="0" indent="0" algn="r" rtl="1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tabLst>
                <a:tab pos="0" algn="l"/>
              </a:tabLst>
              <a:defRPr/>
            </a:pP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با فاصله های دقیق و ماده فضاگیر</a:t>
            </a:r>
          </a:p>
          <a:p>
            <a:pPr marL="0" indent="0" algn="r" rtl="1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tabLst>
                <a:tab pos="0" algn="l"/>
              </a:tabLst>
              <a:defRPr/>
            </a:pP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marL="0" indent="0" algn="r" rtl="1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tabLst>
                <a:tab pos="0" algn="l"/>
              </a:tabLst>
              <a:defRPr/>
            </a:pPr>
            <a:r>
              <a:rPr lang="fa-IR" sz="2000" b="1" dirty="0" smtClean="0">
                <a:solidFill>
                  <a:srgbClr val="CC0000"/>
                </a:solidFill>
                <a:latin typeface="Times New Roman" pitchFamily="18" charset="0"/>
                <a:cs typeface="+mj-cs"/>
              </a:rPr>
              <a:t>تیغه های سربی: 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جذب کننده پرتوهای  پراکنده هستند  (مانند سرب یا تنگستن)</a:t>
            </a:r>
          </a:p>
          <a:p>
            <a:pPr marL="0" indent="0" algn="r" rtl="1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tabLst>
                <a:tab pos="0" algn="l"/>
              </a:tabLst>
              <a:defRPr/>
            </a:pPr>
            <a:r>
              <a:rPr lang="fa-IR" sz="2000" b="1" dirty="0" smtClean="0">
                <a:solidFill>
                  <a:srgbClr val="CC0000"/>
                </a:solidFill>
                <a:latin typeface="Times New Roman" pitchFamily="18" charset="0"/>
                <a:cs typeface="+mj-cs"/>
              </a:rPr>
              <a:t>ماده فضاگیر: 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نگهدارنده نوارهای فلزی و عبور پرتوهای اولیه</a:t>
            </a:r>
          </a:p>
          <a:p>
            <a:pPr marL="0" indent="0" algn="r" rtl="1">
              <a:lnSpc>
                <a:spcPct val="100000"/>
              </a:lnSpc>
              <a:buClr>
                <a:schemeClr val="accent3"/>
              </a:buClr>
              <a:buNone/>
              <a:tabLst>
                <a:tab pos="0" algn="l"/>
              </a:tabLst>
              <a:defRPr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جنس ماده فضاگیر </a:t>
            </a: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آلومینیوم یا پلاستیک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143000" y="6442025"/>
            <a:ext cx="5716488" cy="365125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Movahedi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674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726700B1-C49D-430E-B30C-40B09FE00941}" type="slidenum">
              <a:rPr lang="ar-SA">
                <a:cs typeface="Arial" charset="0"/>
              </a:rPr>
              <a:pPr>
                <a:defRPr/>
              </a:pPr>
              <a:t>11</a:t>
            </a:fld>
            <a:endParaRPr lang="en-US">
              <a:cs typeface="Arial" charset="0"/>
            </a:endParaRP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3789040"/>
            <a:ext cx="2627784" cy="1718991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3542" r="9375" b="17708"/>
          <a:stretch>
            <a:fillRect/>
          </a:stretch>
        </p:blipFill>
        <p:spPr bwMode="auto">
          <a:xfrm>
            <a:off x="107504" y="908720"/>
            <a:ext cx="3705710" cy="2445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2552"/>
    </mc:Choice>
    <mc:Fallback xmlns="">
      <p:transition spd="slow" advTm="3325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86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86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86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86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867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867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867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867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867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867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867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88640"/>
            <a:ext cx="6412112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5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44"/>
    </mc:Choice>
    <mc:Fallback xmlns="">
      <p:transition spd="slow" advTm="502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Line 4"/>
          <p:cNvSpPr>
            <a:spLocks noChangeShapeType="1"/>
          </p:cNvSpPr>
          <p:nvPr/>
        </p:nvSpPr>
        <p:spPr bwMode="auto">
          <a:xfrm>
            <a:off x="2133600" y="1501775"/>
            <a:ext cx="0" cy="4394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rot="5400000">
            <a:off x="4741863" y="3263900"/>
            <a:ext cx="0" cy="52387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2001838" y="5943600"/>
            <a:ext cx="5529262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fr-FR" sz="2000" b="1">
                <a:solidFill>
                  <a:schemeClr val="tx2"/>
                </a:solidFill>
              </a:rPr>
              <a:t>1  2  3  4  5  6  7  8  9  10  11  12  13  14  15  16</a:t>
            </a:r>
            <a:endParaRPr lang="fr-FR" sz="1000">
              <a:solidFill>
                <a:schemeClr val="tx2"/>
              </a:solidFill>
            </a:endParaRPr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1644650" y="1371600"/>
            <a:ext cx="479425" cy="4559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/>
            <a:r>
              <a:rPr lang="fr-FR" sz="1400" b="1" dirty="0">
                <a:solidFill>
                  <a:schemeClr val="tx2"/>
                </a:solidFill>
              </a:rPr>
              <a:t>100</a:t>
            </a:r>
          </a:p>
          <a:p>
            <a:pPr algn="r"/>
            <a:endParaRPr lang="fr-FR" sz="1400" b="1" dirty="0">
              <a:solidFill>
                <a:schemeClr val="tx2"/>
              </a:solidFill>
            </a:endParaRPr>
          </a:p>
          <a:p>
            <a:pPr algn="r"/>
            <a:r>
              <a:rPr lang="fr-FR" sz="1400" b="1" dirty="0">
                <a:solidFill>
                  <a:schemeClr val="tx2"/>
                </a:solidFill>
              </a:rPr>
              <a:t>90</a:t>
            </a:r>
          </a:p>
          <a:p>
            <a:pPr algn="r"/>
            <a:endParaRPr lang="fr-FR" sz="1400" b="1" dirty="0">
              <a:solidFill>
                <a:schemeClr val="tx2"/>
              </a:solidFill>
            </a:endParaRPr>
          </a:p>
          <a:p>
            <a:pPr algn="r"/>
            <a:r>
              <a:rPr lang="fr-FR" sz="1400" b="1" dirty="0">
                <a:solidFill>
                  <a:schemeClr val="tx2"/>
                </a:solidFill>
              </a:rPr>
              <a:t>80</a:t>
            </a:r>
          </a:p>
          <a:p>
            <a:pPr algn="r"/>
            <a:endParaRPr lang="fr-FR" sz="1400" b="1" dirty="0">
              <a:solidFill>
                <a:schemeClr val="tx2"/>
              </a:solidFill>
            </a:endParaRPr>
          </a:p>
          <a:p>
            <a:pPr algn="r"/>
            <a:r>
              <a:rPr lang="fr-FR" sz="1400" b="1" dirty="0">
                <a:solidFill>
                  <a:schemeClr val="tx2"/>
                </a:solidFill>
              </a:rPr>
              <a:t>70</a:t>
            </a:r>
          </a:p>
          <a:p>
            <a:pPr algn="r"/>
            <a:endParaRPr lang="fr-FR" sz="1400" b="1" dirty="0">
              <a:solidFill>
                <a:schemeClr val="tx2"/>
              </a:solidFill>
            </a:endParaRPr>
          </a:p>
          <a:p>
            <a:pPr algn="r"/>
            <a:r>
              <a:rPr lang="fr-FR" sz="1400" b="1" dirty="0">
                <a:solidFill>
                  <a:schemeClr val="tx2"/>
                </a:solidFill>
              </a:rPr>
              <a:t>60</a:t>
            </a:r>
          </a:p>
          <a:p>
            <a:pPr algn="r"/>
            <a:r>
              <a:rPr lang="fr-FR" sz="1400" b="1" dirty="0">
                <a:solidFill>
                  <a:schemeClr val="tx2"/>
                </a:solidFill>
              </a:rPr>
              <a:t>55</a:t>
            </a:r>
          </a:p>
          <a:p>
            <a:pPr algn="r"/>
            <a:r>
              <a:rPr lang="fr-FR" sz="1400" b="1" dirty="0">
                <a:solidFill>
                  <a:schemeClr val="tx2"/>
                </a:solidFill>
              </a:rPr>
              <a:t>50</a:t>
            </a:r>
          </a:p>
          <a:p>
            <a:pPr algn="r"/>
            <a:r>
              <a:rPr lang="fr-FR" sz="1400" b="1" dirty="0">
                <a:solidFill>
                  <a:schemeClr val="tx2"/>
                </a:solidFill>
              </a:rPr>
              <a:t>45</a:t>
            </a:r>
          </a:p>
          <a:p>
            <a:pPr algn="r"/>
            <a:r>
              <a:rPr lang="fr-FR" sz="1400" b="1" dirty="0">
                <a:solidFill>
                  <a:schemeClr val="tx2"/>
                </a:solidFill>
              </a:rPr>
              <a:t>40</a:t>
            </a:r>
          </a:p>
          <a:p>
            <a:pPr algn="r"/>
            <a:r>
              <a:rPr lang="fr-FR" sz="1400" b="1" dirty="0">
                <a:solidFill>
                  <a:schemeClr val="tx2"/>
                </a:solidFill>
              </a:rPr>
              <a:t>35</a:t>
            </a:r>
          </a:p>
          <a:p>
            <a:pPr algn="r"/>
            <a:r>
              <a:rPr lang="fr-FR" sz="1400" b="1" dirty="0">
                <a:solidFill>
                  <a:schemeClr val="tx2"/>
                </a:solidFill>
              </a:rPr>
              <a:t>30</a:t>
            </a:r>
          </a:p>
          <a:p>
            <a:pPr algn="r"/>
            <a:r>
              <a:rPr lang="fr-FR" sz="1400" b="1" dirty="0">
                <a:solidFill>
                  <a:schemeClr val="tx2"/>
                </a:solidFill>
              </a:rPr>
              <a:t>25</a:t>
            </a:r>
          </a:p>
          <a:p>
            <a:pPr algn="r"/>
            <a:r>
              <a:rPr lang="fr-FR" sz="1400" b="1" dirty="0">
                <a:solidFill>
                  <a:schemeClr val="tx2"/>
                </a:solidFill>
              </a:rPr>
              <a:t>20</a:t>
            </a:r>
          </a:p>
          <a:p>
            <a:pPr algn="r"/>
            <a:r>
              <a:rPr lang="fr-FR" sz="1400" b="1" dirty="0">
                <a:solidFill>
                  <a:schemeClr val="tx2"/>
                </a:solidFill>
              </a:rPr>
              <a:t>15</a:t>
            </a:r>
          </a:p>
          <a:p>
            <a:pPr algn="r"/>
            <a:r>
              <a:rPr lang="fr-FR" sz="1400" b="1" dirty="0">
                <a:solidFill>
                  <a:schemeClr val="tx2"/>
                </a:solidFill>
              </a:rPr>
              <a:t>10</a:t>
            </a:r>
          </a:p>
          <a:p>
            <a:pPr algn="r"/>
            <a:r>
              <a:rPr lang="fr-FR" sz="1400" b="1" dirty="0">
                <a:solidFill>
                  <a:schemeClr val="tx2"/>
                </a:solidFill>
              </a:rPr>
              <a:t>5</a:t>
            </a:r>
          </a:p>
          <a:p>
            <a:pPr algn="r"/>
            <a:r>
              <a:rPr lang="fr-FR" sz="1400" b="1" dirty="0">
                <a:solidFill>
                  <a:schemeClr val="tx2"/>
                </a:solidFill>
              </a:rPr>
              <a:t>0</a:t>
            </a:r>
            <a:endParaRPr lang="fr-FR" sz="1200" dirty="0">
              <a:solidFill>
                <a:schemeClr val="tx2"/>
              </a:solidFill>
            </a:endParaRPr>
          </a:p>
        </p:txBody>
      </p:sp>
      <p:sp>
        <p:nvSpPr>
          <p:cNvPr id="43016" name="Line 8"/>
          <p:cNvSpPr>
            <a:spLocks noChangeShapeType="1"/>
          </p:cNvSpPr>
          <p:nvPr/>
        </p:nvSpPr>
        <p:spPr bwMode="auto">
          <a:xfrm flipV="1">
            <a:off x="2355850" y="3419475"/>
            <a:ext cx="0" cy="24638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17" name="Line 9"/>
          <p:cNvSpPr>
            <a:spLocks noChangeShapeType="1"/>
          </p:cNvSpPr>
          <p:nvPr/>
        </p:nvSpPr>
        <p:spPr bwMode="auto">
          <a:xfrm flipV="1">
            <a:off x="2601913" y="4460875"/>
            <a:ext cx="0" cy="13970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18" name="Line 10"/>
          <p:cNvSpPr>
            <a:spLocks noChangeShapeType="1"/>
          </p:cNvSpPr>
          <p:nvPr/>
        </p:nvSpPr>
        <p:spPr bwMode="auto">
          <a:xfrm flipV="1">
            <a:off x="2860675" y="4905375"/>
            <a:ext cx="0" cy="9652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19" name="Line 11"/>
          <p:cNvSpPr>
            <a:spLocks noChangeShapeType="1"/>
          </p:cNvSpPr>
          <p:nvPr/>
        </p:nvSpPr>
        <p:spPr bwMode="auto">
          <a:xfrm flipV="1">
            <a:off x="3117850" y="5184775"/>
            <a:ext cx="0" cy="6731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20" name="Line 12"/>
          <p:cNvSpPr>
            <a:spLocks noChangeShapeType="1"/>
          </p:cNvSpPr>
          <p:nvPr/>
        </p:nvSpPr>
        <p:spPr bwMode="auto">
          <a:xfrm flipV="1">
            <a:off x="3376613" y="5438775"/>
            <a:ext cx="0" cy="4191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21" name="Line 13"/>
          <p:cNvSpPr>
            <a:spLocks noChangeShapeType="1"/>
          </p:cNvSpPr>
          <p:nvPr/>
        </p:nvSpPr>
        <p:spPr bwMode="auto">
          <a:xfrm flipV="1">
            <a:off x="3646488" y="5375275"/>
            <a:ext cx="0" cy="4826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22" name="Line 14"/>
          <p:cNvSpPr>
            <a:spLocks noChangeShapeType="1"/>
          </p:cNvSpPr>
          <p:nvPr/>
        </p:nvSpPr>
        <p:spPr bwMode="auto">
          <a:xfrm>
            <a:off x="2133600" y="3432175"/>
            <a:ext cx="258763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23" name="Line 15"/>
          <p:cNvSpPr>
            <a:spLocks noChangeShapeType="1"/>
          </p:cNvSpPr>
          <p:nvPr/>
        </p:nvSpPr>
        <p:spPr bwMode="auto">
          <a:xfrm>
            <a:off x="2146300" y="4498975"/>
            <a:ext cx="550863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24" name="Line 16"/>
          <p:cNvSpPr>
            <a:spLocks noChangeShapeType="1"/>
          </p:cNvSpPr>
          <p:nvPr/>
        </p:nvSpPr>
        <p:spPr bwMode="auto">
          <a:xfrm>
            <a:off x="2146300" y="4930775"/>
            <a:ext cx="784225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25" name="Line 17"/>
          <p:cNvSpPr>
            <a:spLocks noChangeShapeType="1"/>
          </p:cNvSpPr>
          <p:nvPr/>
        </p:nvSpPr>
        <p:spPr bwMode="auto">
          <a:xfrm>
            <a:off x="2146300" y="5362575"/>
            <a:ext cx="1522413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26" name="Line 18"/>
          <p:cNvSpPr>
            <a:spLocks noChangeShapeType="1"/>
          </p:cNvSpPr>
          <p:nvPr/>
        </p:nvSpPr>
        <p:spPr bwMode="auto">
          <a:xfrm>
            <a:off x="2133600" y="5591175"/>
            <a:ext cx="494665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27" name="Line 19"/>
          <p:cNvSpPr>
            <a:spLocks noChangeShapeType="1"/>
          </p:cNvSpPr>
          <p:nvPr/>
        </p:nvSpPr>
        <p:spPr bwMode="auto">
          <a:xfrm>
            <a:off x="2168525" y="1539875"/>
            <a:ext cx="58738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28" name="Line 20"/>
          <p:cNvSpPr>
            <a:spLocks noChangeShapeType="1"/>
          </p:cNvSpPr>
          <p:nvPr/>
        </p:nvSpPr>
        <p:spPr bwMode="auto">
          <a:xfrm>
            <a:off x="2168525" y="1933575"/>
            <a:ext cx="34925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29" name="Line 21"/>
          <p:cNvSpPr>
            <a:spLocks noChangeShapeType="1"/>
          </p:cNvSpPr>
          <p:nvPr/>
        </p:nvSpPr>
        <p:spPr bwMode="auto">
          <a:xfrm flipV="1">
            <a:off x="5532438" y="5540375"/>
            <a:ext cx="0" cy="3302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30" name="Line 22"/>
          <p:cNvSpPr>
            <a:spLocks noChangeShapeType="1"/>
          </p:cNvSpPr>
          <p:nvPr/>
        </p:nvSpPr>
        <p:spPr bwMode="auto">
          <a:xfrm>
            <a:off x="2157413" y="5105400"/>
            <a:ext cx="97313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31" name="Freeform 23"/>
          <p:cNvSpPr>
            <a:spLocks/>
          </p:cNvSpPr>
          <p:nvPr/>
        </p:nvSpPr>
        <p:spPr bwMode="auto">
          <a:xfrm>
            <a:off x="2133600" y="1527175"/>
            <a:ext cx="4957763" cy="4165600"/>
          </a:xfrm>
          <a:custGeom>
            <a:avLst/>
            <a:gdLst>
              <a:gd name="T0" fmla="*/ 0 w 3384"/>
              <a:gd name="T1" fmla="*/ 0 h 2624"/>
              <a:gd name="T2" fmla="*/ 291910280 w 3384"/>
              <a:gd name="T3" fmla="*/ 2147483647 h 2624"/>
              <a:gd name="T4" fmla="*/ 652505482 w 3384"/>
              <a:gd name="T5" fmla="*/ 2147483647 h 2624"/>
              <a:gd name="T6" fmla="*/ 1030272739 w 3384"/>
              <a:gd name="T7" fmla="*/ 2147483647 h 2624"/>
              <a:gd name="T8" fmla="*/ 1442380810 w 3384"/>
              <a:gd name="T9" fmla="*/ 2147483647 h 2624"/>
              <a:gd name="T10" fmla="*/ 2147483647 w 3384"/>
              <a:gd name="T11" fmla="*/ 2147483647 h 2624"/>
              <a:gd name="T12" fmla="*/ 2147483647 w 3384"/>
              <a:gd name="T13" fmla="*/ 2147483647 h 2624"/>
              <a:gd name="T14" fmla="*/ 2147483647 w 3384"/>
              <a:gd name="T15" fmla="*/ 2147483647 h 262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84"/>
              <a:gd name="T25" fmla="*/ 0 h 2624"/>
              <a:gd name="T26" fmla="*/ 3384 w 3384"/>
              <a:gd name="T27" fmla="*/ 2624 h 262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84" h="2624">
                <a:moveTo>
                  <a:pt x="0" y="0"/>
                </a:moveTo>
                <a:cubicBezTo>
                  <a:pt x="42" y="439"/>
                  <a:pt x="85" y="879"/>
                  <a:pt x="136" y="1192"/>
                </a:cubicBezTo>
                <a:cubicBezTo>
                  <a:pt x="187" y="1505"/>
                  <a:pt x="247" y="1720"/>
                  <a:pt x="304" y="1880"/>
                </a:cubicBezTo>
                <a:cubicBezTo>
                  <a:pt x="361" y="2040"/>
                  <a:pt x="419" y="2083"/>
                  <a:pt x="480" y="2152"/>
                </a:cubicBezTo>
                <a:cubicBezTo>
                  <a:pt x="541" y="2221"/>
                  <a:pt x="580" y="2249"/>
                  <a:pt x="672" y="2296"/>
                </a:cubicBezTo>
                <a:cubicBezTo>
                  <a:pt x="764" y="2343"/>
                  <a:pt x="757" y="2387"/>
                  <a:pt x="1032" y="2432"/>
                </a:cubicBezTo>
                <a:cubicBezTo>
                  <a:pt x="1307" y="2477"/>
                  <a:pt x="1928" y="2536"/>
                  <a:pt x="2320" y="2568"/>
                </a:cubicBezTo>
                <a:cubicBezTo>
                  <a:pt x="2712" y="2600"/>
                  <a:pt x="3048" y="2612"/>
                  <a:pt x="3384" y="2624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32" name="Line 24"/>
          <p:cNvSpPr>
            <a:spLocks noChangeShapeType="1"/>
          </p:cNvSpPr>
          <p:nvPr/>
        </p:nvSpPr>
        <p:spPr bwMode="auto">
          <a:xfrm flipV="1">
            <a:off x="3914775" y="5387975"/>
            <a:ext cx="0" cy="4826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33" name="Line 25"/>
          <p:cNvSpPr>
            <a:spLocks noChangeShapeType="1"/>
          </p:cNvSpPr>
          <p:nvPr/>
        </p:nvSpPr>
        <p:spPr bwMode="auto">
          <a:xfrm flipV="1">
            <a:off x="4184650" y="5400675"/>
            <a:ext cx="0" cy="4826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34" name="Line 26"/>
          <p:cNvSpPr>
            <a:spLocks noChangeShapeType="1"/>
          </p:cNvSpPr>
          <p:nvPr/>
        </p:nvSpPr>
        <p:spPr bwMode="auto">
          <a:xfrm flipV="1">
            <a:off x="4430713" y="5502275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35" name="Line 27"/>
          <p:cNvSpPr>
            <a:spLocks noChangeShapeType="1"/>
          </p:cNvSpPr>
          <p:nvPr/>
        </p:nvSpPr>
        <p:spPr bwMode="auto">
          <a:xfrm flipV="1">
            <a:off x="4748213" y="5502275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36" name="Line 28"/>
          <p:cNvSpPr>
            <a:spLocks noChangeShapeType="1"/>
          </p:cNvSpPr>
          <p:nvPr/>
        </p:nvSpPr>
        <p:spPr bwMode="auto">
          <a:xfrm flipV="1">
            <a:off x="5133975" y="5591175"/>
            <a:ext cx="0" cy="2794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37" name="Line 29"/>
          <p:cNvSpPr>
            <a:spLocks noChangeShapeType="1"/>
          </p:cNvSpPr>
          <p:nvPr/>
        </p:nvSpPr>
        <p:spPr bwMode="auto">
          <a:xfrm flipV="1">
            <a:off x="5930900" y="5514975"/>
            <a:ext cx="0" cy="3556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38" name="Line 30"/>
          <p:cNvSpPr>
            <a:spLocks noChangeShapeType="1"/>
          </p:cNvSpPr>
          <p:nvPr/>
        </p:nvSpPr>
        <p:spPr bwMode="auto">
          <a:xfrm flipV="1">
            <a:off x="6329363" y="5553075"/>
            <a:ext cx="0" cy="3302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39" name="Line 31"/>
          <p:cNvSpPr>
            <a:spLocks noChangeShapeType="1"/>
          </p:cNvSpPr>
          <p:nvPr/>
        </p:nvSpPr>
        <p:spPr bwMode="auto">
          <a:xfrm flipV="1">
            <a:off x="6705600" y="5540375"/>
            <a:ext cx="0" cy="3429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40" name="Line 32"/>
          <p:cNvSpPr>
            <a:spLocks noChangeShapeType="1"/>
          </p:cNvSpPr>
          <p:nvPr/>
        </p:nvSpPr>
        <p:spPr bwMode="auto">
          <a:xfrm flipV="1">
            <a:off x="7104063" y="5540375"/>
            <a:ext cx="0" cy="3429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41" name="Line 33"/>
          <p:cNvSpPr>
            <a:spLocks noChangeShapeType="1"/>
          </p:cNvSpPr>
          <p:nvPr/>
        </p:nvSpPr>
        <p:spPr bwMode="auto">
          <a:xfrm>
            <a:off x="2146300" y="3863975"/>
            <a:ext cx="29210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42" name="Line 34"/>
          <p:cNvSpPr>
            <a:spLocks noChangeShapeType="1"/>
          </p:cNvSpPr>
          <p:nvPr/>
        </p:nvSpPr>
        <p:spPr bwMode="auto">
          <a:xfrm>
            <a:off x="2122488" y="4079875"/>
            <a:ext cx="398462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43" name="Line 35"/>
          <p:cNvSpPr>
            <a:spLocks noChangeShapeType="1"/>
          </p:cNvSpPr>
          <p:nvPr/>
        </p:nvSpPr>
        <p:spPr bwMode="auto">
          <a:xfrm>
            <a:off x="2157413" y="4283075"/>
            <a:ext cx="398462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44" name="Line 36"/>
          <p:cNvSpPr>
            <a:spLocks noChangeShapeType="1"/>
          </p:cNvSpPr>
          <p:nvPr/>
        </p:nvSpPr>
        <p:spPr bwMode="auto">
          <a:xfrm>
            <a:off x="2157413" y="4714875"/>
            <a:ext cx="550862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45" name="Line 37"/>
          <p:cNvSpPr>
            <a:spLocks noChangeShapeType="1"/>
          </p:cNvSpPr>
          <p:nvPr/>
        </p:nvSpPr>
        <p:spPr bwMode="auto">
          <a:xfrm>
            <a:off x="2133600" y="3228975"/>
            <a:ext cx="163513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46" name="Line 38"/>
          <p:cNvSpPr>
            <a:spLocks noChangeShapeType="1"/>
          </p:cNvSpPr>
          <p:nvPr/>
        </p:nvSpPr>
        <p:spPr bwMode="auto">
          <a:xfrm>
            <a:off x="2133600" y="3648075"/>
            <a:ext cx="258763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47" name="Line 39"/>
          <p:cNvSpPr>
            <a:spLocks noChangeShapeType="1"/>
          </p:cNvSpPr>
          <p:nvPr/>
        </p:nvSpPr>
        <p:spPr bwMode="auto">
          <a:xfrm>
            <a:off x="2133600" y="2797175"/>
            <a:ext cx="163513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48" name="Line 40"/>
          <p:cNvSpPr>
            <a:spLocks noChangeShapeType="1"/>
          </p:cNvSpPr>
          <p:nvPr/>
        </p:nvSpPr>
        <p:spPr bwMode="auto">
          <a:xfrm>
            <a:off x="2146300" y="2390775"/>
            <a:ext cx="5715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49" name="AutoShape 41"/>
          <p:cNvSpPr>
            <a:spLocks noChangeArrowheads="1"/>
          </p:cNvSpPr>
          <p:nvPr/>
        </p:nvSpPr>
        <p:spPr bwMode="auto">
          <a:xfrm>
            <a:off x="5556250" y="5197475"/>
            <a:ext cx="446088" cy="419100"/>
          </a:xfrm>
          <a:prstGeom prst="curvedLeftArrow">
            <a:avLst>
              <a:gd name="adj1" fmla="val 20000"/>
              <a:gd name="adj2" fmla="val 40000"/>
              <a:gd name="adj3" fmla="val 35480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50" name="AutoShape 42"/>
          <p:cNvSpPr>
            <a:spLocks noChangeArrowheads="1"/>
          </p:cNvSpPr>
          <p:nvPr/>
        </p:nvSpPr>
        <p:spPr bwMode="auto">
          <a:xfrm>
            <a:off x="7150100" y="5349875"/>
            <a:ext cx="446088" cy="419100"/>
          </a:xfrm>
          <a:prstGeom prst="curvedLeftArrow">
            <a:avLst>
              <a:gd name="adj1" fmla="val 20000"/>
              <a:gd name="adj2" fmla="val 40000"/>
              <a:gd name="adj3" fmla="val 35480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51" name="Text Box 43"/>
          <p:cNvSpPr txBox="1">
            <a:spLocks noChangeArrowheads="1"/>
          </p:cNvSpPr>
          <p:nvPr/>
        </p:nvSpPr>
        <p:spPr bwMode="auto">
          <a:xfrm>
            <a:off x="5121275" y="4811713"/>
            <a:ext cx="55086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fr-FR" sz="2000" b="1">
                <a:solidFill>
                  <a:schemeClr val="tx2"/>
                </a:solidFill>
              </a:rPr>
              <a:t>5%</a:t>
            </a:r>
          </a:p>
        </p:txBody>
      </p:sp>
      <p:sp>
        <p:nvSpPr>
          <p:cNvPr id="43052" name="Text Box 44"/>
          <p:cNvSpPr txBox="1">
            <a:spLocks noChangeArrowheads="1"/>
          </p:cNvSpPr>
          <p:nvPr/>
        </p:nvSpPr>
        <p:spPr bwMode="auto">
          <a:xfrm>
            <a:off x="6657975" y="4976813"/>
            <a:ext cx="7620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fr-FR" sz="2000" b="1">
                <a:solidFill>
                  <a:schemeClr val="tx2"/>
                </a:solidFill>
              </a:rPr>
              <a:t>3.8%</a:t>
            </a:r>
          </a:p>
        </p:txBody>
      </p:sp>
      <p:sp>
        <p:nvSpPr>
          <p:cNvPr id="43053" name="AutoShape 45"/>
          <p:cNvSpPr>
            <a:spLocks noChangeArrowheads="1"/>
          </p:cNvSpPr>
          <p:nvPr/>
        </p:nvSpPr>
        <p:spPr bwMode="auto">
          <a:xfrm>
            <a:off x="7372350" y="5999163"/>
            <a:ext cx="469900" cy="188912"/>
          </a:xfrm>
          <a:prstGeom prst="rightArrow">
            <a:avLst>
              <a:gd name="adj1" fmla="val 50000"/>
              <a:gd name="adj2" fmla="val 62185"/>
            </a:avLst>
          </a:prstGeom>
          <a:solidFill>
            <a:schemeClr val="tx2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3054" name="Text Box 46"/>
          <p:cNvSpPr txBox="1">
            <a:spLocks noChangeArrowheads="1"/>
          </p:cNvSpPr>
          <p:nvPr/>
        </p:nvSpPr>
        <p:spPr bwMode="auto">
          <a:xfrm>
            <a:off x="7856538" y="5865813"/>
            <a:ext cx="28257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fr-FR" sz="2000" b="1">
                <a:solidFill>
                  <a:schemeClr val="tx2"/>
                </a:solidFill>
              </a:rPr>
              <a:t>r</a:t>
            </a:r>
            <a:endParaRPr lang="fr-FR" sz="2000" b="1"/>
          </a:p>
        </p:txBody>
      </p:sp>
      <p:sp>
        <p:nvSpPr>
          <p:cNvPr id="43055" name="Text Box 47"/>
          <p:cNvSpPr txBox="1">
            <a:spLocks noChangeArrowheads="1"/>
          </p:cNvSpPr>
          <p:nvPr/>
        </p:nvSpPr>
        <p:spPr bwMode="auto">
          <a:xfrm rot="-5400000">
            <a:off x="-495299" y="3563937"/>
            <a:ext cx="41021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fr-FR" sz="2000" b="1" dirty="0">
                <a:solidFill>
                  <a:schemeClr val="tx2"/>
                </a:solidFill>
              </a:rPr>
              <a:t>% of </a:t>
            </a:r>
            <a:r>
              <a:rPr lang="fr-FR" sz="2000" b="1" dirty="0" err="1">
                <a:solidFill>
                  <a:schemeClr val="tx2"/>
                </a:solidFill>
              </a:rPr>
              <a:t>scattered</a:t>
            </a:r>
            <a:r>
              <a:rPr lang="fr-FR" sz="2000" b="1" dirty="0">
                <a:solidFill>
                  <a:schemeClr val="tx2"/>
                </a:solidFill>
              </a:rPr>
              <a:t> </a:t>
            </a:r>
            <a:r>
              <a:rPr lang="fr-FR" sz="2000" b="1" dirty="0" err="1">
                <a:solidFill>
                  <a:schemeClr val="tx2"/>
                </a:solidFill>
              </a:rPr>
              <a:t>beam</a:t>
            </a:r>
            <a:r>
              <a:rPr lang="fr-FR" sz="2000" b="1" dirty="0">
                <a:solidFill>
                  <a:schemeClr val="tx2"/>
                </a:solidFill>
              </a:rPr>
              <a:t> </a:t>
            </a:r>
            <a:r>
              <a:rPr lang="fr-FR" sz="2000" b="1" dirty="0" err="1">
                <a:solidFill>
                  <a:schemeClr val="tx2"/>
                </a:solidFill>
              </a:rPr>
              <a:t>transmitted</a:t>
            </a:r>
            <a:endParaRPr lang="fr-FR" sz="1200" dirty="0">
              <a:solidFill>
                <a:schemeClr val="tx2"/>
              </a:solidFill>
            </a:endParaRPr>
          </a:p>
        </p:txBody>
      </p:sp>
      <p:sp>
        <p:nvSpPr>
          <p:cNvPr id="51" name="Title 50"/>
          <p:cNvSpPr>
            <a:spLocks noGrp="1"/>
          </p:cNvSpPr>
          <p:nvPr>
            <p:ph type="title"/>
          </p:nvPr>
        </p:nvSpPr>
        <p:spPr>
          <a:xfrm>
            <a:off x="670874" y="332657"/>
            <a:ext cx="8221606" cy="4342532"/>
          </a:xfrm>
        </p:spPr>
        <p:txBody>
          <a:bodyPr>
            <a:normAutofit fontScale="90000"/>
          </a:bodyPr>
          <a:lstStyle/>
          <a:p>
            <a:pPr marL="263525" algn="r" rtl="1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fa-IR" sz="2000" b="1" dirty="0" smtClean="0">
                <a:solidFill>
                  <a:srgbClr val="CC0000"/>
                </a:solidFill>
                <a:latin typeface="Times New Roman" pitchFamily="18" charset="0"/>
                <a:cs typeface="+mj-cs"/>
              </a:rPr>
              <a:t>عوامل موثر در جذب پرتو های پراکنده : 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جنس گرید؛  ستبری، بلندی و فاصله میان تیغه های گرید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/>
            </a:r>
            <a:br>
              <a:rPr lang="fa-IR" sz="2000" b="1" dirty="0" smtClean="0">
                <a:latin typeface="Times New Roman" pitchFamily="18" charset="0"/>
                <a:cs typeface="+mj-cs"/>
              </a:rPr>
            </a:br>
            <a:r>
              <a:rPr lang="fa-IR" sz="2000" b="1" dirty="0" smtClean="0">
                <a:solidFill>
                  <a:srgbClr val="0000FF"/>
                </a:solidFill>
                <a:latin typeface="Arial" charset="0"/>
                <a:cs typeface="+mj-cs"/>
              </a:rPr>
              <a:t/>
            </a:r>
            <a:br>
              <a:rPr lang="fa-IR" sz="2000" b="1" dirty="0" smtClean="0">
                <a:solidFill>
                  <a:srgbClr val="0000FF"/>
                </a:solidFill>
                <a:latin typeface="Arial" charset="0"/>
                <a:cs typeface="+mj-cs"/>
              </a:rPr>
            </a:br>
            <a:r>
              <a:rPr lang="fa-IR" sz="2000" b="1" dirty="0" smtClean="0">
                <a:solidFill>
                  <a:srgbClr val="CC0000"/>
                </a:solidFill>
                <a:latin typeface="Arial" charset="0"/>
                <a:cs typeface="+mj-cs"/>
              </a:rPr>
              <a:t>نسبت شبکه:</a:t>
            </a: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+mj-cs"/>
              </a:rPr>
              <a:t> </a:t>
            </a:r>
            <a:r>
              <a:rPr lang="fa-IR" sz="2000" b="1" dirty="0" smtClean="0">
                <a:solidFill>
                  <a:schemeClr val="bg1"/>
                </a:solidFill>
                <a:latin typeface="Arial" charset="0"/>
                <a:cs typeface="+mj-cs"/>
              </a:rPr>
              <a:t>یکی از مهمترین ویژگیهای شبکه: نسبت ارتفاع نوارهای سربی به فاصله نوارها. </a:t>
            </a: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+mj-cs"/>
              </a:rPr>
              <a:t/>
            </a:r>
            <a:b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+mj-cs"/>
              </a:rPr>
            </a:b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+mj-cs"/>
              </a:rPr>
              <a:t/>
            </a:r>
            <a:b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+mj-cs"/>
              </a:rPr>
            </a:b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+mj-cs"/>
              </a:rPr>
              <a:t>هرچه نسبت گرید </a:t>
            </a:r>
            <a:r>
              <a:rPr lang="fa-IR" sz="2000" b="1" dirty="0" smtClean="0">
                <a:solidFill>
                  <a:srgbClr val="006600"/>
                </a:solidFill>
                <a:latin typeface="Arial" charset="0"/>
                <a:cs typeface="+mj-cs"/>
              </a:rPr>
              <a:t>بزرگتر </a:t>
            </a:r>
            <a:r>
              <a:rPr lang="en-US" sz="2000" b="1" dirty="0" smtClean="0">
                <a:solidFill>
                  <a:srgbClr val="006600"/>
                </a:solidFill>
                <a:latin typeface="Arial" charset="0"/>
                <a:cs typeface="+mj-cs"/>
              </a:rPr>
              <a:t>←</a:t>
            </a:r>
            <a:r>
              <a:rPr lang="fa-IR" sz="2000" b="1" dirty="0" smtClean="0">
                <a:solidFill>
                  <a:srgbClr val="006600"/>
                </a:solidFill>
                <a:latin typeface="Arial" charset="0"/>
                <a:cs typeface="+mj-cs"/>
              </a:rPr>
              <a:t> کارایی گرید بیشتر </a:t>
            </a: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+mj-cs"/>
              </a:rPr>
              <a:t>در جذب پرتوهای پراکنده</a:t>
            </a:r>
            <a:r>
              <a:rPr lang="fa-IR" sz="2000" b="1" dirty="0" smtClean="0">
                <a:latin typeface="Arial" charset="0"/>
                <a:cs typeface="+mj-cs"/>
              </a:rPr>
              <a:t/>
            </a:r>
            <a:br>
              <a:rPr lang="fa-IR" sz="2000" b="1" dirty="0" smtClean="0">
                <a:latin typeface="Arial" charset="0"/>
                <a:cs typeface="+mj-cs"/>
              </a:rPr>
            </a:br>
            <a:r>
              <a:rPr lang="fa-IR" sz="2000" b="1" dirty="0" smtClean="0">
                <a:latin typeface="Arial" charset="0"/>
                <a:cs typeface="+mj-cs"/>
              </a:rPr>
              <a:t> </a:t>
            </a: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+mj-cs"/>
              </a:rPr>
              <a:t>مثل  1به 16 </a:t>
            </a:r>
            <a:r>
              <a:rPr lang="en-GB" sz="2000" b="1" dirty="0" smtClean="0">
                <a:latin typeface="Arial" charset="0"/>
                <a:cs typeface="+mj-cs"/>
              </a:rPr>
              <a:t/>
            </a:r>
            <a:br>
              <a:rPr lang="en-GB" sz="2000" b="1" dirty="0" smtClean="0">
                <a:latin typeface="Arial" charset="0"/>
                <a:cs typeface="+mj-cs"/>
              </a:rPr>
            </a:b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+mj-cs"/>
              </a:rPr>
              <a:t/>
            </a:r>
            <a:b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+mj-cs"/>
              </a:rPr>
            </a:b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+mj-cs"/>
              </a:rPr>
              <a:t> </a:t>
            </a:r>
            <a:r>
              <a:rPr lang="ru-RU" sz="2000" b="1" dirty="0" smtClean="0">
                <a:solidFill>
                  <a:srgbClr val="00B050"/>
                </a:solidFill>
                <a:latin typeface="Arial" charset="0"/>
                <a:cs typeface="+mj-cs"/>
              </a:rPr>
              <a:t>Һ</a:t>
            </a:r>
            <a:r>
              <a:rPr lang="fa-IR" sz="2000" b="1" dirty="0" smtClean="0">
                <a:solidFill>
                  <a:srgbClr val="00B050"/>
                </a:solidFill>
                <a:latin typeface="Arial" charset="0"/>
                <a:cs typeface="+mj-cs"/>
              </a:rPr>
              <a:t>:</a:t>
            </a: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+mj-cs"/>
              </a:rPr>
              <a:t> </a:t>
            </a:r>
            <a:r>
              <a:rPr lang="fa-IR" sz="2000" b="1" dirty="0" smtClean="0">
                <a:solidFill>
                  <a:schemeClr val="bg1"/>
                </a:solidFill>
                <a:latin typeface="Arial" charset="0"/>
                <a:cs typeface="+mj-cs"/>
              </a:rPr>
              <a:t>ارتفاع تیغه های سربی  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+mj-cs"/>
              </a:rPr>
              <a:t/>
            </a:r>
            <a:b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+mj-cs"/>
              </a:rPr>
            </a:b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+mj-cs"/>
              </a:rPr>
              <a:t/>
            </a:r>
            <a:b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+mj-cs"/>
              </a:rPr>
            </a:b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+mj-cs"/>
              </a:rPr>
              <a:t> </a:t>
            </a:r>
            <a:r>
              <a:rPr lang="en-US" sz="2000" b="1" dirty="0" smtClean="0">
                <a:solidFill>
                  <a:srgbClr val="00B050"/>
                </a:solidFill>
                <a:latin typeface="Arial" charset="0"/>
                <a:cs typeface="+mj-cs"/>
              </a:rPr>
              <a:t>D</a:t>
            </a:r>
            <a:r>
              <a:rPr lang="fa-IR" sz="2000" b="1" dirty="0" smtClean="0">
                <a:solidFill>
                  <a:srgbClr val="00B050"/>
                </a:solidFill>
                <a:latin typeface="Arial" charset="0"/>
                <a:cs typeface="+mj-cs"/>
              </a:rPr>
              <a:t> : </a:t>
            </a:r>
            <a:r>
              <a:rPr lang="fa-IR" sz="2000" b="1" dirty="0" smtClean="0">
                <a:solidFill>
                  <a:schemeClr val="bg1"/>
                </a:solidFill>
                <a:latin typeface="Arial" charset="0"/>
                <a:cs typeface="+mj-cs"/>
              </a:rPr>
              <a:t>فاصله بین تیغه های سربی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Arial" charset="0"/>
                <a:cs typeface="+mj-cs"/>
              </a:rPr>
              <a:t/>
            </a:r>
            <a:br>
              <a:rPr lang="en-US" sz="2000" b="1" dirty="0">
                <a:solidFill>
                  <a:schemeClr val="tx2">
                    <a:lumMod val="75000"/>
                  </a:schemeClr>
                </a:solidFill>
                <a:latin typeface="Arial" charset="0"/>
                <a:cs typeface="+mj-cs"/>
              </a:rPr>
            </a:b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+mj-cs"/>
              </a:rPr>
              <a:t/>
            </a:r>
            <a:b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+mj-cs"/>
              </a:rPr>
            </a:br>
            <a:r>
              <a:rPr lang="en-US" sz="2000" b="1" dirty="0" smtClean="0">
                <a:solidFill>
                  <a:srgbClr val="00B050"/>
                </a:solidFill>
                <a:latin typeface="Arial" charset="0"/>
                <a:cs typeface="+mj-cs"/>
              </a:rPr>
              <a:t>:r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+mj-cs"/>
              </a:rPr>
              <a:t> </a:t>
            </a:r>
            <a:r>
              <a:rPr lang="fa-IR" sz="2000" b="1" dirty="0" smtClean="0">
                <a:solidFill>
                  <a:schemeClr val="bg1"/>
                </a:solidFill>
                <a:latin typeface="Arial" charset="0"/>
                <a:cs typeface="+mj-cs"/>
              </a:rPr>
              <a:t>نسبت گرید          </a:t>
            </a:r>
            <a:r>
              <a:rPr lang="en-GB" sz="2000" b="1" dirty="0" smtClean="0">
                <a:solidFill>
                  <a:schemeClr val="bg1"/>
                </a:solidFill>
                <a:latin typeface="Arial" charset="0"/>
                <a:cs typeface="+mj-cs"/>
              </a:rPr>
              <a:t>    </a:t>
            </a:r>
            <a:r>
              <a:rPr lang="fa-IR" sz="2000" b="1" dirty="0" smtClean="0">
                <a:solidFill>
                  <a:schemeClr val="bg1"/>
                </a:solidFill>
                <a:latin typeface="Arial" charset="0"/>
                <a:cs typeface="+mj-cs"/>
              </a:rPr>
              <a:t> </a:t>
            </a:r>
            <a:r>
              <a:rPr lang="en-US" sz="2000" b="1" dirty="0" smtClean="0">
                <a:solidFill>
                  <a:srgbClr val="00B050"/>
                </a:solidFill>
                <a:latin typeface="Arial" charset="0"/>
                <a:cs typeface="+mj-cs"/>
              </a:rPr>
              <a:t>r = h/D</a:t>
            </a:r>
            <a:r>
              <a:rPr lang="fa-IR" sz="2000" b="1" dirty="0" smtClean="0">
                <a:solidFill>
                  <a:srgbClr val="00B050"/>
                </a:solidFill>
                <a:latin typeface="Arial" charset="0"/>
                <a:cs typeface="+mj-cs"/>
              </a:rPr>
              <a:t> </a:t>
            </a:r>
            <a:endParaRPr lang="en-US" sz="2000" b="1" dirty="0" smtClean="0">
              <a:solidFill>
                <a:srgbClr val="00B050"/>
              </a:solidFill>
              <a:latin typeface="Arial" charset="0"/>
              <a:cs typeface="+mj-cs"/>
            </a:endParaRPr>
          </a:p>
        </p:txBody>
      </p:sp>
      <p:sp>
        <p:nvSpPr>
          <p:cNvPr id="50" name="Footer Placeholder 4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49" name="Slide Number Placeholder 4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65374F28-08D2-41B2-8724-5D0B2070AF07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5084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/>
          </p:cNvSpPr>
          <p:nvPr>
            <p:ph idx="1"/>
          </p:nvPr>
        </p:nvSpPr>
        <p:spPr>
          <a:xfrm>
            <a:off x="304800" y="116632"/>
            <a:ext cx="8659688" cy="6598516"/>
          </a:xfrm>
        </p:spPr>
        <p:txBody>
          <a:bodyPr>
            <a:noAutofit/>
          </a:bodyPr>
          <a:lstStyle/>
          <a:p>
            <a:pPr algn="ctr" rtl="1">
              <a:lnSpc>
                <a:spcPct val="100000"/>
              </a:lnSpc>
              <a:buNone/>
            </a:pPr>
            <a:r>
              <a:rPr lang="fa-IR" sz="2800" b="1" dirty="0" smtClean="0">
                <a:solidFill>
                  <a:srgbClr val="FF0000"/>
                </a:solidFill>
                <a:cs typeface="+mj-cs"/>
              </a:rPr>
              <a:t>بخش دوم: اجزاء دستگاه رادیولوژی </a:t>
            </a: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صفحه 155</a:t>
            </a:r>
            <a:endParaRPr lang="en-US" sz="2000" b="1" dirty="0" smtClean="0">
              <a:solidFill>
                <a:schemeClr val="bg1"/>
              </a:solidFill>
              <a:cs typeface="+mj-cs"/>
            </a:endParaRPr>
          </a:p>
          <a:p>
            <a:pPr algn="r" rtl="1" eaLnBrk="1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endParaRPr lang="fa-IR" sz="2000" b="1" dirty="0" smtClean="0">
              <a:solidFill>
                <a:srgbClr val="C00000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1- </a:t>
            </a:r>
            <a:r>
              <a:rPr lang="fa-IR" sz="2000" b="1" dirty="0" smtClean="0">
                <a:solidFill>
                  <a:srgbClr val="000099"/>
                </a:solidFill>
                <a:cs typeface="+mj-cs"/>
              </a:rPr>
              <a:t>لامپ اشعه ایکس: </a:t>
            </a:r>
            <a:r>
              <a:rPr lang="fa-IR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)</a:t>
            </a:r>
            <a:r>
              <a:rPr lang="fa-IR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 کاتد</a:t>
            </a:r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, </a:t>
            </a:r>
            <a:r>
              <a:rPr lang="fa-IR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 آند</a:t>
            </a:r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(</a:t>
            </a:r>
          </a:p>
          <a:p>
            <a:pPr algn="r" rtl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fa-IR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2- ژنراتور ولتاژ بالا</a:t>
            </a:r>
            <a:endParaRPr lang="en-US" sz="2000" b="1" dirty="0" smtClean="0">
              <a:solidFill>
                <a:srgbClr val="000099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fa-IR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3- ميز کنترل </a:t>
            </a:r>
            <a:endParaRPr lang="en-US" sz="2000" b="1" dirty="0" smtClean="0">
              <a:solidFill>
                <a:srgbClr val="000099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endParaRPr lang="fa-IR" sz="2000" b="1" dirty="0" smtClean="0">
              <a:solidFill>
                <a:srgbClr val="C00000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توليد پرتو 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X</a:t>
            </a:r>
            <a:r>
              <a:rPr lang="fa-IR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: 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توقف (ترمز) ناگهانی الکترونهای پر شتاب</a:t>
            </a: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 smtClean="0">
                <a:solidFill>
                  <a:srgbClr val="C00000"/>
                </a:solidFill>
                <a:cs typeface="+mj-cs"/>
              </a:rPr>
              <a:t>محفظه لامپ: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پیرکس 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( طول  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20-30  cm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 )</a:t>
            </a:r>
            <a:endParaRPr lang="en-US" sz="2000" b="1" dirty="0" smtClean="0">
              <a:solidFill>
                <a:schemeClr val="bg1"/>
              </a:solidFill>
              <a:cs typeface="+mj-cs"/>
            </a:endParaRPr>
          </a:p>
          <a:p>
            <a:pPr algn="r" rtl="1" eaLnBrk="1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قرار دادن الکترودهای لامپ اشعه در آن</a:t>
            </a: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 </a:t>
            </a:r>
            <a:r>
              <a:rPr lang="fa-IR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خلا: 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در صورت وجود هوا برخورد الکترونها با آن باعث کاهش سرعت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میشود</a:t>
            </a:r>
            <a:endParaRPr lang="en-US" sz="2000" b="1" dirty="0" smtClean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 eaLnBrk="1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fa-IR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اتاقک حفاظتی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جلوگیری از عبور پرتوهای غیر مفید</a:t>
            </a:r>
          </a:p>
          <a:p>
            <a:pPr algn="r" rtl="1" eaLnBrk="1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(عبور پرتو مفید از  پنجره تابش 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5cm 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)</a:t>
            </a:r>
          </a:p>
          <a:p>
            <a:pPr marL="590550" indent="-533400"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 </a:t>
            </a:r>
            <a:endParaRPr lang="en-US" sz="2000" b="1" dirty="0" smtClean="0">
              <a:latin typeface="Times New Roman" pitchFamily="18" charset="0"/>
              <a:cs typeface="+mj-cs"/>
            </a:endParaRPr>
          </a:p>
          <a:p>
            <a:pPr marL="590550" indent="-533400"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کابل اتصال به زمين 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:( ايمنی الکتريکی)</a:t>
            </a:r>
            <a:endParaRPr lang="en-US" sz="2000" b="1" dirty="0" smtClean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marL="590550" indent="-533400"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 </a:t>
            </a:r>
            <a:endParaRPr lang="en-US" sz="2000" b="1" dirty="0" smtClean="0">
              <a:latin typeface="Times New Roman" pitchFamily="18" charset="0"/>
              <a:cs typeface="+mj-cs"/>
            </a:endParaRPr>
          </a:p>
          <a:p>
            <a:pPr marL="590550" indent="-533400"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روغن</a:t>
            </a:r>
            <a:r>
              <a:rPr lang="fa-IR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انتقال سریعترحرارت وايمنی الکتريکی  ( لامپ مولد درون روغن)</a:t>
            </a:r>
            <a:endParaRPr lang="en-US" sz="2000" b="1" dirty="0" smtClean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marL="590550" indent="-533400"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 </a:t>
            </a:r>
            <a:endParaRPr lang="fa-IR" sz="2000" b="1" dirty="0" smtClean="0">
              <a:solidFill>
                <a:srgbClr val="A50021"/>
              </a:solidFill>
              <a:cs typeface="+mj-cs"/>
            </a:endParaRPr>
          </a:p>
          <a:p>
            <a:pPr algn="ct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400" b="1" dirty="0" smtClean="0">
                <a:solidFill>
                  <a:srgbClr val="A50021"/>
                </a:solidFill>
                <a:cs typeface="+mj-cs"/>
              </a:rPr>
              <a:t>کاتد و فیلامان </a:t>
            </a: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صفحه 156</a:t>
            </a:r>
            <a:endParaRPr lang="fa-IR" sz="2000" b="1" dirty="0" smtClean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 eaLnBrk="1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fa-IR" sz="2000" b="1" dirty="0" smtClean="0">
                <a:solidFill>
                  <a:srgbClr val="C00000"/>
                </a:solidFill>
                <a:cs typeface="+mj-cs"/>
              </a:rPr>
              <a:t>کاتد </a:t>
            </a: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: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قطب منفی لامپ اشعه </a:t>
            </a: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: دارای بار منفی، تمرکز الکترونها روی سطح هدف فیلامان</a:t>
            </a: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 smtClean="0">
                <a:solidFill>
                  <a:srgbClr val="C00000"/>
                </a:solidFill>
                <a:cs typeface="+mj-cs"/>
              </a:rPr>
              <a:t>کار کاتد: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تاباندن باریکه ای از الکترونهای </a:t>
            </a: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پر سرعت بر ماده ای فلزی بنام هدف</a:t>
            </a:r>
          </a:p>
        </p:txBody>
      </p:sp>
      <p:sp>
        <p:nvSpPr>
          <p:cNvPr id="10242" name="Rectangle 5"/>
          <p:cNvSpPr>
            <a:spLocks noGrp="1"/>
          </p:cNvSpPr>
          <p:nvPr>
            <p:ph type="sldNum" sz="quarter" idx="12"/>
          </p:nvPr>
        </p:nvSpPr>
        <p:spPr bwMode="auto">
          <a:xfrm>
            <a:off x="5004048" y="6492875"/>
            <a:ext cx="2133600" cy="365125"/>
          </a:xfrm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>
              <a:defRPr/>
            </a:pPr>
            <a:fld id="{3C195C47-575F-4CB8-A9F1-C833AF228BB8}" type="slidenum">
              <a:rPr lang="ar-SA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11269" name="Picture 4" descr="7-24"/>
          <p:cNvPicPr>
            <a:picLocks noChangeAspect="1" noChangeArrowheads="1"/>
          </p:cNvPicPr>
          <p:nvPr/>
        </p:nvPicPr>
        <p:blipFill>
          <a:blip r:embed="rId5" cstate="print">
            <a:lum bright="-18000" contrast="18000"/>
          </a:blip>
          <a:srcRect/>
          <a:stretch>
            <a:fillRect/>
          </a:stretch>
        </p:blipFill>
        <p:spPr bwMode="auto">
          <a:xfrm>
            <a:off x="357158" y="928670"/>
            <a:ext cx="2286000" cy="200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121" name="Object 16"/>
          <p:cNvGraphicFramePr>
            <a:graphicFrameLocks noGrp="1" noChangeAspect="1"/>
          </p:cNvGraphicFramePr>
          <p:nvPr/>
        </p:nvGraphicFramePr>
        <p:xfrm>
          <a:off x="251520" y="3573016"/>
          <a:ext cx="2162175" cy="216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788" name="Image Photo Editor" r:id="rId6" imgW="4877481" imgH="4877481" progId="">
                  <p:embed/>
                </p:oleObj>
              </mc:Choice>
              <mc:Fallback>
                <p:oleObj name="Image Photo Editor" r:id="rId6" imgW="4877481" imgH="4877481" progId="">
                  <p:embed/>
                  <p:pic>
                    <p:nvPicPr>
                      <p:cNvPr id="0" name="Picture 2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3573016"/>
                        <a:ext cx="2162175" cy="216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657"/>
    </mc:Choice>
    <mc:Fallback xmlns="">
      <p:transition spd="slow" advTm="2796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08712"/>
          </a:xfrm>
        </p:spPr>
        <p:txBody>
          <a:bodyPr>
            <a:normAutofit/>
          </a:bodyPr>
          <a:lstStyle/>
          <a:p>
            <a:pPr algn="ctr" rtl="0">
              <a:buNone/>
            </a:pPr>
            <a:r>
              <a:rPr lang="en-GB" sz="2800" b="1" dirty="0" smtClean="0">
                <a:solidFill>
                  <a:srgbClr val="C00000"/>
                </a:solidFill>
                <a:latin typeface="Times New Roman" pitchFamily="18" charset="0"/>
                <a:cs typeface="+mn-cs"/>
              </a:rPr>
              <a:t>   Internal Components</a:t>
            </a:r>
          </a:p>
          <a:p>
            <a:pPr algn="l" rtl="0">
              <a:buNone/>
            </a:pPr>
            <a:r>
              <a:rPr lang="en-GB" sz="2800" b="1" dirty="0" smtClean="0">
                <a:solidFill>
                  <a:srgbClr val="0033CC"/>
                </a:solidFill>
                <a:latin typeface="Times New Roman" pitchFamily="18" charset="0"/>
                <a:cs typeface="+mn-cs"/>
              </a:rPr>
              <a:t> </a:t>
            </a:r>
            <a:r>
              <a:rPr lang="en-US" altLang="fa-IR" sz="2400" b="1" dirty="0" smtClean="0">
                <a:solidFill>
                  <a:srgbClr val="0033CC"/>
                </a:solidFill>
                <a:latin typeface="Times New Roman" pitchFamily="18" charset="0"/>
                <a:cs typeface="+mn-cs"/>
              </a:rPr>
              <a:t>The major components of the X-ray</a:t>
            </a:r>
          </a:p>
          <a:p>
            <a:pPr algn="l" rtl="0">
              <a:buFont typeface="Wingdings" pitchFamily="2" charset="2"/>
              <a:buChar char="Ø"/>
            </a:pPr>
            <a:r>
              <a:rPr lang="en-GB" sz="2200" b="1" dirty="0" smtClean="0">
                <a:solidFill>
                  <a:srgbClr val="FF0000"/>
                </a:solidFill>
                <a:latin typeface="Times New Roman" pitchFamily="18" charset="0"/>
                <a:cs typeface="+mn-cs"/>
              </a:rPr>
              <a:t>Glass Envelope </a:t>
            </a:r>
            <a:r>
              <a:rPr lang="en-GB" sz="2200" b="1" dirty="0" smtClean="0">
                <a:solidFill>
                  <a:srgbClr val="006600"/>
                </a:solidFill>
                <a:latin typeface="Times New Roman" pitchFamily="18" charset="0"/>
                <a:cs typeface="+mn-cs"/>
              </a:rPr>
              <a:t>(The Lamp)</a:t>
            </a:r>
          </a:p>
          <a:p>
            <a:pPr>
              <a:buFont typeface="Wingdings" pitchFamily="2" charset="2"/>
              <a:buChar char="Ø"/>
            </a:pPr>
            <a:r>
              <a:rPr lang="en-US" altLang="fa-IR" sz="2200" b="1" dirty="0" smtClean="0">
                <a:solidFill>
                  <a:srgbClr val="FF0000"/>
                </a:solidFill>
                <a:latin typeface="Times New Roman" pitchFamily="18" charset="0"/>
                <a:cs typeface="+mn-cs"/>
              </a:rPr>
              <a:t>Cathode</a:t>
            </a:r>
            <a:r>
              <a:rPr lang="en-US" altLang="fa-IR" sz="2200" b="1" dirty="0" smtClean="0">
                <a:solidFill>
                  <a:srgbClr val="000099"/>
                </a:solidFill>
                <a:latin typeface="Times New Roman" pitchFamily="18" charset="0"/>
                <a:cs typeface="+mn-cs"/>
              </a:rPr>
              <a:t> </a:t>
            </a:r>
            <a:r>
              <a:rPr lang="en-US" altLang="fa-IR" sz="2200" b="1" dirty="0" smtClean="0">
                <a:solidFill>
                  <a:srgbClr val="006600"/>
                </a:solidFill>
                <a:latin typeface="Times New Roman" pitchFamily="18" charset="0"/>
                <a:cs typeface="+mn-cs"/>
              </a:rPr>
              <a:t>(electron source) </a:t>
            </a:r>
          </a:p>
          <a:p>
            <a:pPr>
              <a:buFont typeface="Wingdings" pitchFamily="2" charset="2"/>
              <a:buChar char="Ø"/>
            </a:pPr>
            <a:r>
              <a:rPr lang="en-US" altLang="fa-IR" sz="2200" b="1" dirty="0" smtClean="0">
                <a:solidFill>
                  <a:srgbClr val="FF0000"/>
                </a:solidFill>
                <a:latin typeface="Times New Roman" pitchFamily="18" charset="0"/>
                <a:cs typeface="+mn-cs"/>
              </a:rPr>
              <a:t>Anode</a:t>
            </a:r>
            <a:r>
              <a:rPr lang="en-US" altLang="fa-IR" sz="2200" b="1" dirty="0" smtClean="0">
                <a:solidFill>
                  <a:srgbClr val="000099"/>
                </a:solidFill>
                <a:latin typeface="Times New Roman" pitchFamily="18" charset="0"/>
                <a:cs typeface="+mn-cs"/>
              </a:rPr>
              <a:t> </a:t>
            </a:r>
            <a:r>
              <a:rPr lang="en-US" altLang="fa-IR" sz="2200" b="1" dirty="0" smtClean="0">
                <a:solidFill>
                  <a:srgbClr val="006600"/>
                </a:solidFill>
                <a:latin typeface="Times New Roman" pitchFamily="18" charset="0"/>
                <a:cs typeface="+mn-cs"/>
              </a:rPr>
              <a:t>(acceleration potential) </a:t>
            </a:r>
          </a:p>
          <a:p>
            <a:pPr>
              <a:buFont typeface="Wingdings" pitchFamily="2" charset="2"/>
              <a:buChar char="Ø"/>
            </a:pPr>
            <a:r>
              <a:rPr lang="en-US" altLang="fa-IR" sz="2200" b="1" dirty="0" smtClean="0">
                <a:solidFill>
                  <a:srgbClr val="FF0000"/>
                </a:solidFill>
                <a:latin typeface="Times New Roman" pitchFamily="18" charset="0"/>
                <a:cs typeface="+mn-cs"/>
              </a:rPr>
              <a:t>Target device </a:t>
            </a:r>
            <a:r>
              <a:rPr lang="en-US" altLang="fa-IR" sz="2200" b="1" dirty="0" smtClean="0">
                <a:solidFill>
                  <a:srgbClr val="006600"/>
                </a:solidFill>
                <a:latin typeface="Times New Roman" pitchFamily="18" charset="0"/>
                <a:cs typeface="+mn-cs"/>
              </a:rPr>
              <a:t>(rotor/stator )</a:t>
            </a:r>
          </a:p>
          <a:p>
            <a:pPr>
              <a:buNone/>
            </a:pPr>
            <a:endParaRPr lang="en-US" altLang="fa-IR" sz="2200" b="1" dirty="0" smtClean="0">
              <a:solidFill>
                <a:srgbClr val="FF0000"/>
              </a:solidFill>
              <a:latin typeface="Times New Roman" pitchFamily="18" charset="0"/>
              <a:cs typeface="+mn-cs"/>
            </a:endParaRPr>
          </a:p>
          <a:p>
            <a:pPr>
              <a:buNone/>
            </a:pPr>
            <a:r>
              <a:rPr lang="en-US" altLang="fa-IR" sz="2200" b="1" dirty="0" smtClean="0">
                <a:solidFill>
                  <a:srgbClr val="000099"/>
                </a:solidFill>
                <a:latin typeface="Times New Roman" pitchFamily="18" charset="0"/>
                <a:cs typeface="+mn-cs"/>
              </a:rPr>
              <a:t> </a:t>
            </a:r>
            <a:r>
              <a:rPr lang="en-GB" sz="2000" b="1" dirty="0" smtClean="0">
                <a:latin typeface="Times New Roman" pitchFamily="18" charset="0"/>
                <a:cs typeface="+mn-cs"/>
              </a:rPr>
              <a:t>An X-ray tube is an electronic </a:t>
            </a:r>
            <a:r>
              <a:rPr lang="en-GB" sz="2000" b="1" u="sng" dirty="0" smtClean="0">
                <a:solidFill>
                  <a:srgbClr val="006600"/>
                </a:solidFill>
                <a:latin typeface="Times New Roman" pitchFamily="18" charset="0"/>
                <a:cs typeface="+mn-cs"/>
              </a:rPr>
              <a:t>vacuum </a:t>
            </a:r>
          </a:p>
          <a:p>
            <a:pPr>
              <a:buNone/>
            </a:pPr>
            <a:r>
              <a:rPr lang="en-GB" sz="2000" b="1" dirty="0" smtClean="0">
                <a:latin typeface="Times New Roman" pitchFamily="18" charset="0"/>
                <a:cs typeface="+mn-cs"/>
              </a:rPr>
              <a:t>X-ray tubes are designed with either a </a:t>
            </a:r>
            <a:r>
              <a:rPr lang="en-GB" sz="2000" b="1" dirty="0" smtClean="0">
                <a:solidFill>
                  <a:srgbClr val="006600"/>
                </a:solidFill>
                <a:latin typeface="Times New Roman" pitchFamily="18" charset="0"/>
                <a:cs typeface="+mn-cs"/>
              </a:rPr>
              <a:t>glass</a:t>
            </a:r>
            <a:r>
              <a:rPr lang="en-GB" sz="2000" b="1" dirty="0" smtClean="0">
                <a:latin typeface="Times New Roman" pitchFamily="18" charset="0"/>
                <a:cs typeface="+mn-cs"/>
              </a:rPr>
              <a:t> or a </a:t>
            </a:r>
            <a:r>
              <a:rPr lang="en-GB" sz="2000" b="1" dirty="0" smtClean="0">
                <a:solidFill>
                  <a:srgbClr val="006600"/>
                </a:solidFill>
                <a:latin typeface="Times New Roman" pitchFamily="18" charset="0"/>
                <a:cs typeface="+mn-cs"/>
              </a:rPr>
              <a:t>metal envelope</a:t>
            </a:r>
            <a:r>
              <a:rPr lang="en-GB" sz="2000" b="1" dirty="0" smtClean="0">
                <a:latin typeface="Times New Roman" pitchFamily="18" charset="0"/>
                <a:cs typeface="+mn-cs"/>
              </a:rPr>
              <a:t>.</a:t>
            </a:r>
          </a:p>
          <a:p>
            <a:pPr lvl="1" algn="l" rtl="0">
              <a:lnSpc>
                <a:spcPct val="80000"/>
              </a:lnSpc>
              <a:spcBef>
                <a:spcPct val="0"/>
              </a:spcBef>
              <a:buNone/>
            </a:pPr>
            <a:endParaRPr lang="en-US" sz="2000" b="1" dirty="0" smtClean="0">
              <a:latin typeface="Times New Roman" pitchFamily="18" charset="0"/>
              <a:cs typeface="+mn-cs"/>
            </a:endParaRPr>
          </a:p>
          <a:p>
            <a:pPr rtl="0">
              <a:buNone/>
            </a:pPr>
            <a:r>
              <a:rPr lang="en-GB" sz="2400" b="1" dirty="0" smtClean="0">
                <a:solidFill>
                  <a:srgbClr val="C00000"/>
                </a:solidFill>
                <a:latin typeface="Times New Roman" pitchFamily="18" charset="0"/>
                <a:cs typeface="+mn-cs"/>
              </a:rPr>
              <a:t>Tube containing </a:t>
            </a:r>
            <a:r>
              <a:rPr lang="en-GB" sz="2400" b="1" u="sng" dirty="0" smtClean="0">
                <a:solidFill>
                  <a:srgbClr val="C00000"/>
                </a:solidFill>
                <a:latin typeface="Times New Roman" pitchFamily="18" charset="0"/>
                <a:cs typeface="+mn-cs"/>
              </a:rPr>
              <a:t>two electrodes </a:t>
            </a:r>
            <a:r>
              <a:rPr lang="en-GB" sz="2400" b="1" dirty="0" smtClean="0">
                <a:latin typeface="Times New Roman" pitchFamily="18" charset="0"/>
                <a:cs typeface="+mn-cs"/>
              </a:rPr>
              <a:t>: </a:t>
            </a:r>
          </a:p>
          <a:p>
            <a:pPr algn="l" rtl="0">
              <a:buNone/>
            </a:pPr>
            <a:r>
              <a:rPr lang="en-GB" sz="2000" b="1" dirty="0" smtClean="0">
                <a:latin typeface="Times New Roman" pitchFamily="18" charset="0"/>
                <a:cs typeface="+mn-cs"/>
              </a:rPr>
              <a:t>1-</a:t>
            </a:r>
            <a:r>
              <a:rPr lang="en-GB" sz="2000" b="1" dirty="0" smtClean="0">
                <a:solidFill>
                  <a:srgbClr val="A50021"/>
                </a:solidFill>
                <a:latin typeface="Times New Roman" pitchFamily="18" charset="0"/>
                <a:cs typeface="+mn-cs"/>
              </a:rPr>
              <a:t> the Cathode  </a:t>
            </a:r>
            <a:r>
              <a:rPr lang="en-GB" sz="2000" b="1" dirty="0" smtClean="0">
                <a:latin typeface="Times New Roman" pitchFamily="18" charset="0"/>
                <a:cs typeface="+mn-cs"/>
              </a:rPr>
              <a:t>(filament) and </a:t>
            </a:r>
          </a:p>
          <a:p>
            <a:pPr algn="l" rtl="0">
              <a:buNone/>
            </a:pPr>
            <a:r>
              <a:rPr lang="en-GB" sz="2000" b="1" dirty="0" smtClean="0">
                <a:latin typeface="Times New Roman" pitchFamily="18" charset="0"/>
                <a:cs typeface="+mn-cs"/>
              </a:rPr>
              <a:t> 2-</a:t>
            </a:r>
            <a:r>
              <a:rPr lang="en-GB" sz="2000" b="1" dirty="0" smtClean="0">
                <a:solidFill>
                  <a:srgbClr val="A50021"/>
                </a:solidFill>
                <a:latin typeface="Times New Roman" pitchFamily="18" charset="0"/>
                <a:cs typeface="+mn-cs"/>
              </a:rPr>
              <a:t>the Anode </a:t>
            </a:r>
          </a:p>
          <a:p>
            <a:pPr algn="l" rtl="0">
              <a:buNone/>
            </a:pPr>
            <a:endParaRPr lang="en-GB" sz="2000" b="1" dirty="0" smtClean="0">
              <a:solidFill>
                <a:srgbClr val="A50021"/>
              </a:solidFill>
              <a:latin typeface="Times New Roman" pitchFamily="18" charset="0"/>
              <a:cs typeface="+mn-cs"/>
            </a:endParaRPr>
          </a:p>
          <a:p>
            <a:pPr algn="l" rtl="0">
              <a:buNone/>
            </a:pPr>
            <a:r>
              <a:rPr lang="en-GB" sz="2000" b="1" dirty="0" smtClean="0">
                <a:solidFill>
                  <a:srgbClr val="0033CC"/>
                </a:solidFill>
                <a:latin typeface="Times New Roman" pitchFamily="18" charset="0"/>
                <a:cs typeface="+mn-cs"/>
              </a:rPr>
              <a:t>Cathode: </a:t>
            </a:r>
            <a:r>
              <a:rPr lang="en-GB" sz="2000" b="1" dirty="0" smtClean="0">
                <a:latin typeface="Times New Roman" pitchFamily="18" charset="0"/>
                <a:cs typeface="+mn-cs"/>
              </a:rPr>
              <a:t>The </a:t>
            </a:r>
            <a:r>
              <a:rPr lang="en-GB" sz="2000" b="1" dirty="0">
                <a:latin typeface="Times New Roman" pitchFamily="18" charset="0"/>
                <a:cs typeface="+mn-cs"/>
              </a:rPr>
              <a:t>cathode is </a:t>
            </a:r>
            <a:r>
              <a:rPr lang="en-GB" sz="2000" b="1" dirty="0" smtClean="0">
                <a:latin typeface="Times New Roman" pitchFamily="18" charset="0"/>
                <a:cs typeface="+mn-cs"/>
              </a:rPr>
              <a:t>(the 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n-cs"/>
              </a:rPr>
              <a:t>negative side </a:t>
            </a:r>
            <a:r>
              <a:rPr lang="en-GB" sz="2000" b="1" dirty="0">
                <a:latin typeface="Times New Roman" pitchFamily="18" charset="0"/>
                <a:cs typeface="+mn-cs"/>
              </a:rPr>
              <a:t>of the x-ray </a:t>
            </a:r>
            <a:r>
              <a:rPr lang="en-GB" sz="2000" b="1" dirty="0" smtClean="0">
                <a:latin typeface="Times New Roman" pitchFamily="18" charset="0"/>
                <a:cs typeface="+mn-cs"/>
              </a:rPr>
              <a:t>tube)</a:t>
            </a:r>
          </a:p>
        </p:txBody>
      </p:sp>
      <p:pic>
        <p:nvPicPr>
          <p:cNvPr id="4" name="Picture 5" descr="untitled23c"/>
          <p:cNvPicPr>
            <a:picLocks noChangeAspect="1" noChangeArrowheads="1"/>
          </p:cNvPicPr>
          <p:nvPr/>
        </p:nvPicPr>
        <p:blipFill>
          <a:blip r:embed="rId4" cstate="print">
            <a:lum bright="-6000" contrast="36000"/>
          </a:blip>
          <a:srcRect/>
          <a:stretch>
            <a:fillRect/>
          </a:stretch>
        </p:blipFill>
        <p:spPr bwMode="auto">
          <a:xfrm>
            <a:off x="7272336" y="3284984"/>
            <a:ext cx="1871664" cy="2738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A11FD-FB54-428A-BDFF-81F0F29C5F5E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908720"/>
            <a:ext cx="2503597" cy="1368152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  <a:effectLst/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904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705"/>
    </mc:Choice>
    <mc:Fallback xmlns="">
      <p:transition spd="slow" advTm="717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/>
          </p:cNvSpPr>
          <p:nvPr>
            <p:ph idx="1"/>
          </p:nvPr>
        </p:nvSpPr>
        <p:spPr>
          <a:xfrm>
            <a:off x="214282" y="142852"/>
            <a:ext cx="8750206" cy="6526508"/>
          </a:xfrm>
        </p:spPr>
        <p:txBody>
          <a:bodyPr>
            <a:noAutofit/>
          </a:bodyPr>
          <a:lstStyle/>
          <a:p>
            <a:pPr marL="457200" indent="-457200"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  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 </a:t>
            </a:r>
            <a:r>
              <a:rPr lang="fa-IR" sz="2000" b="1" dirty="0" smtClean="0">
                <a:solidFill>
                  <a:srgbClr val="C00000"/>
                </a:solidFill>
                <a:cs typeface="+mj-cs"/>
              </a:rPr>
              <a:t>فيلامان </a:t>
            </a: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: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منبع تولید الکترون </a:t>
            </a: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در لامپ سیمی از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جنس تنگستن </a:t>
            </a: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به </a:t>
            </a:r>
          </a:p>
          <a:p>
            <a:pPr marL="457200" indent="-457200" algn="r" rtl="1">
              <a:lnSpc>
                <a:spcPct val="100000"/>
              </a:lnSpc>
              <a:buNone/>
            </a:pP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قطر </a:t>
            </a:r>
            <a:r>
              <a:rPr lang="en-US" sz="2000" b="1" dirty="0" smtClean="0">
                <a:solidFill>
                  <a:schemeClr val="bg1"/>
                </a:solidFill>
                <a:cs typeface="+mj-cs"/>
              </a:rPr>
              <a:t>0.2 mm</a:t>
            </a: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 و درازی </a:t>
            </a:r>
            <a:r>
              <a:rPr lang="en-US" sz="2000" b="1" dirty="0" smtClean="0">
                <a:solidFill>
                  <a:schemeClr val="bg1"/>
                </a:solidFill>
                <a:cs typeface="+mj-cs"/>
              </a:rPr>
              <a:t>1 cm</a:t>
            </a:r>
            <a:endParaRPr lang="en-US" sz="2000" b="1" dirty="0" smtClean="0">
              <a:latin typeface="Times New Roman" pitchFamily="18" charset="0"/>
              <a:cs typeface="+mj-cs"/>
            </a:endParaRPr>
          </a:p>
          <a:p>
            <a:pPr marL="457200" indent="-457200" algn="r" rtl="1">
              <a:lnSpc>
                <a:spcPct val="100000"/>
              </a:lnSpc>
              <a:buNone/>
            </a:pP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marL="457200" indent="-457200" algn="r" rtl="1">
              <a:lnSpc>
                <a:spcPct val="100000"/>
              </a:lnSpc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 </a:t>
            </a:r>
            <a:r>
              <a:rPr lang="fa-IR" sz="2000" b="1" dirty="0" smtClean="0">
                <a:solidFill>
                  <a:srgbClr val="C00000"/>
                </a:solidFill>
                <a:cs typeface="+mj-cs"/>
              </a:rPr>
              <a:t>پديده ترمويونيك </a:t>
            </a:r>
            <a:r>
              <a:rPr lang="en-US" sz="2000" b="1" dirty="0" smtClean="0">
                <a:solidFill>
                  <a:srgbClr val="C00000"/>
                </a:solidFill>
                <a:cs typeface="+mj-cs"/>
              </a:rPr>
              <a:t>Thermionic Emission</a:t>
            </a:r>
            <a:r>
              <a:rPr lang="fa-IR" sz="2000" b="1" dirty="0" smtClean="0">
                <a:solidFill>
                  <a:srgbClr val="C00000"/>
                </a:solidFill>
                <a:cs typeface="+mj-cs"/>
              </a:rPr>
              <a:t>:</a:t>
            </a:r>
          </a:p>
          <a:p>
            <a:pPr marL="457200" indent="-457200" algn="r" rtl="1">
              <a:lnSpc>
                <a:spcPct val="100000"/>
              </a:lnSpc>
              <a:buNone/>
            </a:pPr>
            <a:r>
              <a:rPr lang="fa-IR" sz="2000" b="1" dirty="0" smtClean="0">
                <a:solidFill>
                  <a:srgbClr val="C00000"/>
                </a:solidFill>
                <a:cs typeface="+mj-cs"/>
              </a:rPr>
              <a:t> </a:t>
            </a:r>
            <a:r>
              <a:rPr lang="fa-IR" sz="2000" b="1" dirty="0" smtClean="0">
                <a:solidFill>
                  <a:srgbClr val="0000FF"/>
                </a:solidFill>
                <a:cs typeface="+mj-cs"/>
              </a:rPr>
              <a:t>آزاد شدن الکترونها  بر اثر حرارت</a:t>
            </a:r>
          </a:p>
          <a:p>
            <a:pPr marL="457200" indent="-457200" algn="r" rtl="1">
              <a:lnSpc>
                <a:spcPct val="100000"/>
              </a:lnSpc>
              <a:buNone/>
            </a:pPr>
            <a:endParaRPr lang="en-US" sz="2000" b="1" dirty="0" smtClean="0"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 smtClean="0">
                <a:solidFill>
                  <a:srgbClr val="C00000"/>
                </a:solidFill>
                <a:cs typeface="+mj-cs"/>
              </a:rPr>
              <a:t>لامپهای دو کانونه: 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شامل دو فیلامان 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 smtClean="0">
                <a:solidFill>
                  <a:srgbClr val="000099"/>
                </a:solidFill>
                <a:cs typeface="+mj-cs"/>
              </a:rPr>
              <a:t>فیلامان کوچک:  </a:t>
            </a: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برای رادیوگرافی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باشدت کم و زمان طولانی 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( مثل رادیوگرافی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استخوان</a:t>
            </a: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 )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 و یا زمانی که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وضوح تصویر مد نظر </a:t>
            </a: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باشد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(مموگرافی</a:t>
            </a: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)</a:t>
            </a:r>
          </a:p>
          <a:p>
            <a:pPr algn="r" rtl="1">
              <a:lnSpc>
                <a:spcPct val="100000"/>
              </a:lnSpc>
              <a:buNone/>
            </a:pPr>
            <a:endParaRPr lang="en-US" sz="2000" b="1" dirty="0" smtClean="0">
              <a:solidFill>
                <a:schemeClr val="bg1"/>
              </a:solidFill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 </a:t>
            </a:r>
            <a:r>
              <a:rPr lang="fa-IR" sz="2000" b="1" dirty="0" smtClean="0">
                <a:solidFill>
                  <a:srgbClr val="000099"/>
                </a:solidFill>
                <a:cs typeface="+mj-cs"/>
              </a:rPr>
              <a:t> فیلامان بزرگتر : </a:t>
            </a: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جهت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تابش با شدت زیاد و زمان کوتاه</a:t>
            </a: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(مثل رادیوگرافی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 قلب</a:t>
            </a: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)</a:t>
            </a:r>
          </a:p>
          <a:p>
            <a:pPr algn="ctr" rtl="1">
              <a:lnSpc>
                <a:spcPct val="100000"/>
              </a:lnSpc>
              <a:buNone/>
            </a:pPr>
            <a:endParaRPr lang="en-US" sz="2400" b="1" dirty="0" smtClean="0">
              <a:solidFill>
                <a:srgbClr val="C00000"/>
              </a:solidFill>
              <a:cs typeface="+mj-cs"/>
            </a:endParaRPr>
          </a:p>
          <a:p>
            <a:pPr algn="ctr" rtl="1">
              <a:lnSpc>
                <a:spcPct val="100000"/>
              </a:lnSpc>
              <a:buNone/>
            </a:pPr>
            <a:r>
              <a:rPr lang="fa-IR" sz="2400" b="1" dirty="0" smtClean="0">
                <a:solidFill>
                  <a:srgbClr val="C00000"/>
                </a:solidFill>
                <a:cs typeface="+mj-cs"/>
              </a:rPr>
              <a:t>آند و انواع آن </a:t>
            </a: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صفحه 157</a:t>
            </a:r>
            <a:endParaRPr lang="en-US" sz="2000" b="1" dirty="0" smtClean="0">
              <a:solidFill>
                <a:schemeClr val="bg1"/>
              </a:solidFill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 smtClean="0">
                <a:solidFill>
                  <a:srgbClr val="C00000"/>
                </a:solidFill>
                <a:cs typeface="+mj-cs"/>
              </a:rPr>
              <a:t>آند: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قطب مثبت لامپ </a:t>
            </a: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را تشکیل میدهد و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جنس از  تنگستن</a:t>
            </a: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کار آند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دريافت الکترونها  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-  هادی الکتريکی و حرارتی خوب  و تکيه گاه  برای هدف</a:t>
            </a:r>
            <a:endParaRPr lang="en-US" sz="2000" b="1" dirty="0" smtClean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 smtClean="0">
                <a:solidFill>
                  <a:srgbClr val="C00000"/>
                </a:solidFill>
                <a:cs typeface="+mj-cs"/>
              </a:rPr>
              <a:t>آند ثابت: </a:t>
            </a: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کاربرد در دستگاه های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رادیوگرافی عمومی قدیمی تر</a:t>
            </a: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، 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دستگاه های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رادیوگرافی دندان</a:t>
            </a: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 و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پرتابل</a:t>
            </a:r>
            <a:endParaRPr lang="en-GB" sz="2000" b="1" dirty="0" smtClean="0">
              <a:cs typeface="+mj-cs"/>
            </a:endParaRPr>
          </a:p>
        </p:txBody>
      </p:sp>
      <p:sp>
        <p:nvSpPr>
          <p:cNvPr id="2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>
              <a:defRPr/>
            </a:pPr>
            <a:fld id="{497B2ADE-50CB-4E5E-8F63-A588A86A1D38}" type="slidenum">
              <a:rPr lang="ar-SA"/>
              <a:pPr>
                <a:defRPr/>
              </a:pPr>
              <a:t>4</a:t>
            </a:fld>
            <a:endParaRPr lang="en-US"/>
          </a:p>
        </p:txBody>
      </p:sp>
      <p:pic>
        <p:nvPicPr>
          <p:cNvPr id="16389" name="Picture 6" descr="untitled23b"/>
          <p:cNvPicPr>
            <a:picLocks noChangeAspect="1" noChangeArrowheads="1"/>
          </p:cNvPicPr>
          <p:nvPr/>
        </p:nvPicPr>
        <p:blipFill>
          <a:blip r:embed="rId4" cstate="print">
            <a:lum bright="-6000" contrast="18000"/>
          </a:blip>
          <a:srcRect/>
          <a:stretch>
            <a:fillRect/>
          </a:stretch>
        </p:blipFill>
        <p:spPr bwMode="auto">
          <a:xfrm>
            <a:off x="395536" y="332656"/>
            <a:ext cx="1928826" cy="2493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 descr="untitled24a"/>
          <p:cNvPicPr>
            <a:picLocks noChangeAspect="1" noChangeArrowheads="1"/>
          </p:cNvPicPr>
          <p:nvPr/>
        </p:nvPicPr>
        <p:blipFill>
          <a:blip r:embed="rId5" cstate="print">
            <a:lum bright="-30000" contrast="42000"/>
          </a:blip>
          <a:srcRect/>
          <a:stretch>
            <a:fillRect/>
          </a:stretch>
        </p:blipFill>
        <p:spPr bwMode="auto">
          <a:xfrm>
            <a:off x="251520" y="3140968"/>
            <a:ext cx="1512168" cy="2083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164"/>
    </mc:Choice>
    <mc:Fallback xmlns="">
      <p:transition spd="slow" advTm="2231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6632"/>
            <a:ext cx="8712968" cy="6552728"/>
          </a:xfrm>
        </p:spPr>
        <p:txBody>
          <a:bodyPr>
            <a:noAutofit/>
          </a:bodyPr>
          <a:lstStyle/>
          <a:p>
            <a:pPr algn="r" rtl="1">
              <a:lnSpc>
                <a:spcPct val="120000"/>
              </a:lnSpc>
              <a:buNone/>
            </a:pPr>
            <a:r>
              <a:rPr lang="fa-IR" sz="2000" b="1" dirty="0" smtClean="0">
                <a:solidFill>
                  <a:srgbClr val="000099"/>
                </a:solidFill>
                <a:cs typeface="+mj-cs"/>
              </a:rPr>
              <a:t>آند دوار: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سطح آند مستمراً در هنگام تولید اشعه دوران میکند</a:t>
            </a: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، </a:t>
            </a:r>
          </a:p>
          <a:p>
            <a:pPr algn="r" rtl="1">
              <a:lnSpc>
                <a:spcPct val="120000"/>
              </a:lnSpc>
              <a:buNone/>
            </a:pPr>
            <a:r>
              <a:rPr lang="fa-IR" sz="2000" b="1" dirty="0" smtClean="0">
                <a:solidFill>
                  <a:srgbClr val="C00000"/>
                </a:solidFill>
                <a:cs typeface="+mj-cs"/>
              </a:rPr>
              <a:t>نتیجه: </a:t>
            </a:r>
          </a:p>
          <a:p>
            <a:pPr algn="r" rtl="1">
              <a:lnSpc>
                <a:spcPct val="120000"/>
              </a:lnSpc>
              <a:buFont typeface="Wingdings" pitchFamily="2" charset="2"/>
              <a:buChar char="Ø"/>
            </a:pP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پخش حرارت در سطح وسیعی </a:t>
            </a:r>
          </a:p>
          <a:p>
            <a:pPr algn="r" rtl="1">
              <a:lnSpc>
                <a:spcPct val="120000"/>
              </a:lnSpc>
              <a:buFont typeface="Wingdings" pitchFamily="2" charset="2"/>
              <a:buChar char="Ø"/>
            </a:pP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جلوگیری از ذوب شدگی،</a:t>
            </a:r>
          </a:p>
          <a:p>
            <a:pPr algn="r" rtl="1">
              <a:lnSpc>
                <a:spcPct val="120000"/>
              </a:lnSpc>
              <a:buFont typeface="Wingdings" pitchFamily="2" charset="2"/>
              <a:buChar char="Ø"/>
            </a:pP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 گود شدگی و ترک برداشتن آند.</a:t>
            </a: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سطح هدف آند دوار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:     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   4mm</a:t>
            </a:r>
            <a:r>
              <a:rPr lang="en-US" sz="2000" b="1" baseline="30000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2</a:t>
            </a:r>
            <a:endParaRPr lang="fa-IR" sz="2000" b="1" baseline="30000" dirty="0" smtClean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سرعت چرخش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: 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i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3400 </a:t>
            </a:r>
            <a:r>
              <a:rPr lang="en-US" sz="2000" b="1" i="1" dirty="0" err="1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rmp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  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دور در  دقيقه</a:t>
            </a:r>
            <a:endParaRPr lang="en-US" sz="2000" dirty="0" smtClean="0">
              <a:cs typeface="+mj-cs"/>
            </a:endParaRP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جنس هدف: 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تنگستن (درون آند مسی) یا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آلیاژ: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 تنگستن + توریوم </a:t>
            </a:r>
            <a:r>
              <a:rPr lang="en-US" sz="2000" b="1" dirty="0" smtClean="0">
                <a:solidFill>
                  <a:schemeClr val="bg1"/>
                </a:solidFill>
                <a:cs typeface="+mj-cs"/>
              </a:rPr>
              <a:t>( 1%-3%)   </a:t>
            </a: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 دلايل استفاده از تنگستن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:</a:t>
            </a:r>
          </a:p>
          <a:p>
            <a:pPr algn="r" rtl="1">
              <a:lnSpc>
                <a:spcPct val="120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عدد اتمی بزرگ:    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74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20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هدايت حراراتی:    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خوب</a:t>
            </a:r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20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نقطه ذوب بالا  :  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3380</a:t>
            </a:r>
            <a:r>
              <a:rPr lang="en-US" sz="2000" b="1" baseline="30000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°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C</a:t>
            </a:r>
          </a:p>
          <a:p>
            <a:pPr algn="r" rtl="1">
              <a:lnSpc>
                <a:spcPct val="120000"/>
              </a:lnSpc>
              <a:spcBef>
                <a:spcPct val="0"/>
              </a:spcBef>
              <a:buFont typeface="Wingdings" pitchFamily="2" charset="2"/>
              <a:buChar char="ü"/>
            </a:pPr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000" b="1" dirty="0" smtClean="0">
                <a:solidFill>
                  <a:srgbClr val="003399"/>
                </a:solidFill>
                <a:latin typeface="Times New Roman" pitchFamily="18" charset="0"/>
                <a:cs typeface="+mj-cs"/>
              </a:rPr>
              <a:t>راديوپاک 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پرتو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x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را جذب 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(استخوان)</a:t>
            </a:r>
            <a:endParaRPr lang="en-US" sz="2000" b="1" dirty="0" smtClean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 </a:t>
            </a:r>
            <a:r>
              <a:rPr lang="fa-IR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راديولوسنت: 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پرتو 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X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 را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نسبت کمی تقليل می دهد 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( هوا , بافت نرم )</a:t>
            </a:r>
            <a:endParaRPr lang="en-US" sz="2000" b="1" dirty="0" smtClean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 </a:t>
            </a:r>
            <a:r>
              <a:rPr lang="fa-IR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قانون عکس مجذور فاصله: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با افزايش فاصله از منبع , شدت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X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کم  میشود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.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I</a:t>
            </a:r>
            <a:r>
              <a:rPr lang="en-US" sz="2000" b="1" baseline="-25000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1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 شدت در فاصله 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d</a:t>
            </a:r>
            <a:r>
              <a:rPr lang="en-US" sz="2000" b="1" baseline="-25000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1</a:t>
            </a:r>
            <a:r>
              <a:rPr lang="fa-IR" sz="20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 </a:t>
            </a:r>
            <a:endParaRPr lang="en-US" sz="2000" b="1" dirty="0" smtClean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ct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I</a:t>
            </a:r>
            <a:r>
              <a:rPr lang="en-US" sz="2000" b="1" baseline="-25000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1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/I</a:t>
            </a:r>
            <a:r>
              <a:rPr lang="en-US" sz="2000" b="1" baseline="-25000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2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=d</a:t>
            </a:r>
            <a:r>
              <a:rPr lang="en-US" sz="2000" b="1" baseline="30000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2</a:t>
            </a:r>
            <a:r>
              <a:rPr lang="en-US" sz="2000" b="1" baseline="-25000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2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/d</a:t>
            </a:r>
            <a:r>
              <a:rPr lang="en-US" sz="2000" b="1" baseline="30000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2</a:t>
            </a:r>
            <a:r>
              <a:rPr lang="en-US" sz="2000" b="1" baseline="-25000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1</a:t>
            </a:r>
            <a:endParaRPr lang="fa-IR" sz="2000" b="1" dirty="0" smtClean="0">
              <a:solidFill>
                <a:schemeClr val="bg1"/>
              </a:solidFill>
              <a:latin typeface="Times New Roman" pitchFamily="18" charset="0"/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27584" y="6309320"/>
            <a:ext cx="2895600" cy="365125"/>
          </a:xfrm>
        </p:spPr>
        <p:txBody>
          <a:bodyPr/>
          <a:lstStyle/>
          <a:p>
            <a:r>
              <a:rPr lang="en-GB" dirty="0" err="1" smtClean="0"/>
              <a:t>Movahedi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6" name="Picture 7" descr="tungsten wir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268760"/>
            <a:ext cx="1187624" cy="1583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untitled8c"/>
          <p:cNvPicPr>
            <a:picLocks noChangeAspect="1" noChangeArrowheads="1"/>
          </p:cNvPicPr>
          <p:nvPr/>
        </p:nvPicPr>
        <p:blipFill>
          <a:blip r:embed="rId5" cstate="print">
            <a:lum bright="-18000" contrast="24000"/>
          </a:blip>
          <a:srcRect/>
          <a:stretch>
            <a:fillRect/>
          </a:stretch>
        </p:blipFill>
        <p:spPr bwMode="auto">
          <a:xfrm>
            <a:off x="179512" y="3717032"/>
            <a:ext cx="2232248" cy="212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3168"/>
    </mc:Choice>
    <mc:Fallback xmlns="">
      <p:transition spd="slow" advTm="2631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/>
          </p:cNvSpPr>
          <p:nvPr>
            <p:ph idx="1"/>
          </p:nvPr>
        </p:nvSpPr>
        <p:spPr>
          <a:xfrm>
            <a:off x="179512" y="188640"/>
            <a:ext cx="8659688" cy="6364560"/>
          </a:xfrm>
        </p:spPr>
        <p:txBody>
          <a:bodyPr>
            <a:normAutofit fontScale="47500" lnSpcReduction="20000"/>
          </a:bodyPr>
          <a:lstStyle/>
          <a:p>
            <a:pPr algn="ctr" rtl="1">
              <a:lnSpc>
                <a:spcPct val="120000"/>
              </a:lnSpc>
              <a:buNone/>
            </a:pPr>
            <a:r>
              <a:rPr lang="fa-IR" sz="5100" b="1" dirty="0" smtClean="0">
                <a:solidFill>
                  <a:srgbClr val="C00000"/>
                </a:solidFill>
                <a:cs typeface="+mj-cs"/>
              </a:rPr>
              <a:t>ژنراتور اشعه ایکس </a:t>
            </a:r>
            <a:r>
              <a:rPr lang="fa-IR" sz="4200" b="1" dirty="0" smtClean="0">
                <a:solidFill>
                  <a:schemeClr val="bg1"/>
                </a:solidFill>
                <a:cs typeface="+mj-cs"/>
              </a:rPr>
              <a:t>صفحه 158</a:t>
            </a:r>
            <a:endParaRPr lang="en-US" sz="4200" b="1" dirty="0" smtClean="0">
              <a:solidFill>
                <a:schemeClr val="bg1"/>
              </a:solidFill>
              <a:cs typeface="+mj-cs"/>
            </a:endParaRPr>
          </a:p>
          <a:p>
            <a:pPr algn="r" rtl="1">
              <a:lnSpc>
                <a:spcPct val="120000"/>
              </a:lnSpc>
              <a:buNone/>
            </a:pPr>
            <a:endParaRPr lang="en-US" sz="2000" b="1" dirty="0" smtClean="0">
              <a:cs typeface="+mj-cs"/>
            </a:endParaRPr>
          </a:p>
          <a:p>
            <a:pPr algn="r" rtl="1">
              <a:lnSpc>
                <a:spcPct val="120000"/>
              </a:lnSpc>
              <a:buNone/>
            </a:pPr>
            <a:r>
              <a:rPr lang="fa-IR" sz="3800" b="1" dirty="0" smtClean="0">
                <a:solidFill>
                  <a:srgbClr val="C00000"/>
                </a:solidFill>
                <a:cs typeface="+mj-cs"/>
              </a:rPr>
              <a:t>قسمتهای مهم ژنراتور اشعه ایکس:</a:t>
            </a:r>
            <a:endParaRPr lang="fa-IR" sz="3800" b="1" dirty="0" smtClean="0">
              <a:solidFill>
                <a:schemeClr val="bg1"/>
              </a:solidFill>
              <a:cs typeface="+mj-cs"/>
            </a:endParaRPr>
          </a:p>
          <a:p>
            <a:pPr algn="r" rtl="1">
              <a:lnSpc>
                <a:spcPct val="120000"/>
              </a:lnSpc>
              <a:buNone/>
            </a:pPr>
            <a:r>
              <a:rPr lang="fa-IR" sz="3800" b="1" dirty="0" smtClean="0">
                <a:solidFill>
                  <a:schemeClr val="bg1"/>
                </a:solidFill>
                <a:cs typeface="+mj-cs"/>
              </a:rPr>
              <a:t>1- </a:t>
            </a:r>
            <a:r>
              <a:rPr lang="fa-IR" sz="3800" b="1" dirty="0" smtClean="0">
                <a:solidFill>
                  <a:srgbClr val="000099"/>
                </a:solidFill>
                <a:cs typeface="+mj-cs"/>
              </a:rPr>
              <a:t>ترانسفورماتور فشار قوی</a:t>
            </a:r>
            <a:r>
              <a:rPr lang="fa-IR" sz="3800" b="1" dirty="0" smtClean="0">
                <a:solidFill>
                  <a:schemeClr val="bg1"/>
                </a:solidFill>
                <a:cs typeface="+mj-cs"/>
              </a:rPr>
              <a:t>: </a:t>
            </a:r>
            <a:r>
              <a:rPr lang="fa-IR" sz="38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: بکارگیری ترانسفورماتور افزاینده</a:t>
            </a:r>
            <a:endParaRPr lang="en-GB" sz="3800" b="1" dirty="0" smtClean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lvl="0" algn="r" rtl="1">
              <a:lnSpc>
                <a:spcPct val="120000"/>
              </a:lnSpc>
              <a:buNone/>
            </a:pPr>
            <a:r>
              <a:rPr lang="fa-IR" sz="3800" b="1" dirty="0" smtClean="0">
                <a:solidFill>
                  <a:schemeClr val="bg1"/>
                </a:solidFill>
                <a:cs typeface="+mj-cs"/>
              </a:rPr>
              <a:t>ایجاد اختلاف پتانسیل ( </a:t>
            </a:r>
            <a:r>
              <a:rPr lang="en-US" sz="3800" b="1" dirty="0" smtClean="0">
                <a:solidFill>
                  <a:srgbClr val="FF0000"/>
                </a:solidFill>
                <a:cs typeface="+mj-cs"/>
              </a:rPr>
              <a:t>KVp</a:t>
            </a:r>
            <a:r>
              <a:rPr lang="fa-IR" sz="3800" b="1" dirty="0" smtClean="0">
                <a:solidFill>
                  <a:schemeClr val="bg1"/>
                </a:solidFill>
                <a:cs typeface="+mj-cs"/>
              </a:rPr>
              <a:t> : حداکثر 150کیلو ولت) بین دو سر لامپ</a:t>
            </a:r>
          </a:p>
          <a:p>
            <a:pPr lvl="0" algn="r" rtl="1">
              <a:lnSpc>
                <a:spcPct val="120000"/>
              </a:lnSpc>
              <a:buNone/>
            </a:pPr>
            <a:r>
              <a:rPr lang="fa-IR" sz="38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قانون  (</a:t>
            </a:r>
            <a:r>
              <a:rPr lang="en-US" sz="3800" b="1" dirty="0" err="1" smtClean="0">
                <a:solidFill>
                  <a:srgbClr val="006600"/>
                </a:solidFill>
                <a:cs typeface="+mj-cs"/>
              </a:rPr>
              <a:t>Np</a:t>
            </a:r>
            <a:r>
              <a:rPr lang="en-US" sz="3800" b="1" dirty="0" smtClean="0">
                <a:solidFill>
                  <a:srgbClr val="006600"/>
                </a:solidFill>
                <a:cs typeface="+mj-cs"/>
              </a:rPr>
              <a:t>/Ns</a:t>
            </a:r>
            <a:r>
              <a:rPr lang="en-US" sz="38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= </a:t>
            </a:r>
            <a:r>
              <a:rPr lang="en-US" sz="3800" b="1" dirty="0" err="1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V</a:t>
            </a:r>
            <a:r>
              <a:rPr lang="en-US" sz="3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p</a:t>
            </a:r>
            <a:r>
              <a:rPr lang="en-US" sz="3800" b="1" baseline="-25000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38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/Vs</a:t>
            </a:r>
            <a:r>
              <a:rPr lang="fa-IR" sz="38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)</a:t>
            </a:r>
          </a:p>
          <a:p>
            <a:pPr lvl="0" algn="r" rtl="1">
              <a:lnSpc>
                <a:spcPct val="120000"/>
              </a:lnSpc>
              <a:buNone/>
            </a:pPr>
            <a:endParaRPr lang="en-US" sz="3800" b="1" dirty="0" smtClean="0">
              <a:solidFill>
                <a:schemeClr val="bg1"/>
              </a:solidFill>
              <a:cs typeface="+mj-cs"/>
            </a:endParaRP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3800" b="1" dirty="0" smtClean="0">
                <a:solidFill>
                  <a:srgbClr val="000099"/>
                </a:solidFill>
                <a:cs typeface="+mj-cs"/>
              </a:rPr>
              <a:t>2- ترانسفور ماتور کاهنده: </a:t>
            </a:r>
            <a:r>
              <a:rPr lang="fa-IR" sz="3800" b="1" dirty="0" smtClean="0">
                <a:solidFill>
                  <a:srgbClr val="006600"/>
                </a:solidFill>
                <a:cs typeface="+mj-cs"/>
              </a:rPr>
              <a:t>گرم کردن فیلامان</a:t>
            </a: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38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کنترل ميلی امپر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mA</a:t>
            </a:r>
            <a:r>
              <a:rPr lang="fa-IR" sz="38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: بکارگیری ترانس کاهنده</a:t>
            </a:r>
            <a:endParaRPr lang="en-US" sz="3800" b="1" dirty="0" smtClean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38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( آمپر   </a:t>
            </a:r>
            <a:r>
              <a:rPr lang="en-US" sz="38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4 - 6</a:t>
            </a:r>
            <a:r>
              <a:rPr lang="fa-IR" sz="38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 )</a:t>
            </a:r>
            <a:r>
              <a:rPr lang="en-US" sz="38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38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و (ولتاژ </a:t>
            </a:r>
            <a:r>
              <a:rPr lang="en-US" sz="38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10 – 20 V</a:t>
            </a:r>
            <a:r>
              <a:rPr lang="fa-IR" sz="38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 )</a:t>
            </a:r>
            <a:r>
              <a:rPr lang="en-US" sz="38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38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 </a:t>
            </a:r>
            <a:endParaRPr lang="en-US" sz="3800" b="1" dirty="0" smtClean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lvl="0" algn="r" rtl="1">
              <a:lnSpc>
                <a:spcPct val="120000"/>
              </a:lnSpc>
              <a:buNone/>
            </a:pPr>
            <a:endParaRPr lang="en-US" sz="3800" b="1" dirty="0" smtClean="0">
              <a:solidFill>
                <a:schemeClr val="bg1"/>
              </a:solidFill>
              <a:cs typeface="+mj-cs"/>
            </a:endParaRPr>
          </a:p>
          <a:p>
            <a:pPr lvl="0" algn="r" rtl="1">
              <a:lnSpc>
                <a:spcPct val="120000"/>
              </a:lnSpc>
              <a:buNone/>
            </a:pPr>
            <a:r>
              <a:rPr lang="fa-IR" sz="3800" b="1" dirty="0" smtClean="0">
                <a:solidFill>
                  <a:srgbClr val="000099"/>
                </a:solidFill>
                <a:cs typeface="+mj-cs"/>
              </a:rPr>
              <a:t>3- زمان سنج</a:t>
            </a:r>
            <a:r>
              <a:rPr lang="en-US" sz="3800" b="1" dirty="0" smtClean="0">
                <a:solidFill>
                  <a:srgbClr val="000099"/>
                </a:solidFill>
                <a:cs typeface="+mj-cs"/>
              </a:rPr>
              <a:t> </a:t>
            </a:r>
            <a:r>
              <a:rPr lang="en-US" sz="3800" b="1" dirty="0" smtClean="0">
                <a:solidFill>
                  <a:srgbClr val="FF0000"/>
                </a:solidFill>
                <a:cs typeface="+mj-cs"/>
              </a:rPr>
              <a:t>S</a:t>
            </a:r>
            <a:r>
              <a:rPr lang="en-US" sz="3800" b="1" dirty="0" smtClean="0">
                <a:solidFill>
                  <a:srgbClr val="000099"/>
                </a:solidFill>
                <a:cs typeface="+mj-cs"/>
              </a:rPr>
              <a:t> </a:t>
            </a:r>
            <a:r>
              <a:rPr lang="fa-IR" sz="3800" b="1" dirty="0" smtClean="0">
                <a:solidFill>
                  <a:srgbClr val="000099"/>
                </a:solidFill>
                <a:cs typeface="+mj-cs"/>
              </a:rPr>
              <a:t>( تایمر): </a:t>
            </a:r>
            <a:r>
              <a:rPr lang="fa-IR" sz="3800" b="1" dirty="0" smtClean="0">
                <a:solidFill>
                  <a:schemeClr val="bg1"/>
                </a:solidFill>
                <a:cs typeface="+mj-cs"/>
              </a:rPr>
              <a:t>تنظیم زمان کار دستگاه و قطع شدن کار</a:t>
            </a:r>
          </a:p>
          <a:p>
            <a:pPr lvl="0" algn="r" rtl="1">
              <a:lnSpc>
                <a:spcPct val="120000"/>
              </a:lnSpc>
              <a:buNone/>
            </a:pPr>
            <a:r>
              <a:rPr lang="fa-IR" sz="3800" b="1" dirty="0" smtClean="0">
                <a:solidFill>
                  <a:schemeClr val="bg1"/>
                </a:solidFill>
                <a:cs typeface="+mj-cs"/>
              </a:rPr>
              <a:t> به طور خودکار</a:t>
            </a: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38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 </a:t>
            </a:r>
            <a:endParaRPr lang="en-US" sz="3800" b="1" dirty="0" smtClean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38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ميز کنترل: </a:t>
            </a:r>
            <a:r>
              <a:rPr lang="fa-IR" sz="3800" b="1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 کنترل</a:t>
            </a:r>
            <a:r>
              <a:rPr lang="fa-IR" sz="38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3800" b="1" dirty="0" err="1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kVp</a:t>
            </a:r>
            <a:r>
              <a:rPr lang="en-US" sz="38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  ,mA   </a:t>
            </a:r>
            <a:r>
              <a:rPr lang="fa-IR" sz="38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  و </a:t>
            </a:r>
            <a:r>
              <a:rPr lang="en-US" sz="38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S</a:t>
            </a:r>
            <a:endParaRPr lang="fa-IR" sz="3800" b="1" dirty="0" smtClean="0">
              <a:solidFill>
                <a:srgbClr val="C00000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</a:pPr>
            <a:r>
              <a:rPr lang="fa-IR" sz="38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خلاصه:</a:t>
            </a:r>
            <a:endParaRPr lang="en-US" sz="3800" b="1" dirty="0" smtClean="0">
              <a:solidFill>
                <a:srgbClr val="A50021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20000"/>
              </a:lnSpc>
              <a:buFont typeface="Wingdings" pitchFamily="2" charset="2"/>
              <a:buChar char="ü"/>
            </a:pPr>
            <a:r>
              <a:rPr lang="fa-IR" sz="3800" b="1" dirty="0" smtClean="0">
                <a:solidFill>
                  <a:srgbClr val="006600"/>
                </a:solidFill>
                <a:cs typeface="+mj-cs"/>
              </a:rPr>
              <a:t>ایجاد اختلاف پتانسیل موثر بین دو سر لامپ.</a:t>
            </a:r>
            <a:endParaRPr lang="en-US" sz="3800" b="1" dirty="0" smtClean="0">
              <a:solidFill>
                <a:srgbClr val="006600"/>
              </a:solidFill>
              <a:cs typeface="+mj-cs"/>
            </a:endParaRPr>
          </a:p>
          <a:p>
            <a:pPr algn="r" rtl="1">
              <a:lnSpc>
                <a:spcPct val="120000"/>
              </a:lnSpc>
              <a:buFont typeface="Wingdings" pitchFamily="2" charset="2"/>
              <a:buChar char="ü"/>
            </a:pPr>
            <a:r>
              <a:rPr lang="fa-IR" sz="3800" b="1" dirty="0" smtClean="0">
                <a:solidFill>
                  <a:srgbClr val="006600"/>
                </a:solidFill>
                <a:cs typeface="+mj-cs"/>
              </a:rPr>
              <a:t> تبدیل ولتاژ برق شهر به ولتاژ قوی.</a:t>
            </a:r>
            <a:endParaRPr lang="en-US" sz="3800" b="1" dirty="0" smtClean="0">
              <a:solidFill>
                <a:srgbClr val="006600"/>
              </a:solidFill>
              <a:cs typeface="+mj-cs"/>
            </a:endParaRPr>
          </a:p>
          <a:p>
            <a:pPr algn="r" rtl="1">
              <a:lnSpc>
                <a:spcPct val="120000"/>
              </a:lnSpc>
              <a:buFont typeface="Wingdings" pitchFamily="2" charset="2"/>
              <a:buChar char="ü"/>
            </a:pPr>
            <a:r>
              <a:rPr lang="fa-IR" sz="3800" b="1" dirty="0" smtClean="0">
                <a:solidFill>
                  <a:srgbClr val="006600"/>
                </a:solidFill>
                <a:cs typeface="+mj-cs"/>
              </a:rPr>
              <a:t>مقدار  ولتاژ در رادیولوژی تشخیصی حداکثر 150 کیلو ولت</a:t>
            </a:r>
          </a:p>
          <a:p>
            <a:pPr algn="r" rtl="1">
              <a:lnSpc>
                <a:spcPct val="120000"/>
              </a:lnSpc>
              <a:buFont typeface="Wingdings" pitchFamily="2" charset="2"/>
              <a:buChar char="ü"/>
            </a:pPr>
            <a:r>
              <a:rPr lang="fa-IR" sz="3800" b="1" dirty="0" smtClean="0">
                <a:solidFill>
                  <a:srgbClr val="006600"/>
                </a:solidFill>
                <a:cs typeface="+mj-cs"/>
              </a:rPr>
              <a:t>تبدیل جریان سینوسی به جریان </a:t>
            </a:r>
            <a:r>
              <a:rPr lang="en-US" sz="3800" b="1" dirty="0" smtClean="0">
                <a:solidFill>
                  <a:srgbClr val="006600"/>
                </a:solidFill>
                <a:cs typeface="+mj-cs"/>
              </a:rPr>
              <a:t>DC</a:t>
            </a:r>
            <a:r>
              <a:rPr lang="fa-IR" sz="3800" b="1" dirty="0" smtClean="0">
                <a:solidFill>
                  <a:srgbClr val="006600"/>
                </a:solidFill>
                <a:cs typeface="+mj-cs"/>
              </a:rPr>
              <a:t> ( یکسو شده): توسط نیمه هادیها</a:t>
            </a:r>
            <a:endParaRPr lang="en-US" sz="3800" b="1" dirty="0" smtClean="0">
              <a:solidFill>
                <a:schemeClr val="bg1"/>
              </a:solidFill>
              <a:cs typeface="+mj-cs"/>
            </a:endParaRPr>
          </a:p>
        </p:txBody>
      </p:sp>
      <p:sp>
        <p:nvSpPr>
          <p:cNvPr id="2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>
              <a:defRPr/>
            </a:pPr>
            <a:fld id="{BA28AD62-D7D3-43AD-AB77-F1BFD5A7503B}" type="slidenum">
              <a:rPr lang="ar-SA"/>
              <a:pPr>
                <a:defRPr/>
              </a:pPr>
              <a:t>6</a:t>
            </a:fld>
            <a:endParaRPr lang="en-US"/>
          </a:p>
        </p:txBody>
      </p:sp>
      <p:pic>
        <p:nvPicPr>
          <p:cNvPr id="6" name="Picture 3" descr="http://cmc.cuk.ac.kr/~jw/images/xray-tube.gif"/>
          <p:cNvPicPr>
            <a:picLocks noChangeAspect="1" noChangeArrowheads="1" noCrop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79512" y="3140968"/>
            <a:ext cx="2701534" cy="2046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untitled16"/>
          <p:cNvPicPr>
            <a:picLocks noChangeAspect="1" noChangeArrowheads="1"/>
          </p:cNvPicPr>
          <p:nvPr/>
        </p:nvPicPr>
        <p:blipFill>
          <a:blip r:embed="rId5" cstate="print">
            <a:lum bright="-18000" contrast="30000"/>
          </a:blip>
          <a:srcRect/>
          <a:stretch>
            <a:fillRect/>
          </a:stretch>
        </p:blipFill>
        <p:spPr bwMode="auto">
          <a:xfrm>
            <a:off x="0" y="1268760"/>
            <a:ext cx="3269851" cy="1500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7578"/>
    </mc:Choice>
    <mc:Fallback xmlns="">
      <p:transition spd="slow" advTm="3075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11624"/>
          </a:xfrm>
        </p:spPr>
        <p:txBody>
          <a:bodyPr>
            <a:normAutofit fontScale="62500" lnSpcReduction="20000"/>
          </a:bodyPr>
          <a:lstStyle/>
          <a:p>
            <a:pPr algn="ctr" rtl="0">
              <a:buNone/>
            </a:pPr>
            <a:r>
              <a:rPr lang="en-GB" sz="3800" b="1" dirty="0" smtClean="0">
                <a:solidFill>
                  <a:srgbClr val="C00000"/>
                </a:solidFill>
                <a:latin typeface="Times New Roman" pitchFamily="18" charset="0"/>
                <a:cs typeface="+mn-cs"/>
              </a:rPr>
              <a:t>The Anode</a:t>
            </a:r>
          </a:p>
          <a:p>
            <a:pPr algn="l" rtl="0">
              <a:buNone/>
            </a:pPr>
            <a:r>
              <a:rPr lang="en-GB" b="1" dirty="0" smtClean="0">
                <a:solidFill>
                  <a:srgbClr val="990099"/>
                </a:solidFill>
                <a:latin typeface="Times New Roman" pitchFamily="18" charset="0"/>
                <a:cs typeface="+mn-cs"/>
              </a:rPr>
              <a:t>The anode</a:t>
            </a:r>
            <a:r>
              <a:rPr lang="en-GB" b="1" dirty="0" smtClean="0">
                <a:solidFill>
                  <a:srgbClr val="FF0000"/>
                </a:solidFill>
                <a:latin typeface="Times New Roman" pitchFamily="18" charset="0"/>
                <a:cs typeface="+mn-cs"/>
              </a:rPr>
              <a:t>: </a:t>
            </a:r>
            <a:r>
              <a:rPr lang="en-GB" b="1" dirty="0" smtClean="0">
                <a:solidFill>
                  <a:srgbClr val="006600"/>
                </a:solidFill>
                <a:latin typeface="Times New Roman" pitchFamily="18" charset="0"/>
                <a:cs typeface="+mn-cs"/>
              </a:rPr>
              <a:t>another internal component</a:t>
            </a:r>
          </a:p>
          <a:p>
            <a:pPr algn="l" rtl="0">
              <a:buNone/>
            </a:pPr>
            <a:r>
              <a:rPr lang="en-GB" b="1" dirty="0" smtClean="0">
                <a:latin typeface="Times New Roman" pitchFamily="18" charset="0"/>
                <a:cs typeface="+mn-cs"/>
              </a:rPr>
              <a:t>is the </a:t>
            </a:r>
            <a:r>
              <a:rPr lang="en-GB" b="1" dirty="0" smtClean="0">
                <a:solidFill>
                  <a:srgbClr val="CC6600"/>
                </a:solidFill>
                <a:latin typeface="Times New Roman" pitchFamily="18" charset="0"/>
                <a:cs typeface="+mn-cs"/>
              </a:rPr>
              <a:t>positive</a:t>
            </a:r>
            <a:r>
              <a:rPr lang="en-GB" b="1" dirty="0" smtClean="0">
                <a:solidFill>
                  <a:srgbClr val="006600"/>
                </a:solidFill>
                <a:latin typeface="Times New Roman" pitchFamily="18" charset="0"/>
                <a:cs typeface="+mn-cs"/>
              </a:rPr>
              <a:t>  side</a:t>
            </a:r>
            <a:r>
              <a:rPr lang="en-GB" b="1" dirty="0" smtClean="0">
                <a:latin typeface="Times New Roman" pitchFamily="18" charset="0"/>
                <a:cs typeface="+mn-cs"/>
              </a:rPr>
              <a:t> of  the tube .</a:t>
            </a:r>
          </a:p>
          <a:p>
            <a:pPr algn="l" rtl="0">
              <a:buNone/>
            </a:pPr>
            <a:r>
              <a:rPr lang="en-GB" b="1" dirty="0" smtClean="0">
                <a:latin typeface="Times New Roman" pitchFamily="18" charset="0"/>
                <a:cs typeface="+mn-cs"/>
              </a:rPr>
              <a:t>it </a:t>
            </a:r>
            <a:r>
              <a:rPr lang="en-GB" b="1" dirty="0" smtClean="0">
                <a:solidFill>
                  <a:srgbClr val="006600"/>
                </a:solidFill>
                <a:latin typeface="Times New Roman" pitchFamily="18" charset="0"/>
                <a:cs typeface="+mn-cs"/>
              </a:rPr>
              <a:t>conducts  electricity</a:t>
            </a:r>
            <a:r>
              <a:rPr lang="en-GB" b="1" dirty="0" smtClean="0">
                <a:latin typeface="Times New Roman" pitchFamily="18" charset="0"/>
                <a:cs typeface="+mn-cs"/>
              </a:rPr>
              <a:t>,  radiate heat , and contains </a:t>
            </a:r>
            <a:r>
              <a:rPr lang="en-GB" b="1" u="sng" dirty="0" smtClean="0">
                <a:solidFill>
                  <a:srgbClr val="006600"/>
                </a:solidFill>
                <a:latin typeface="Times New Roman" pitchFamily="18" charset="0"/>
                <a:cs typeface="+mn-cs"/>
              </a:rPr>
              <a:t>the target.</a:t>
            </a:r>
          </a:p>
          <a:p>
            <a:pPr algn="l" rtl="0">
              <a:buNone/>
            </a:pPr>
            <a:endParaRPr lang="en-GB" b="1" u="sng" dirty="0" smtClean="0">
              <a:solidFill>
                <a:srgbClr val="006600"/>
              </a:solidFill>
              <a:latin typeface="Times New Roman" pitchFamily="18" charset="0"/>
              <a:cs typeface="+mn-cs"/>
            </a:endParaRPr>
          </a:p>
          <a:p>
            <a:pPr algn="l" rtl="0">
              <a:buNone/>
            </a:pPr>
            <a:endParaRPr lang="en-GB" b="1" dirty="0" smtClean="0">
              <a:latin typeface="Times New Roman" pitchFamily="18" charset="0"/>
              <a:cs typeface="+mn-cs"/>
            </a:endParaRPr>
          </a:p>
          <a:p>
            <a:pPr algn="l" rtl="0">
              <a:buNone/>
            </a:pPr>
            <a:r>
              <a:rPr lang="en-GB" b="1" dirty="0" smtClean="0">
                <a:solidFill>
                  <a:srgbClr val="990099"/>
                </a:solidFill>
                <a:latin typeface="Times New Roman" pitchFamily="18" charset="0"/>
                <a:cs typeface="+mn-cs"/>
              </a:rPr>
              <a:t>Target: </a:t>
            </a:r>
            <a:r>
              <a:rPr lang="en-GB" b="1" dirty="0" smtClean="0">
                <a:latin typeface="Times New Roman" pitchFamily="18" charset="0"/>
                <a:cs typeface="+mn-cs"/>
              </a:rPr>
              <a:t>The target is the </a:t>
            </a:r>
            <a:r>
              <a:rPr lang="en-GB" b="1" dirty="0" smtClean="0">
                <a:solidFill>
                  <a:srgbClr val="006600"/>
                </a:solidFill>
                <a:latin typeface="Times New Roman" pitchFamily="18" charset="0"/>
                <a:cs typeface="+mn-cs"/>
              </a:rPr>
              <a:t>area of the </a:t>
            </a:r>
            <a:r>
              <a:rPr lang="en-GB" b="1" u="sng" dirty="0" smtClean="0">
                <a:solidFill>
                  <a:srgbClr val="006600"/>
                </a:solidFill>
                <a:latin typeface="Times New Roman" pitchFamily="18" charset="0"/>
                <a:cs typeface="+mn-cs"/>
              </a:rPr>
              <a:t>anode struck by the electrons </a:t>
            </a:r>
            <a:r>
              <a:rPr lang="en-GB" b="1" dirty="0" smtClean="0">
                <a:latin typeface="Times New Roman" pitchFamily="18" charset="0"/>
                <a:cs typeface="+mn-cs"/>
              </a:rPr>
              <a:t>form the cathode.</a:t>
            </a:r>
          </a:p>
          <a:p>
            <a:pPr algn="l" rtl="0">
              <a:buNone/>
            </a:pPr>
            <a:endParaRPr lang="en-GB" b="1" dirty="0" smtClean="0">
              <a:latin typeface="Times New Roman" pitchFamily="18" charset="0"/>
              <a:cs typeface="+mn-cs"/>
            </a:endParaRPr>
          </a:p>
          <a:p>
            <a:pPr algn="l" rtl="0">
              <a:buNone/>
            </a:pPr>
            <a:r>
              <a:rPr lang="en-GB" b="1" dirty="0" smtClean="0">
                <a:solidFill>
                  <a:srgbClr val="990099"/>
                </a:solidFill>
                <a:latin typeface="Times New Roman" pitchFamily="18" charset="0"/>
                <a:cs typeface="+mn-cs"/>
              </a:rPr>
              <a:t>Protective Housing </a:t>
            </a:r>
            <a:r>
              <a:rPr lang="en-GB" b="1" dirty="0" smtClean="0">
                <a:latin typeface="Times New Roman" pitchFamily="18" charset="0"/>
                <a:cs typeface="+mn-cs"/>
              </a:rPr>
              <a:t>:It guards against  </a:t>
            </a:r>
            <a:r>
              <a:rPr lang="en-GB" b="1" dirty="0" smtClean="0">
                <a:solidFill>
                  <a:srgbClr val="006600"/>
                </a:solidFill>
                <a:latin typeface="Times New Roman" pitchFamily="18" charset="0"/>
                <a:cs typeface="+mn-cs"/>
              </a:rPr>
              <a:t>excessive radiation </a:t>
            </a:r>
          </a:p>
          <a:p>
            <a:pPr algn="l" rtl="0">
              <a:buNone/>
            </a:pPr>
            <a:r>
              <a:rPr lang="en-GB" b="1" dirty="0" smtClean="0">
                <a:solidFill>
                  <a:srgbClr val="006600"/>
                </a:solidFill>
                <a:latin typeface="Times New Roman" pitchFamily="18" charset="0"/>
                <a:cs typeface="+mn-cs"/>
              </a:rPr>
              <a:t>exposure and electric shock</a:t>
            </a:r>
            <a:r>
              <a:rPr lang="en-GB" b="1" dirty="0" smtClean="0">
                <a:latin typeface="Times New Roman" pitchFamily="18" charset="0"/>
                <a:cs typeface="+mn-cs"/>
              </a:rPr>
              <a:t>.</a:t>
            </a:r>
          </a:p>
          <a:p>
            <a:pPr algn="l" rtl="0">
              <a:buNone/>
            </a:pPr>
            <a:endParaRPr lang="en-GB" b="1" dirty="0" smtClean="0">
              <a:latin typeface="Times New Roman" pitchFamily="18" charset="0"/>
              <a:cs typeface="+mn-cs"/>
            </a:endParaRPr>
          </a:p>
          <a:p>
            <a:pPr algn="l" rtl="0">
              <a:buNone/>
            </a:pPr>
            <a:r>
              <a:rPr lang="en-GB" b="1" dirty="0" smtClean="0">
                <a:solidFill>
                  <a:srgbClr val="990099"/>
                </a:solidFill>
                <a:latin typeface="Times New Roman" pitchFamily="18" charset="0"/>
                <a:cs typeface="+mn-cs"/>
              </a:rPr>
              <a:t>Oil</a:t>
            </a:r>
            <a:r>
              <a:rPr lang="en-GB" b="1" dirty="0" smtClean="0">
                <a:latin typeface="Times New Roman" pitchFamily="18" charset="0"/>
                <a:cs typeface="+mn-cs"/>
              </a:rPr>
              <a:t>: 99% of Energy converted to heat and </a:t>
            </a:r>
            <a:r>
              <a:rPr lang="en-GB" b="1" u="sng" dirty="0" smtClean="0">
                <a:solidFill>
                  <a:srgbClr val="006600"/>
                </a:solidFill>
                <a:latin typeface="Times New Roman" pitchFamily="18" charset="0"/>
                <a:cs typeface="+mn-cs"/>
              </a:rPr>
              <a:t>just 1% X-Rays.</a:t>
            </a:r>
          </a:p>
          <a:p>
            <a:pPr algn="l" rtl="0">
              <a:buNone/>
            </a:pPr>
            <a:r>
              <a:rPr lang="en-GB" b="1" dirty="0" smtClean="0">
                <a:latin typeface="Times New Roman" pitchFamily="18" charset="0"/>
                <a:cs typeface="+mn-cs"/>
              </a:rPr>
              <a:t>Oil  acts as an </a:t>
            </a:r>
            <a:r>
              <a:rPr lang="en-GB" b="1" u="sng" dirty="0" smtClean="0">
                <a:solidFill>
                  <a:srgbClr val="006600"/>
                </a:solidFill>
                <a:latin typeface="Times New Roman" pitchFamily="18" charset="0"/>
                <a:cs typeface="+mn-cs"/>
              </a:rPr>
              <a:t>insulator against electrical shock </a:t>
            </a:r>
            <a:r>
              <a:rPr lang="en-GB" b="1" dirty="0" smtClean="0">
                <a:latin typeface="Times New Roman" pitchFamily="18" charset="0"/>
                <a:cs typeface="+mn-cs"/>
              </a:rPr>
              <a:t>and helps </a:t>
            </a:r>
            <a:r>
              <a:rPr lang="en-GB" b="1" u="sng" dirty="0" smtClean="0">
                <a:solidFill>
                  <a:srgbClr val="006600"/>
                </a:solidFill>
                <a:latin typeface="Times New Roman" pitchFamily="18" charset="0"/>
                <a:cs typeface="+mn-cs"/>
              </a:rPr>
              <a:t>dissipate heat </a:t>
            </a:r>
            <a:r>
              <a:rPr lang="en-GB" b="1" dirty="0" smtClean="0">
                <a:latin typeface="Times New Roman" pitchFamily="18" charset="0"/>
                <a:cs typeface="+mn-cs"/>
              </a:rPr>
              <a:t>away from the tube. </a:t>
            </a:r>
          </a:p>
          <a:p>
            <a:pPr algn="l" rtl="0">
              <a:buNone/>
            </a:pPr>
            <a:endParaRPr lang="en-GB" b="1" dirty="0" smtClean="0">
              <a:solidFill>
                <a:srgbClr val="990099"/>
              </a:solidFill>
              <a:latin typeface="Times New Roman" pitchFamily="18" charset="0"/>
              <a:cs typeface="+mn-cs"/>
            </a:endParaRPr>
          </a:p>
          <a:p>
            <a:pPr>
              <a:buNone/>
              <a:defRPr/>
            </a:pPr>
            <a:r>
              <a:rPr lang="en-US" altLang="fa-IR" b="1" dirty="0" smtClean="0">
                <a:solidFill>
                  <a:srgbClr val="990099"/>
                </a:solidFill>
                <a:latin typeface="Times New Roman" pitchFamily="18" charset="0"/>
                <a:cs typeface="+mn-cs"/>
              </a:rPr>
              <a:t>positive potential  (kVp): </a:t>
            </a:r>
            <a:r>
              <a:rPr lang="en-US" altLang="fa-IR" b="1" dirty="0" smtClean="0">
                <a:latin typeface="Times New Roman" pitchFamily="18" charset="0"/>
                <a:cs typeface="+mn-cs"/>
              </a:rPr>
              <a:t>anode </a:t>
            </a:r>
            <a:r>
              <a:rPr lang="en-US" altLang="fa-IR" b="1" dirty="0" smtClean="0">
                <a:solidFill>
                  <a:srgbClr val="990099"/>
                </a:solidFill>
                <a:latin typeface="Times New Roman" pitchFamily="18" charset="0"/>
                <a:cs typeface="+mn-cs"/>
              </a:rPr>
              <a:t> </a:t>
            </a:r>
            <a:r>
              <a:rPr lang="en-US" altLang="fa-IR" b="1" dirty="0" smtClean="0">
                <a:latin typeface="Times New Roman" pitchFamily="18" charset="0"/>
                <a:cs typeface="+mn-cs"/>
              </a:rPr>
              <a:t>is maintained at </a:t>
            </a:r>
            <a:r>
              <a:rPr lang="en-US" altLang="fa-IR" b="1" u="sng" dirty="0" smtClean="0">
                <a:solidFill>
                  <a:srgbClr val="006600"/>
                </a:solidFill>
                <a:latin typeface="Times New Roman" pitchFamily="18" charset="0"/>
                <a:cs typeface="+mn-cs"/>
              </a:rPr>
              <a:t>a positive potential </a:t>
            </a:r>
            <a:r>
              <a:rPr lang="en-US" altLang="fa-IR" b="1" dirty="0" smtClean="0">
                <a:latin typeface="Times New Roman" pitchFamily="18" charset="0"/>
                <a:cs typeface="+mn-cs"/>
              </a:rPr>
              <a:t>difference </a:t>
            </a:r>
            <a:r>
              <a:rPr lang="el-GR" altLang="fa-IR" b="1" i="1" dirty="0" smtClean="0">
                <a:solidFill>
                  <a:srgbClr val="993366"/>
                </a:solidFill>
                <a:latin typeface="Times New Roman" pitchFamily="18" charset="0"/>
                <a:cs typeface="+mn-cs"/>
                <a:sym typeface="Symbol" panose="05050102010706020507" pitchFamily="18" charset="2"/>
              </a:rPr>
              <a:t>Δ</a:t>
            </a:r>
            <a:r>
              <a:rPr lang="en-US" altLang="fa-IR" b="1" i="1" dirty="0" smtClean="0">
                <a:solidFill>
                  <a:srgbClr val="993366"/>
                </a:solidFill>
                <a:latin typeface="Times New Roman" pitchFamily="18" charset="0"/>
                <a:cs typeface="+mn-cs"/>
              </a:rPr>
              <a:t>V</a:t>
            </a:r>
            <a:endParaRPr lang="en-US" altLang="fa-IR" b="1" i="1" dirty="0" smtClean="0">
              <a:latin typeface="Times New Roman" pitchFamily="18" charset="0"/>
              <a:cs typeface="+mn-cs"/>
            </a:endParaRPr>
          </a:p>
          <a:p>
            <a:pPr>
              <a:buNone/>
              <a:defRPr/>
            </a:pPr>
            <a:r>
              <a:rPr lang="en-US" altLang="fa-IR" b="1" dirty="0" smtClean="0">
                <a:latin typeface="Times New Roman" pitchFamily="18" charset="0"/>
                <a:cs typeface="+mn-cs"/>
              </a:rPr>
              <a:t>To accelerate electrons from cathode to anode ( </a:t>
            </a:r>
            <a:r>
              <a:rPr lang="en-US" altLang="fa-IR" b="1" dirty="0" smtClean="0">
                <a:solidFill>
                  <a:srgbClr val="CC0066"/>
                </a:solidFill>
                <a:latin typeface="Times New Roman" pitchFamily="18" charset="0"/>
                <a:cs typeface="+mn-cs"/>
              </a:rPr>
              <a:t>from 30 kV to 150 kV</a:t>
            </a:r>
            <a:r>
              <a:rPr lang="en-US" altLang="fa-IR" b="1" dirty="0" smtClean="0">
                <a:latin typeface="Times New Roman" pitchFamily="18" charset="0"/>
                <a:cs typeface="+mn-cs"/>
              </a:rPr>
              <a:t>)</a:t>
            </a:r>
          </a:p>
          <a:p>
            <a:pPr>
              <a:buNone/>
              <a:defRPr/>
            </a:pPr>
            <a:endParaRPr lang="en-US" altLang="fa-IR" b="1" dirty="0" smtClean="0">
              <a:latin typeface="Times New Roman" pitchFamily="18" charset="0"/>
              <a:cs typeface="+mn-cs"/>
            </a:endParaRPr>
          </a:p>
          <a:p>
            <a:pPr>
              <a:buNone/>
              <a:defRPr/>
            </a:pPr>
            <a:r>
              <a:rPr lang="en-US" altLang="fa-IR" b="1" dirty="0" smtClean="0">
                <a:latin typeface="Times New Roman" pitchFamily="18" charset="0"/>
                <a:cs typeface="+mn-cs"/>
              </a:rPr>
              <a:t> Electrons are therefore accelerated towards the anode: </a:t>
            </a:r>
            <a:r>
              <a:rPr lang="en-US" altLang="fa-IR" b="1" dirty="0" smtClean="0">
                <a:solidFill>
                  <a:srgbClr val="000099"/>
                </a:solidFill>
                <a:latin typeface="Times New Roman" pitchFamily="18" charset="0"/>
                <a:cs typeface="+mn-cs"/>
              </a:rPr>
              <a:t>1/2m</a:t>
            </a:r>
            <a:r>
              <a:rPr lang="en-US" b="1" dirty="0" smtClean="0">
                <a:solidFill>
                  <a:srgbClr val="000099"/>
                </a:solidFill>
                <a:cs typeface="+mn-cs"/>
              </a:rPr>
              <a:t>V</a:t>
            </a:r>
            <a:r>
              <a:rPr lang="en-US" b="1" baseline="30000" dirty="0" smtClean="0">
                <a:solidFill>
                  <a:srgbClr val="000099"/>
                </a:solidFill>
                <a:cs typeface="+mn-cs"/>
              </a:rPr>
              <a:t>2 </a:t>
            </a:r>
            <a:r>
              <a:rPr lang="en-US" altLang="fa-IR" b="1" dirty="0" smtClean="0">
                <a:solidFill>
                  <a:srgbClr val="000099"/>
                </a:solidFill>
                <a:latin typeface="Times New Roman" pitchFamily="18" charset="0"/>
                <a:cs typeface="+mn-cs"/>
              </a:rPr>
              <a:t> = W=E = q</a:t>
            </a:r>
            <a:r>
              <a:rPr lang="en-US" altLang="fa-IR" b="1" i="1" dirty="0" smtClean="0">
                <a:solidFill>
                  <a:srgbClr val="000099"/>
                </a:solidFill>
                <a:latin typeface="Times New Roman" pitchFamily="18" charset="0"/>
                <a:cs typeface="+mn-cs"/>
                <a:sym typeface="Symbol" panose="05050102010706020507" pitchFamily="18" charset="2"/>
              </a:rPr>
              <a:t></a:t>
            </a:r>
            <a:r>
              <a:rPr lang="el-GR" altLang="fa-IR" b="1" i="1" dirty="0" smtClean="0">
                <a:solidFill>
                  <a:srgbClr val="000099"/>
                </a:solidFill>
                <a:latin typeface="Times New Roman" pitchFamily="18" charset="0"/>
                <a:cs typeface="+mn-cs"/>
                <a:sym typeface="Symbol" panose="05050102010706020507" pitchFamily="18" charset="2"/>
              </a:rPr>
              <a:t>Δ</a:t>
            </a:r>
            <a:r>
              <a:rPr lang="en-US" altLang="fa-IR" b="1" i="1" dirty="0" smtClean="0">
                <a:solidFill>
                  <a:srgbClr val="000099"/>
                </a:solidFill>
                <a:latin typeface="Times New Roman" pitchFamily="18" charset="0"/>
                <a:cs typeface="+mn-cs"/>
              </a:rPr>
              <a:t>V</a:t>
            </a:r>
            <a:endParaRPr lang="en-GB" b="1" dirty="0" smtClean="0">
              <a:latin typeface="Times New Roman" pitchFamily="18" charset="0"/>
              <a:cs typeface="+mn-cs"/>
            </a:endParaRPr>
          </a:p>
        </p:txBody>
      </p:sp>
      <p:pic>
        <p:nvPicPr>
          <p:cNvPr id="4" name="Picture 3" descr="7-24"/>
          <p:cNvPicPr>
            <a:picLocks noChangeAspect="1" noChangeArrowheads="1"/>
          </p:cNvPicPr>
          <p:nvPr/>
        </p:nvPicPr>
        <p:blipFill>
          <a:blip r:embed="rId4" cstate="print">
            <a:lum bright="-18000" contrast="18000"/>
          </a:blip>
          <a:srcRect/>
          <a:stretch>
            <a:fillRect/>
          </a:stretch>
        </p:blipFill>
        <p:spPr bwMode="auto">
          <a:xfrm>
            <a:off x="6874642" y="0"/>
            <a:ext cx="2269358" cy="198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A11FD-FB54-428A-BDFF-81F0F29C5F5E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Movahedi</a:t>
            </a:r>
            <a:endParaRPr lang="en-GB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788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56"/>
    </mc:Choice>
    <mc:Fallback xmlns="">
      <p:transition spd="slow" advTm="241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/>
          </p:cNvSpPr>
          <p:nvPr>
            <p:ph idx="1"/>
          </p:nvPr>
        </p:nvSpPr>
        <p:spPr>
          <a:xfrm>
            <a:off x="251520" y="188640"/>
            <a:ext cx="8587680" cy="6440760"/>
          </a:xfrm>
        </p:spPr>
        <p:txBody>
          <a:bodyPr>
            <a:normAutofit/>
          </a:bodyPr>
          <a:lstStyle/>
          <a:p>
            <a:pPr algn="ctr" rtl="1">
              <a:lnSpc>
                <a:spcPct val="100000"/>
              </a:lnSpc>
              <a:buNone/>
            </a:pPr>
            <a:r>
              <a:rPr lang="fa-IR" sz="2400" b="1" dirty="0" smtClean="0">
                <a:solidFill>
                  <a:srgbClr val="FF0000"/>
                </a:solidFill>
                <a:cs typeface="+mj-cs"/>
              </a:rPr>
              <a:t>کولیماتور ( دیافراگم) </a:t>
            </a:r>
            <a:r>
              <a:rPr lang="fa-IR" sz="2000" b="1" dirty="0" smtClean="0">
                <a:solidFill>
                  <a:schemeClr val="bg1"/>
                </a:solidFill>
                <a:cs typeface="+mj-cs"/>
              </a:rPr>
              <a:t>صفحه 159</a:t>
            </a:r>
            <a:endParaRPr lang="en-US" sz="2000" b="1" dirty="0" smtClean="0">
              <a:solidFill>
                <a:schemeClr val="bg1"/>
              </a:solidFill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 smtClean="0">
                <a:solidFill>
                  <a:srgbClr val="C00000"/>
                </a:solidFill>
                <a:cs typeface="+mj-cs"/>
              </a:rPr>
              <a:t>کولیماتورها: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تننظیم اندازه و شکل میدان اشعه، </a:t>
            </a:r>
            <a:r>
              <a:rPr lang="fa-IR" sz="2000" b="1" dirty="0" smtClean="0">
                <a:cs typeface="+mj-cs"/>
              </a:rPr>
              <a:t>تیغه های سربی، میدان اشعه را تنظیم میکند.</a:t>
            </a:r>
            <a:endParaRPr lang="en-US" sz="2000" b="1" dirty="0" smtClean="0">
              <a:cs typeface="+mj-cs"/>
            </a:endParaRPr>
          </a:p>
          <a:p>
            <a:pPr lvl="1" algn="r" rtl="1" eaLnBrk="1" hangingPunct="1">
              <a:lnSpc>
                <a:spcPct val="100000"/>
              </a:lnSpc>
              <a:buFont typeface="Arial" charset="0"/>
              <a:buNone/>
            </a:pPr>
            <a:endParaRPr lang="en-US" sz="1600" b="1" dirty="0" smtClean="0">
              <a:solidFill>
                <a:srgbClr val="CC0000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buFont typeface="Arial" charset="0"/>
              <a:buNone/>
            </a:pPr>
            <a:r>
              <a:rPr lang="fa-IR" sz="2000" b="1" dirty="0" smtClean="0">
                <a:solidFill>
                  <a:srgbClr val="CC0000"/>
                </a:solidFill>
                <a:latin typeface="Times New Roman" pitchFamily="18" charset="0"/>
                <a:cs typeface="+mj-cs"/>
              </a:rPr>
              <a:t>کار محدود کننده ها :</a:t>
            </a: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تنظیم  اندازه و شکل میدان اشعه </a:t>
            </a:r>
          </a:p>
          <a:p>
            <a:pPr algn="r" rtl="1">
              <a:lnSpc>
                <a:spcPct val="100000"/>
              </a:lnSpc>
              <a:buFont typeface="Arial" charset="0"/>
              <a:buNone/>
            </a:pP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در رادیولوژی </a:t>
            </a:r>
            <a:r>
              <a:rPr lang="fa-IR" sz="2000" b="1" dirty="0" smtClean="0">
                <a:solidFill>
                  <a:srgbClr val="00B050"/>
                </a:solidFill>
                <a:latin typeface="Times New Roman" pitchFamily="18" charset="0"/>
                <a:cs typeface="+mj-cs"/>
              </a:rPr>
              <a:t>تهیه یک گرافی  از یک ناحیه محدود  </a:t>
            </a: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مورد نظر است </a:t>
            </a:r>
          </a:p>
          <a:p>
            <a:pPr algn="r" rtl="1">
              <a:lnSpc>
                <a:spcPct val="100000"/>
              </a:lnSpc>
              <a:buFont typeface="Arial" charset="0"/>
              <a:buNone/>
            </a:pPr>
            <a:endParaRPr lang="fa-IR" sz="2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buFont typeface="Arial" charset="0"/>
              <a:buNone/>
            </a:pPr>
            <a:r>
              <a:rPr lang="fa-IR" sz="2000" b="1" dirty="0" smtClean="0">
                <a:solidFill>
                  <a:srgbClr val="CC0000"/>
                </a:solidFill>
                <a:latin typeface="Times New Roman" pitchFamily="18" charset="0"/>
                <a:cs typeface="+mj-cs"/>
              </a:rPr>
              <a:t>کاربرد : </a:t>
            </a:r>
            <a:r>
              <a:rPr lang="fa-IR" sz="2000" b="1" dirty="0" smtClean="0">
                <a:solidFill>
                  <a:srgbClr val="00B050"/>
                </a:solidFill>
                <a:latin typeface="Times New Roman" pitchFamily="18" charset="0"/>
                <a:cs typeface="+mj-cs"/>
              </a:rPr>
              <a:t>حفاظت بیمار </a:t>
            </a: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در مقابل تشعشعات غیر ضروری</a:t>
            </a:r>
          </a:p>
          <a:p>
            <a:pPr algn="r" rtl="1">
              <a:lnSpc>
                <a:spcPct val="100000"/>
              </a:lnSpc>
              <a:buFont typeface="Arial" charset="0"/>
              <a:buNone/>
            </a:pPr>
            <a:endParaRPr lang="fa-IR" sz="2000" b="1" dirty="0" smtClean="0">
              <a:solidFill>
                <a:srgbClr val="0000CC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buFont typeface="Arial" charset="0"/>
              <a:buNone/>
            </a:pPr>
            <a:r>
              <a:rPr lang="fa-IR" sz="2000" b="1" dirty="0" smtClean="0">
                <a:solidFill>
                  <a:srgbClr val="CC0000"/>
                </a:solidFill>
                <a:latin typeface="Times New Roman" pitchFamily="18" charset="0"/>
                <a:cs typeface="+mj-cs"/>
              </a:rPr>
              <a:t>محل نصب :  </a:t>
            </a: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وسیله ای که به دهانه حفاظ لامپ متصل میشود </a:t>
            </a:r>
          </a:p>
          <a:p>
            <a:pPr algn="r" rtl="1">
              <a:lnSpc>
                <a:spcPct val="100000"/>
              </a:lnSpc>
              <a:buFont typeface="Arial" charset="0"/>
              <a:buNone/>
            </a:pP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buFont typeface="Arial" charset="0"/>
              <a:buNone/>
            </a:pPr>
            <a:r>
              <a:rPr lang="fa-IR" sz="2000" b="1" dirty="0" smtClean="0">
                <a:solidFill>
                  <a:srgbClr val="CC0000"/>
                </a:solidFill>
                <a:latin typeface="Times New Roman" pitchFamily="18" charset="0"/>
                <a:cs typeface="+mj-cs"/>
              </a:rPr>
              <a:t>سه گروه محدود کننده ها: </a:t>
            </a:r>
          </a:p>
          <a:p>
            <a:pPr algn="r" rtl="1">
              <a:lnSpc>
                <a:spcPct val="100000"/>
              </a:lnSpc>
              <a:buFont typeface="Arial" charset="0"/>
              <a:buNone/>
            </a:pP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1- سوراخ- شکاف دیافراگم</a:t>
            </a:r>
          </a:p>
          <a:p>
            <a:pPr algn="r" rtl="1">
              <a:lnSpc>
                <a:spcPct val="100000"/>
              </a:lnSpc>
              <a:buFont typeface="Arial" charset="0"/>
              <a:buNone/>
            </a:pP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2- مخروطی ها و استوانه ها</a:t>
            </a:r>
          </a:p>
          <a:p>
            <a:pPr algn="r" rtl="1">
              <a:lnSpc>
                <a:spcPct val="100000"/>
              </a:lnSpc>
              <a:buFont typeface="Arial" charset="0"/>
              <a:buNone/>
            </a:pP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3- کولیماتور</a:t>
            </a:r>
          </a:p>
          <a:p>
            <a:pPr lvl="1" algn="r" rtl="1" eaLnBrk="1" hangingPunct="1">
              <a:lnSpc>
                <a:spcPct val="100000"/>
              </a:lnSpc>
              <a:buFont typeface="Arial" charset="0"/>
              <a:buNone/>
            </a:pPr>
            <a:endParaRPr lang="fa-IR" sz="2000" b="1" dirty="0" smtClean="0">
              <a:solidFill>
                <a:srgbClr val="3333FF"/>
              </a:solidFill>
              <a:latin typeface="Times New Roman" pitchFamily="18" charset="0"/>
              <a:cs typeface="+mj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371600" y="6238578"/>
            <a:ext cx="2172385" cy="417391"/>
          </a:xfrm>
        </p:spPr>
        <p:txBody>
          <a:bodyPr/>
          <a:lstStyle/>
          <a:p>
            <a:pPr>
              <a:defRPr/>
            </a:pPr>
            <a:r>
              <a:rPr lang="en-US" dirty="0" err="1" smtClean="0"/>
              <a:t>Movahedi</a:t>
            </a:r>
            <a:endParaRPr lang="en-US" dirty="0"/>
          </a:p>
        </p:txBody>
      </p:sp>
      <p:sp>
        <p:nvSpPr>
          <p:cNvPr id="22530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A42D0995-7F77-43F5-A1E1-A5A28AC595D4}" type="slidenum">
              <a:rPr lang="ar-SA">
                <a:cs typeface="Arial" charset="0"/>
              </a:rPr>
              <a:pPr>
                <a:defRPr/>
              </a:pPr>
              <a:t>8</a:t>
            </a:fld>
            <a:endParaRPr lang="en-US">
              <a:cs typeface="Arial" charset="0"/>
            </a:endParaRPr>
          </a:p>
        </p:txBody>
      </p:sp>
      <p:pic>
        <p:nvPicPr>
          <p:cNvPr id="31749" name="Picture 4" descr="umax2735"/>
          <p:cNvPicPr>
            <a:picLocks noChangeAspect="1" noChangeArrowheads="1"/>
          </p:cNvPicPr>
          <p:nvPr/>
        </p:nvPicPr>
        <p:blipFill>
          <a:blip r:embed="rId5" cstate="print">
            <a:lum bright="-36000" contrast="54000"/>
          </a:blip>
          <a:srcRect/>
          <a:stretch>
            <a:fillRect/>
          </a:stretch>
        </p:blipFill>
        <p:spPr bwMode="auto">
          <a:xfrm>
            <a:off x="395536" y="1412776"/>
            <a:ext cx="2411760" cy="2411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5" descr="9-2"/>
          <p:cNvPicPr>
            <a:picLocks noChangeAspect="1" noChangeArrowheads="1"/>
          </p:cNvPicPr>
          <p:nvPr/>
        </p:nvPicPr>
        <p:blipFill>
          <a:blip r:embed="rId6" cstate="print">
            <a:lum bright="-24000" contrast="36000"/>
          </a:blip>
          <a:srcRect/>
          <a:stretch>
            <a:fillRect/>
          </a:stretch>
        </p:blipFill>
        <p:spPr bwMode="auto">
          <a:xfrm>
            <a:off x="755576" y="3933056"/>
            <a:ext cx="2141538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2205"/>
    </mc:Choice>
    <mc:Fallback xmlns="">
      <p:transition spd="slow" advTm="1622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5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500"/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500"/>
                                        <p:tgtEl>
                                          <p:spTgt spid="31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500"/>
                                        <p:tgtEl>
                                          <p:spTgt spid="317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500"/>
                                        <p:tgtEl>
                                          <p:spTgt spid="317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500"/>
                                        <p:tgtEl>
                                          <p:spTgt spid="3174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50"/>
                            </p:stCondLst>
                            <p:childTnLst>
                              <p:par>
                                <p:cTn id="6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174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>
          <a:xfrm>
            <a:off x="2915816" y="188640"/>
            <a:ext cx="3657600" cy="513145"/>
          </a:xfrm>
          <a:noFill/>
        </p:spPr>
        <p:txBody>
          <a:bodyPr>
            <a:normAutofit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fa-IR" sz="24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کولیماتور:</a:t>
            </a:r>
            <a:endParaRPr lang="en-US" sz="2400" b="1" dirty="0" smtClean="0">
              <a:solidFill>
                <a:srgbClr val="C00000"/>
              </a:solidFill>
              <a:latin typeface="Times New Roman" pitchFamily="18" charset="0"/>
              <a:cs typeface="+mj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195736" y="6237196"/>
            <a:ext cx="5716488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Movahedi</a:t>
            </a:r>
            <a:endParaRPr lang="en-US" dirty="0"/>
          </a:p>
        </p:txBody>
      </p:sp>
      <p:sp>
        <p:nvSpPr>
          <p:cNvPr id="25602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89F7374F-59DC-4289-871A-BFD2509AD961}" type="slidenum">
              <a:rPr lang="ar-SA">
                <a:cs typeface="Arial" charset="0"/>
              </a:rPr>
              <a:pPr>
                <a:defRPr/>
              </a:pPr>
              <a:t>9</a:t>
            </a:fld>
            <a:endParaRPr lang="en-US">
              <a:cs typeface="Arial" charset="0"/>
            </a:endParaRP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692696"/>
            <a:ext cx="3240360" cy="1201201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</p:pic>
      <p:sp>
        <p:nvSpPr>
          <p:cNvPr id="9" name="Rectangle 3"/>
          <p:cNvSpPr txBox="1">
            <a:spLocks/>
          </p:cNvSpPr>
          <p:nvPr/>
        </p:nvSpPr>
        <p:spPr>
          <a:xfrm>
            <a:off x="179512" y="692696"/>
            <a:ext cx="8784976" cy="5904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 fontAlgn="auto">
              <a:lnSpc>
                <a:spcPct val="80000"/>
              </a:lnSpc>
              <a:buFont typeface="Arial" charset="0"/>
              <a:buNone/>
            </a:pP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بهترین نوع محدود کننده کولیماتور است:</a:t>
            </a:r>
          </a:p>
          <a:p>
            <a:pPr algn="r" rtl="1" fontAlgn="auto">
              <a:lnSpc>
                <a:spcPct val="80000"/>
              </a:lnSpc>
              <a:buFont typeface="Arial" charset="0"/>
              <a:buNone/>
            </a:pPr>
            <a:r>
              <a:rPr lang="fa-IR" sz="2000" b="1" dirty="0" smtClean="0">
                <a:solidFill>
                  <a:srgbClr val="CC0000"/>
                </a:solidFill>
                <a:latin typeface="Times New Roman" pitchFamily="18" charset="0"/>
                <a:cs typeface="+mj-cs"/>
              </a:rPr>
              <a:t>مزیت: </a:t>
            </a:r>
            <a:r>
              <a:rPr lang="fa-IR" sz="2000" b="1" dirty="0" smtClean="0">
                <a:solidFill>
                  <a:srgbClr val="00B050"/>
                </a:solidFill>
                <a:latin typeface="Times New Roman" pitchFamily="18" charset="0"/>
                <a:cs typeface="+mj-cs"/>
              </a:rPr>
              <a:t>1- تهیه انواع نامحدود از میدانهای </a:t>
            </a:r>
          </a:p>
          <a:p>
            <a:pPr algn="r" rtl="1" fontAlgn="auto">
              <a:lnSpc>
                <a:spcPct val="80000"/>
              </a:lnSpc>
              <a:buFont typeface="Arial" charset="0"/>
              <a:buNone/>
            </a:pPr>
            <a:r>
              <a:rPr lang="fa-IR" sz="2000" b="1" dirty="0" smtClean="0">
                <a:solidFill>
                  <a:srgbClr val="00B050"/>
                </a:solidFill>
                <a:latin typeface="Times New Roman" pitchFamily="18" charset="0"/>
                <a:cs typeface="+mj-cs"/>
              </a:rPr>
              <a:t>         2 - نشاندادن میدان اشعه توسط یک دسته نور.</a:t>
            </a:r>
          </a:p>
          <a:p>
            <a:pPr algn="r" rtl="1" fontAlgn="auto">
              <a:lnSpc>
                <a:spcPct val="80000"/>
              </a:lnSpc>
              <a:buFont typeface="Arial" charset="0"/>
              <a:buNone/>
            </a:pPr>
            <a:r>
              <a:rPr lang="fa-IR" sz="2000" b="1" dirty="0" smtClean="0">
                <a:solidFill>
                  <a:srgbClr val="CC0000"/>
                </a:solidFill>
                <a:latin typeface="Times New Roman" pitchFamily="18" charset="0"/>
                <a:cs typeface="+mj-cs"/>
              </a:rPr>
              <a:t>شاترها: </a:t>
            </a: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کولیماتور دارای دو سری شاتر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  S1 </a:t>
            </a: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و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 S2  </a:t>
            </a: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 میباشد</a:t>
            </a:r>
          </a:p>
          <a:p>
            <a:pPr algn="r" rtl="1" fontAlgn="auto">
              <a:lnSpc>
                <a:spcPct val="80000"/>
              </a:lnSpc>
              <a:buFont typeface="Arial" charset="0"/>
              <a:buNone/>
            </a:pP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 که کنترل ابعاد دسته اشعه توسط انها صورت میگیرد.</a:t>
            </a: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algn="r" rtl="1" fontAlgn="auto">
              <a:lnSpc>
                <a:spcPct val="80000"/>
              </a:lnSpc>
              <a:buFont typeface="Arial" charset="0"/>
              <a:buNone/>
            </a:pPr>
            <a:r>
              <a:rPr lang="fa-IR" sz="2000" b="1" dirty="0" smtClean="0">
                <a:solidFill>
                  <a:srgbClr val="CC0000"/>
                </a:solidFill>
                <a:latin typeface="Times New Roman" pitchFamily="18" charset="0"/>
                <a:cs typeface="+mj-cs"/>
              </a:rPr>
              <a:t>کولیماتور الکتریکی: </a:t>
            </a: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حرکت شاترها توسط موتور الکتریکی</a:t>
            </a:r>
          </a:p>
          <a:p>
            <a:pPr algn="r" rtl="1" fontAlgn="auto">
              <a:lnSpc>
                <a:spcPct val="80000"/>
              </a:lnSpc>
              <a:buFont typeface="Arial" charset="0"/>
              <a:buNone/>
            </a:pPr>
            <a:endParaRPr lang="fa-IR" sz="2000" b="1" dirty="0" smtClean="0">
              <a:solidFill>
                <a:srgbClr val="CC0000"/>
              </a:solidFill>
              <a:latin typeface="Times New Roman" pitchFamily="18" charset="0"/>
              <a:cs typeface="+mj-cs"/>
            </a:endParaRPr>
          </a:p>
          <a:p>
            <a:pPr algn="r" rtl="1" fontAlgn="auto">
              <a:lnSpc>
                <a:spcPct val="80000"/>
              </a:lnSpc>
              <a:buFont typeface="Arial" charset="0"/>
              <a:buNone/>
            </a:pPr>
            <a:r>
              <a:rPr lang="fa-IR" sz="2000" b="1" dirty="0" smtClean="0">
                <a:solidFill>
                  <a:srgbClr val="CC0000"/>
                </a:solidFill>
                <a:latin typeface="Times New Roman" pitchFamily="18" charset="0"/>
                <a:cs typeface="+mj-cs"/>
              </a:rPr>
              <a:t>وجود دسته اشعه نورانی:  </a:t>
            </a: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قرار دادن یک لامپ در داخل کولیماتور</a:t>
            </a:r>
          </a:p>
          <a:p>
            <a:pPr algn="r" rtl="1" fontAlgn="auto">
              <a:lnSpc>
                <a:spcPct val="80000"/>
              </a:lnSpc>
              <a:buFont typeface="Arial" charset="0"/>
              <a:buNone/>
            </a:pP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   1- تنظیم میدان  اشعه توسط لامپ </a:t>
            </a:r>
          </a:p>
          <a:p>
            <a:pPr algn="r" rtl="1" fontAlgn="auto">
              <a:lnSpc>
                <a:spcPct val="80000"/>
              </a:lnSpc>
              <a:buFont typeface="Arial" charset="0"/>
              <a:buNone/>
            </a:pP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  2- مشخص نمودن تمرکز میدان اشعه  </a:t>
            </a:r>
          </a:p>
          <a:p>
            <a:pPr algn="r" rtl="1" fontAlgn="auto">
              <a:lnSpc>
                <a:spcPct val="80000"/>
              </a:lnSpc>
              <a:buFont typeface="Arial" charset="0"/>
              <a:buNone/>
            </a:pPr>
            <a:endParaRPr lang="fa-IR" sz="2000" b="1" dirty="0" smtClean="0">
              <a:latin typeface="Times New Roman" pitchFamily="18" charset="0"/>
              <a:cs typeface="B Nazanin" panose="00000400000000000000" pitchFamily="2" charset="-78"/>
            </a:endParaRPr>
          </a:p>
          <a:p>
            <a:pPr algn="r" rtl="1" fontAlgn="auto">
              <a:lnSpc>
                <a:spcPct val="80000"/>
              </a:lnSpc>
              <a:buFont typeface="Arial" charset="0"/>
              <a:buNone/>
            </a:pPr>
            <a:endParaRPr lang="en-US" sz="2000" dirty="0" smtClean="0">
              <a:latin typeface="Times New Roman" pitchFamily="18" charset="0"/>
              <a:cs typeface="B Nazanin" panose="00000400000000000000" pitchFamily="2" charset="-78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5" cstate="print"/>
          <a:srcRect l="2753" r="5505" b="2229"/>
          <a:stretch/>
        </p:blipFill>
        <p:spPr bwMode="auto">
          <a:xfrm>
            <a:off x="251520" y="3573016"/>
            <a:ext cx="3563888" cy="3029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80438" y="62944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259"/>
    </mc:Choice>
    <mc:Fallback xmlns="">
      <p:transition spd="slow" advTm="1212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1.5|5.5|0.1|0.6|0.6|0.5|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heme/theme1.xml><?xml version="1.0" encoding="utf-8"?>
<a:theme xmlns:a="http://schemas.openxmlformats.org/drawingml/2006/main" name="Office Theme">
  <a:themeElements>
    <a:clrScheme name="Custom 2">
      <a:dk1>
        <a:srgbClr val="003366"/>
      </a:dk1>
      <a:lt1>
        <a:srgbClr val="001933"/>
      </a:lt1>
      <a:dk2>
        <a:srgbClr val="000099"/>
      </a:dk2>
      <a:lt2>
        <a:srgbClr val="2828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1847</TotalTime>
  <Words>950</Words>
  <Application>Microsoft Office PowerPoint</Application>
  <PresentationFormat>On-screen Show (4:3)</PresentationFormat>
  <Paragraphs>235</Paragraphs>
  <Slides>13</Slides>
  <Notes>1</Notes>
  <HiddenSlides>0</HiddenSlides>
  <MMClips>13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Office Theme</vt:lpstr>
      <vt:lpstr>Image Photo Editor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کولیماتور:</vt:lpstr>
      <vt:lpstr>PowerPoint Presentation</vt:lpstr>
      <vt:lpstr>PowerPoint Presentation</vt:lpstr>
      <vt:lpstr>PowerPoint Presentation</vt:lpstr>
      <vt:lpstr>عوامل موثر در جذب پرتو های پراکنده : جنس گرید؛  ستبری، بلندی و فاصله میان تیغه های گرید  نسبت شبکه: یکی از مهمترین ویژگیهای شبکه: نسبت ارتفاع نوارهای سربی به فاصله نوارها.   هرچه نسبت گرید بزرگتر ← کارایی گرید بیشتر در جذب پرتوهای پراکنده  مثل  1به 16    Һ: ارتفاع تیغه های سربی      D : فاصله بین تیغه های سربی  :r نسبت گرید               r = h/D 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</dc:title>
  <dc:creator>foojan</dc:creator>
  <cp:lastModifiedBy>Apadana</cp:lastModifiedBy>
  <cp:revision>298</cp:revision>
  <dcterms:created xsi:type="dcterms:W3CDTF">2009-09-10T17:24:51Z</dcterms:created>
  <dcterms:modified xsi:type="dcterms:W3CDTF">2020-03-10T10:58:25Z</dcterms:modified>
</cp:coreProperties>
</file>