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22" r:id="rId2"/>
    <p:sldId id="320" r:id="rId3"/>
    <p:sldId id="321" r:id="rId4"/>
    <p:sldId id="260" r:id="rId5"/>
    <p:sldId id="261" r:id="rId6"/>
    <p:sldId id="262" r:id="rId7"/>
    <p:sldId id="304" r:id="rId8"/>
    <p:sldId id="263" r:id="rId9"/>
    <p:sldId id="264" r:id="rId10"/>
    <p:sldId id="313" r:id="rId11"/>
    <p:sldId id="265" r:id="rId12"/>
    <p:sldId id="266" r:id="rId13"/>
    <p:sldId id="267" r:id="rId14"/>
    <p:sldId id="305" r:id="rId15"/>
    <p:sldId id="268" r:id="rId16"/>
    <p:sldId id="269" r:id="rId17"/>
    <p:sldId id="270" r:id="rId18"/>
    <p:sldId id="323" r:id="rId19"/>
    <p:sldId id="324" r:id="rId20"/>
    <p:sldId id="325" r:id="rId21"/>
  </p:sldIdLst>
  <p:sldSz cx="9144000" cy="6858000" type="screen4x3"/>
  <p:notesSz cx="6781800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99"/>
    <a:srgbClr val="D60093"/>
    <a:srgbClr val="0000FF"/>
    <a:srgbClr val="CC0066"/>
    <a:srgbClr val="A50021"/>
    <a:srgbClr val="663300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211" autoAdjust="0"/>
    <p:restoredTop sz="94650" autoAdjust="0"/>
  </p:normalViewPr>
  <p:slideViewPr>
    <p:cSldViewPr>
      <p:cViewPr>
        <p:scale>
          <a:sx n="40" d="100"/>
          <a:sy n="40" d="100"/>
        </p:scale>
        <p:origin x="-1622" y="-2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3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178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74AAC-8499-48C8-B5EF-A0EEA5B0D07D}" type="datetimeFigureOut">
              <a:rPr lang="en-US" smtClean="0"/>
              <a:pPr/>
              <a:t>28-Feb-21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1F619-03D0-4096-AC88-BB7F84B199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68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75A57-F669-4B19-B6E2-E29026204A2B}" type="datetimeFigureOut">
              <a:rPr lang="en-US" smtClean="0"/>
              <a:pPr/>
              <a:t>28-Feb-21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96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DCC2F-02C2-4753-8994-4DAE93488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209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6DCC2F-02C2-4753-8994-4DAE93488828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62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D53EC-A4BC-4090-A659-251E55AF3F49}" type="datetime1">
              <a:rPr lang="en-US" smtClean="0"/>
              <a:t>28-Feb-21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40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4635-8433-49FC-8E24-5895837CEC91}" type="datetime1">
              <a:rPr lang="en-US" smtClean="0"/>
              <a:t>28-Feb-21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03730-6858-47F8-9046-CC5DDD8BE731}" type="datetime1">
              <a:rPr lang="en-US" smtClean="0"/>
              <a:t>28-Feb-21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578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A7355-F2F2-4636-AA70-EADCF0C3F510}" type="datetime1">
              <a:rPr lang="en-US" smtClean="0"/>
              <a:t>28-Feb-21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006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854A5-F584-4819-AD6E-DB66BB7E574F}" type="datetime1">
              <a:rPr lang="en-US" smtClean="0"/>
              <a:t>28-Feb-21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773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E6D4F-8DCA-4F2F-BBE7-780B3CE0DF60}" type="datetime1">
              <a:rPr lang="en-US" smtClean="0"/>
              <a:t>28-Feb-21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906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A1740-2C15-483A-9F11-A8582D0E1740}" type="datetime1">
              <a:rPr lang="en-US" smtClean="0"/>
              <a:t>28-Feb-21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1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DFBD-1F6D-41A0-8A47-1AFFBC751852}" type="datetime1">
              <a:rPr lang="en-US" smtClean="0"/>
              <a:t>28-Feb-21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557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35F3A-5D1A-4DAF-9BAA-F59D9EF14F0F}" type="datetime1">
              <a:rPr lang="en-US" smtClean="0"/>
              <a:t>28-Feb-21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67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B3BE-3054-441F-A6E0-40DE1A293D3A}" type="datetime1">
              <a:rPr lang="en-US" smtClean="0"/>
              <a:t>28-Feb-21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91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026D8-F110-4051-94BF-074BA94182D8}" type="datetime1">
              <a:rPr lang="en-US" smtClean="0"/>
              <a:t>28-Feb-21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679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FB933-5189-49EB-B181-BCDA427E29F6}" type="datetime1">
              <a:rPr lang="en-US" smtClean="0"/>
              <a:t>28-Feb-21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B5FCB-E7DE-4F33-B753-76C3644479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40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3.wav"/><Relationship Id="rId7" Type="http://schemas.openxmlformats.org/officeDocument/2006/relationships/image" Target="../media/image3.png"/><Relationship Id="rId2" Type="http://schemas.microsoft.com/office/2007/relationships/media" Target="../media/media3.wav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idx="1"/>
          </p:nvPr>
        </p:nvSpPr>
        <p:spPr>
          <a:xfrm>
            <a:off x="228600" y="533401"/>
            <a:ext cx="8610600" cy="6095999"/>
          </a:xfrm>
        </p:spPr>
        <p:txBody>
          <a:bodyPr>
            <a:noAutofit/>
          </a:bodyPr>
          <a:lstStyle/>
          <a:p>
            <a:pPr algn="r" rtl="1">
              <a:lnSpc>
                <a:spcPct val="80000"/>
              </a:lnSpc>
              <a:buNone/>
            </a:pPr>
            <a:r>
              <a:rPr lang="fa-IR" altLang="en-US" sz="2000" b="1" dirty="0" smtClean="0">
                <a:solidFill>
                  <a:srgbClr val="990033"/>
                </a:solidFill>
                <a:latin typeface="Times New Roman" pitchFamily="18" charset="0"/>
                <a:cs typeface="+mj-cs"/>
              </a:rPr>
              <a:t>منبع : فيزيك پزشكي عقابیان – چاپ چهارم</a:t>
            </a:r>
            <a:endParaRPr lang="en-US" sz="2000" b="1" dirty="0" smtClean="0">
              <a:cs typeface="+mj-cs"/>
            </a:endParaRPr>
          </a:p>
          <a:p>
            <a:pPr marL="0" indent="0" algn="r" rtl="1">
              <a:buNone/>
            </a:pPr>
            <a:r>
              <a:rPr lang="fa-I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موضوع : درس </a:t>
            </a:r>
            <a:r>
              <a:rPr lang="fa-IR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مطرح شده در این اسلاید شامل قسمت </a:t>
            </a:r>
            <a:r>
              <a:rPr lang="fa-IR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الف وب </a:t>
            </a:r>
            <a:r>
              <a:rPr lang="fa-IR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میباشد  </a:t>
            </a:r>
            <a:endParaRPr lang="fa-IR" sz="2000" b="1" dirty="0">
              <a:solidFill>
                <a:srgbClr val="0000FF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  </a:t>
            </a:r>
            <a:endParaRPr lang="fa-IR" sz="2000" b="1" dirty="0">
              <a:solidFill>
                <a:srgbClr val="990033"/>
              </a:solidFill>
              <a:latin typeface="Times New Roman" panose="02020603050405020304" pitchFamily="18" charset="0"/>
              <a:cs typeface="+mj-cs"/>
            </a:endParaRPr>
          </a:p>
          <a:p>
            <a:pPr algn="r" rtl="1"/>
            <a:r>
              <a:rPr lang="fa-I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قسمت الف )  یادآوری است : </a:t>
            </a:r>
          </a:p>
          <a:p>
            <a:pPr algn="r" rtl="1"/>
            <a:r>
              <a:rPr lang="fa-IR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در این قسمت 3 صفحه از فصل 6 بخش اول </a:t>
            </a:r>
            <a:r>
              <a:rPr lang="fa-IR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از صفحه 259 تا 261 </a:t>
            </a:r>
            <a:endParaRPr lang="fa-IR" sz="2400" b="1" dirty="0">
              <a:solidFill>
                <a:srgbClr val="006600"/>
              </a:solidFill>
              <a:latin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جهت یاداوری آورده شده است . چون مرتبط با قسمت حفاظت میباشد 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شامل: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زیست شناسی پرتویی از صفحه 259 تا 261 </a:t>
            </a:r>
          </a:p>
          <a:p>
            <a:pPr algn="r" rtl="1"/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انواع پرتوهای یونساز مورد استفاده در پزشکی</a:t>
            </a:r>
          </a:p>
          <a:p>
            <a:pPr algn="r" rtl="1"/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ضریب کیفی پرتو ، ضریب وزنی پرتو ، اثر نسبی بیولوژیکی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قسمت ب) : </a:t>
            </a:r>
          </a:p>
          <a:p>
            <a:pPr marL="0" indent="0" algn="r" rtl="1">
              <a:buNone/>
            </a:pPr>
            <a:r>
              <a:rPr lang="fa-IR" sz="2000" b="1" dirty="0"/>
              <a:t>فصل 6  : </a:t>
            </a:r>
            <a:r>
              <a:rPr lang="fa-IR" sz="2800" b="1" dirty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بخش سوم:   حفاظت در برابر پرتوها  </a:t>
            </a:r>
            <a:r>
              <a:rPr lang="fa-IR" sz="2800" b="1" dirty="0">
                <a:solidFill>
                  <a:srgbClr val="0000FF"/>
                </a:solidFill>
                <a:cs typeface="+mj-cs"/>
              </a:rPr>
              <a:t> </a:t>
            </a:r>
            <a:r>
              <a:rPr lang="fa-IR" sz="2800" b="1" dirty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صفحه از 298 تا 318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شامل: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پرتوگیری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شغلی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</a:t>
            </a:r>
            <a:endParaRPr lang="fa-IR" sz="2000" b="1" dirty="0">
              <a:solidFill>
                <a:srgbClr val="006600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  <a:tabLst>
                <a:tab pos="512763" algn="l"/>
              </a:tabLst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اصول دزیمتری و حفاظت در برابر پرتوهای یونساز</a:t>
            </a:r>
          </a:p>
          <a:p>
            <a:pPr marL="0" indent="0" algn="r" rtl="1">
              <a:buNone/>
              <a:tabLst>
                <a:tab pos="512763" algn="l"/>
              </a:tabLst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عوامل موثر در کنترل پرتوگیری</a:t>
            </a:r>
          </a:p>
          <a:p>
            <a:pPr marL="0" indent="0" algn="r" rtl="1">
              <a:buNone/>
              <a:tabLst>
                <a:tab pos="512763" algn="l"/>
              </a:tabLst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اصول حفاظت کارکنان پرتوکار در مراکز پرتوشناسی تشخیصی و پزشکی هسته ای  صفحه</a:t>
            </a:r>
            <a:endParaRPr lang="fa-IR" sz="2000" b="1" dirty="0" smtClean="0">
              <a:solidFill>
                <a:srgbClr val="CC0000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2" name="Rectangle 5"/>
          <p:cNvSpPr>
            <a:spLocks noGrp="1"/>
          </p:cNvSpPr>
          <p:nvPr>
            <p:ph type="sldNum" sz="quarter" idx="12"/>
          </p:nvPr>
        </p:nvSpPr>
        <p:spPr bwMode="auto">
          <a:xfrm>
            <a:off x="5257800" y="6340475"/>
            <a:ext cx="213360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7F20B33-33D0-41F7-A979-0193ABC91442}" type="slidenum">
              <a:rPr lang="ar-SA">
                <a:cs typeface="Arial" charset="0"/>
              </a:rPr>
              <a:pPr>
                <a:defRPr/>
              </a:pPr>
              <a:t>1</a:t>
            </a:fld>
            <a:endParaRPr lang="en-US" dirty="0">
              <a:cs typeface="Arial" charset="0"/>
            </a:endParaRPr>
          </a:p>
        </p:txBody>
      </p:sp>
      <p:sp>
        <p:nvSpPr>
          <p:cNvPr id="111619" name="WordArt 3"/>
          <p:cNvSpPr>
            <a:spLocks noChangeArrowheads="1" noChangeShapeType="1" noTextEdit="1"/>
          </p:cNvSpPr>
          <p:nvPr/>
        </p:nvSpPr>
        <p:spPr bwMode="auto">
          <a:xfrm>
            <a:off x="2590800" y="76201"/>
            <a:ext cx="3962400" cy="457200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wrap="none" fromWordArt="1" anchor="ctr">
            <a:prstTxWarp prst="textFadeUp">
              <a:avLst>
                <a:gd name="adj" fmla="val 9991"/>
              </a:avLst>
            </a:prstTxWarp>
            <a:normAutofit fontScale="77500" lnSpcReduction="20000"/>
          </a:bodyPr>
          <a:lstStyle/>
          <a:p>
            <a:pPr marL="342900" indent="-342900" algn="ctr" defTabSz="-13873163" rtl="1" eaLnBrk="0" hangingPunct="0">
              <a:defRPr/>
            </a:pPr>
            <a:r>
              <a:rPr lang="fa-IR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  <a:ea typeface="+mj-ea"/>
                <a:cs typeface="+mj-cs"/>
              </a:rPr>
              <a:t>به نام خدا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84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724"/>
    </mc:Choice>
    <mc:Fallback xmlns="">
      <p:transition spd="slow" advTm="1807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458200" cy="5897563"/>
          </a:xfrm>
        </p:spPr>
        <p:txBody>
          <a:bodyPr/>
          <a:lstStyle/>
          <a:p>
            <a:pPr marL="0" lvl="0" indent="0" algn="ctr" rtl="1">
              <a:buNone/>
            </a:pPr>
            <a:r>
              <a:rPr lang="fa-IR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ب) دز معادل - هم ارز </a:t>
            </a:r>
            <a:r>
              <a:rPr lang="en-GB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: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Equivalent dose </a:t>
            </a:r>
            <a:endParaRPr lang="fa-IR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 rtl="1">
              <a:buNone/>
            </a:pPr>
            <a:r>
              <a:rPr lang="fa-IR" altLang="en-US" sz="20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مهم</a:t>
            </a:r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: دوز </a:t>
            </a:r>
            <a:r>
              <a:rPr lang="fa-IR" altLang="en-US" sz="2000" b="1" u="sng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جذب شده به تنهایی برای پیش بینی وخامت اثار بیولوژیکی کافی نیست </a:t>
            </a:r>
            <a:r>
              <a:rPr lang="fa-IR" altLang="en-US" sz="2000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و</a:t>
            </a:r>
          </a:p>
          <a:p>
            <a:pPr marL="0" lvl="0" indent="0" algn="r" rtl="1">
              <a:buNone/>
            </a:pPr>
            <a:r>
              <a:rPr lang="fa-IR" altLang="en-US" sz="2000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 لازم است </a:t>
            </a:r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نوع پرتو</a:t>
            </a:r>
            <a:r>
              <a:rPr lang="fa-IR" altLang="en-US" sz="2000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 نیز مشخص شود و</a:t>
            </a:r>
          </a:p>
          <a:p>
            <a:pPr marL="0" lvl="0" indent="0" algn="r" rtl="1">
              <a:buNone/>
            </a:pPr>
            <a:r>
              <a:rPr lang="fa-IR" altLang="en-US" sz="2000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 کمیتی بنام دز معادل تعریف شود. </a:t>
            </a:r>
            <a:r>
              <a:rPr lang="fa-IR" altLang="en-US" sz="2000" b="1" dirty="0">
                <a:solidFill>
                  <a:srgbClr val="0000CC"/>
                </a:solidFill>
                <a:latin typeface="Times New Roman" pitchFamily="18" charset="0"/>
                <a:cs typeface="Times New Roman" panose="02020603050405020304" pitchFamily="18" charset="0"/>
              </a:rPr>
              <a:t>چرا؟ چرا؟؟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fa-IR" sz="2000" b="1" u="sng" dirty="0">
                <a:solidFill>
                  <a:srgbClr val="0000CC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چون: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تاثیر عوامل متعدد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در آثار بیولوژیک پرتو</a:t>
            </a: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CC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نوع تابش </a:t>
            </a:r>
            <a:r>
              <a:rPr lang="fa-IR" sz="2000" b="1" dirty="0">
                <a:solidFill>
                  <a:srgbClr val="D6009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متفاوت بودن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اثرات بیولوژیکی </a:t>
            </a:r>
            <a:r>
              <a:rPr lang="fa-IR" sz="2000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دوزهای مساوی از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تابشهای مختلف </a:t>
            </a:r>
            <a:r>
              <a:rPr lang="fa-IR" sz="2000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(بر حسب راد) </a:t>
            </a: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CC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حساسیت اندام های گوناگون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تفاوت حساسیت 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اندام های مختلف به پرتو یکسان  </a:t>
            </a: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fa-IR" sz="2000" b="1" dirty="0">
                <a:solidFill>
                  <a:srgbClr val="0000CC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پرتوگری پرتوکاران از منابع مختلف انرژی </a:t>
            </a:r>
            <a:r>
              <a:rPr lang="fa-IR" sz="2000" b="1" dirty="0">
                <a:solidFill>
                  <a:srgbClr val="D6009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در یک محیط بیمارستانی </a:t>
            </a: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ممکن است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پرتوکاران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به لحاظ شغلی 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تحت تابش بیش از یک منبع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تشعشع یونساز قرار گیرند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fa-IR" sz="20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buNone/>
            </a:pPr>
            <a:endParaRPr lang="fa-IR" sz="2000" b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 algn="ctr" rtl="1">
              <a:buNone/>
            </a:pPr>
            <a:r>
              <a:rPr lang="fa-I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ج) دوز موثر  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H</a:t>
            </a:r>
            <a:r>
              <a:rPr lang="fa-IR" sz="2200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)</a:t>
            </a:r>
            <a:r>
              <a:rPr lang="en-US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Effective dose </a:t>
            </a:r>
            <a:endParaRPr lang="fa-IR" sz="2000" b="1" dirty="0">
              <a:solidFill>
                <a:prstClr val="black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دوز موثر: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حاصلضرب دوز معادل یک قسمتی خاص از بدن در یک ضریب توزین بافت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lvl="0" algn="r" rtl="1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تحت تابش قرار گرفتن </a:t>
            </a:r>
            <a:r>
              <a:rPr lang="fa-IR" sz="2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نواحی خاصی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از بدن در پرتوگیری پزشکی </a:t>
            </a:r>
          </a:p>
          <a:p>
            <a:pPr lvl="0" algn="r" rtl="1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مهم: برای مقایسه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اثر پرتوهای یونساز مختلف بر بدن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انسان </a:t>
            </a:r>
          </a:p>
          <a:p>
            <a:pPr lvl="0" algn="r" rtl="1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نیاز به یک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واحد رادیوبیولوژیک  </a:t>
            </a:r>
          </a:p>
          <a:p>
            <a:pPr lvl="0" algn="r" rtl="1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fa-IR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6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230"/>
    </mc:Choice>
    <mc:Fallback xmlns="">
      <p:transition spd="slow" advTm="1302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79388" y="152400"/>
            <a:ext cx="8812212" cy="6516688"/>
          </a:xfrm>
        </p:spPr>
        <p:txBody>
          <a:bodyPr>
            <a:normAutofit/>
          </a:bodyPr>
          <a:lstStyle/>
          <a:p>
            <a:pPr marL="0" lvl="0" indent="0" algn="ctr" rtl="1">
              <a:buNone/>
            </a:pPr>
            <a:r>
              <a:rPr lang="fa-IR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***ادامه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کمیت های مورد استفاده در دوزیمتری</a:t>
            </a:r>
          </a:p>
          <a:p>
            <a:pPr lvl="0" algn="r" rtl="1">
              <a:buNone/>
              <a:defRPr/>
            </a:pP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H 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= D × 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QF</a:t>
            </a:r>
            <a:r>
              <a:rPr lang="fa-IR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       </a:t>
            </a:r>
            <a:r>
              <a:rPr lang="fa-IR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200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RBE = </a:t>
            </a:r>
            <a:r>
              <a:rPr lang="en-US" sz="2200" b="1" dirty="0" err="1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Qf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r" rtl="1">
              <a:buNone/>
            </a:pPr>
            <a:r>
              <a:rPr lang="fa-IR" sz="22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واحد دوز موثر و معادل  : </a:t>
            </a:r>
          </a:p>
          <a:p>
            <a:pPr lvl="0" algn="r" rtl="1">
              <a:buFont typeface="Wingdings" panose="05000000000000000000" pitchFamily="2" charset="2"/>
              <a:buChar char="ü"/>
            </a:pPr>
            <a:r>
              <a:rPr lang="fa-IR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سیورت </a:t>
            </a:r>
            <a:r>
              <a:rPr lang="en-US" sz="22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Sivert</a:t>
            </a:r>
            <a:r>
              <a:rPr lang="en-US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و</a:t>
            </a:r>
          </a:p>
          <a:p>
            <a:pPr lvl="0" algn="r" rtl="1">
              <a:buFont typeface="Wingdings" panose="05000000000000000000" pitchFamily="2" charset="2"/>
              <a:buChar char="ü"/>
            </a:pPr>
            <a:r>
              <a:rPr lang="fa-IR" sz="2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واحد قدیم 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آن رم </a:t>
            </a:r>
            <a:r>
              <a:rPr lang="en-US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است ( </a:t>
            </a:r>
            <a:r>
              <a:rPr lang="en-US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(1Sv = 100 rem</a:t>
            </a:r>
          </a:p>
          <a:p>
            <a:pPr lvl="0" algn="r" rtl="1">
              <a:buFont typeface="Wingdings" panose="05000000000000000000" pitchFamily="2" charset="2"/>
              <a:buChar char="ü"/>
              <a:defRPr/>
            </a:pPr>
            <a:r>
              <a:rPr lang="fa-IR" sz="2200" b="1" dirty="0">
                <a:solidFill>
                  <a:srgbClr val="0000CC"/>
                </a:solidFill>
                <a:latin typeface="Times New Roman" pitchFamily="18" charset="0"/>
                <a:cs typeface="Times New Roman" panose="02020603050405020304" pitchFamily="18" charset="0"/>
              </a:rPr>
              <a:t>بیانگر</a:t>
            </a:r>
            <a:r>
              <a:rPr lang="fa-IR" sz="2200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: </a:t>
            </a:r>
            <a:r>
              <a:rPr lang="fa-IR" sz="22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دوز معادل یا دوز جذبی</a:t>
            </a:r>
            <a:r>
              <a:rPr lang="en-US" sz="22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 × </a:t>
            </a:r>
            <a:r>
              <a:rPr lang="fa-IR" sz="22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فاکتور کیفیت </a:t>
            </a:r>
          </a:p>
          <a:p>
            <a:pPr lvl="0" algn="r" rtl="1">
              <a:buFont typeface="Wingdings" panose="05000000000000000000" pitchFamily="2" charset="2"/>
              <a:buChar char="ü"/>
              <a:defRPr/>
            </a:pPr>
            <a:r>
              <a:rPr lang="fa-IR" sz="2200" b="1" dirty="0">
                <a:solidFill>
                  <a:srgbClr val="0000CC"/>
                </a:solidFill>
                <a:latin typeface="Times New Roman" pitchFamily="18" charset="0"/>
                <a:cs typeface="Times New Roman" panose="02020603050405020304" pitchFamily="18" charset="0"/>
              </a:rPr>
              <a:t>کاربرد</a:t>
            </a:r>
            <a:r>
              <a:rPr lang="fa-IR" sz="2200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 : برای مانیتورینگ </a:t>
            </a:r>
            <a:r>
              <a:rPr lang="fa-IR" sz="22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تشعشع فردی</a:t>
            </a:r>
            <a:endParaRPr lang="en-US" sz="2200" b="1" dirty="0">
              <a:solidFill>
                <a:srgbClr val="0066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lvl="0" algn="r" rtl="1">
              <a:buFont typeface="Wingdings" panose="05000000000000000000" pitchFamily="2" charset="2"/>
              <a:buChar char="ü"/>
              <a:defRPr/>
            </a:pP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کاربرد</a:t>
            </a:r>
            <a:r>
              <a:rPr lang="en-US" sz="2200" b="1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در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دزیمتری</a:t>
            </a:r>
            <a:r>
              <a:rPr lang="en-US" sz="22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fa-IR" sz="22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وسنجش </a:t>
            </a:r>
            <a:r>
              <a:rPr lang="fa-IR" sz="2200" b="1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اثر بیولوژیکی </a:t>
            </a:r>
            <a:r>
              <a:rPr lang="en-US" sz="22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fa-IR" sz="2200" b="1" dirty="0">
              <a:solidFill>
                <a:prstClr val="black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algn="r" rtl="1" eaLnBrk="1" hangingPunct="1">
              <a:spcBef>
                <a:spcPct val="0"/>
              </a:spcBef>
              <a:buFontTx/>
              <a:buNone/>
            </a:pPr>
            <a:endParaRPr lang="en-US" altLang="en-US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r" rtl="1" eaLnBrk="1" hangingPunct="1">
              <a:spcBef>
                <a:spcPct val="0"/>
              </a:spcBef>
              <a:buFontTx/>
              <a:buNone/>
            </a:pPr>
            <a:r>
              <a:rPr lang="en-US" alt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RBE</a:t>
            </a:r>
            <a:r>
              <a:rPr lang="fa-IR" altLang="en-US" sz="2200" b="1" dirty="0" smtClean="0">
                <a:latin typeface="Times New Roman" pitchFamily="18" charset="0"/>
                <a:cs typeface="Times New Roman" pitchFamily="18" charset="0"/>
              </a:rPr>
              <a:t> ، </a:t>
            </a:r>
            <a:r>
              <a:rPr lang="fa-IR" alt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تاثیر بیولوژیکی نسبی</a:t>
            </a:r>
            <a:r>
              <a:rPr lang="fa-IR" altLang="en-US" sz="2200" b="1" dirty="0" smtClean="0">
                <a:latin typeface="Times New Roman" pitchFamily="18" charset="0"/>
                <a:cs typeface="Times New Roman" pitchFamily="18" charset="0"/>
              </a:rPr>
              <a:t>: نسبت دز پرتوهای </a:t>
            </a:r>
            <a:r>
              <a:rPr lang="en-US" altLang="en-US" sz="2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a-IR" altLang="en-US" sz="2200" b="1" dirty="0" smtClean="0">
                <a:latin typeface="Times New Roman" pitchFamily="18" charset="0"/>
                <a:cs typeface="Times New Roman" pitchFamily="18" charset="0"/>
              </a:rPr>
              <a:t> به دز تابشی استاندارد</a:t>
            </a:r>
            <a:endParaRPr lang="en-US" altLang="en-US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r" rtl="1" eaLnBrk="1" hangingPunct="1">
              <a:spcBef>
                <a:spcPct val="0"/>
              </a:spcBef>
              <a:buFontTx/>
              <a:buNone/>
            </a:pPr>
            <a:r>
              <a:rPr lang="fa-IR" altLang="en-US" sz="2200" b="1" dirty="0" smtClean="0">
                <a:latin typeface="Times New Roman" pitchFamily="18" charset="0"/>
                <a:cs typeface="Times New Roman" pitchFamily="18" charset="0"/>
              </a:rPr>
              <a:t>تابش:  </a:t>
            </a:r>
            <a:r>
              <a:rPr lang="en-US" altLang="en-US" sz="2200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                   </a:t>
            </a:r>
            <a:r>
              <a:rPr lang="en-US" altLang="en-US" sz="22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altLang="en-US" sz="2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  β   γ )         X        </a:t>
            </a:r>
          </a:p>
          <a:p>
            <a:pPr marL="0" algn="r" rtl="1" eaLnBrk="1" hangingPunct="1">
              <a:spcBef>
                <a:spcPct val="0"/>
              </a:spcBef>
              <a:buFontTx/>
              <a:buNone/>
            </a:pPr>
            <a:r>
              <a:rPr lang="en-US" alt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10 - 20           </a:t>
            </a:r>
            <a:r>
              <a:rPr lang="en-US" altLang="en-US" sz="22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4 - 5               </a:t>
            </a:r>
            <a:r>
              <a:rPr lang="en-US" alt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1               1</a:t>
            </a:r>
            <a:r>
              <a:rPr lang="en-US" altLang="en-US" sz="2200" b="1" dirty="0" smtClean="0">
                <a:latin typeface="Times New Roman" pitchFamily="18" charset="0"/>
                <a:cs typeface="Times New Roman" pitchFamily="18" charset="0"/>
              </a:rPr>
              <a:t>      : RBE </a:t>
            </a:r>
          </a:p>
          <a:p>
            <a:pPr marL="0" algn="r" rtl="1" eaLnBrk="1" hangingPunct="1">
              <a:spcBef>
                <a:spcPct val="0"/>
              </a:spcBef>
              <a:buFontTx/>
              <a:buNone/>
            </a:pPr>
            <a:endParaRPr lang="fa-IR" altLang="en-US" sz="22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r" rtl="1" eaLnBrk="1" hangingPunct="1">
              <a:spcBef>
                <a:spcPct val="0"/>
              </a:spcBef>
              <a:buFontTx/>
              <a:buNone/>
            </a:pPr>
            <a:r>
              <a:rPr lang="fa-IR" altLang="en-US" sz="2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 چرا پرتو </a:t>
            </a:r>
            <a:r>
              <a:rPr lang="el-GR" altLang="en-US" sz="2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fa-IR" altLang="en-US" sz="2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فاکتور وزنی بیشتری دارد؟</a:t>
            </a:r>
          </a:p>
          <a:p>
            <a:pPr marL="0" algn="r" rtl="1" eaLnBrk="1" hangingPunct="1">
              <a:spcBef>
                <a:spcPct val="0"/>
              </a:spcBef>
              <a:buFontTx/>
              <a:buNone/>
            </a:pPr>
            <a:r>
              <a:rPr lang="fa-IR" altLang="en-US" sz="2200" b="1" dirty="0" smtClean="0">
                <a:latin typeface="Times New Roman" pitchFamily="18" charset="0"/>
                <a:cs typeface="Times New Roman" pitchFamily="18" charset="0"/>
              </a:rPr>
              <a:t>به 2 دلیل: </a:t>
            </a:r>
            <a:r>
              <a:rPr lang="fa-IR" altLang="en-US" sz="2200" b="1" dirty="0" smtClean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جرم زیاد و واحد بار بیشتر</a:t>
            </a:r>
          </a:p>
          <a:p>
            <a:pPr marL="0" algn="r" rtl="1" eaLnBrk="1" hangingPunct="1">
              <a:spcBef>
                <a:spcPct val="0"/>
              </a:spcBef>
              <a:buFontTx/>
              <a:buNone/>
            </a:pPr>
            <a:r>
              <a:rPr lang="fa-IR" altLang="en-US" sz="2200" b="1" dirty="0" smtClean="0">
                <a:latin typeface="Times New Roman" pitchFamily="18" charset="0"/>
                <a:cs typeface="Times New Roman" pitchFamily="18" charset="0"/>
              </a:rPr>
              <a:t>هر دو باعث کاهش برد ذره میشود.</a:t>
            </a:r>
            <a:endParaRPr lang="en-US" altLang="en-US" sz="2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Movahedi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0C3D1E-B2BC-407A-842F-1BD28DBEB44E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23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773"/>
    </mc:Choice>
    <mc:Fallback xmlns="">
      <p:transition spd="slow" advTm="1747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Movahedi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F8CF47-C473-4D7D-A835-D11AB378CCF2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GB">
              <a:solidFill>
                <a:srgbClr val="000000"/>
              </a:solidFill>
            </a:endParaRPr>
          </a:p>
        </p:txBody>
      </p:sp>
      <p:graphicFrame>
        <p:nvGraphicFramePr>
          <p:cNvPr id="7" name="Group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077809"/>
              </p:ext>
            </p:extLst>
          </p:nvPr>
        </p:nvGraphicFramePr>
        <p:xfrm>
          <a:off x="304800" y="2385810"/>
          <a:ext cx="4164012" cy="4309894"/>
        </p:xfrm>
        <a:graphic>
          <a:graphicData uri="http://schemas.openxmlformats.org/drawingml/2006/table">
            <a:tbl>
              <a:tblPr rtl="1"/>
              <a:tblGrid>
                <a:gridCol w="1454354"/>
                <a:gridCol w="2709658"/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ارزشهای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QF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 که در تعریف بیشینه دوز مجاز به کار می رود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L="91451" marR="91451"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5237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فاکتور کیفیت</a:t>
                      </a:r>
                      <a:r>
                        <a:rPr kumimoji="0" lang="fa-I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 </a:t>
                      </a: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(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QF)</a:t>
                      </a:r>
                      <a:r>
                        <a:rPr kumimoji="0" lang="fa-I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L="91451" marR="9145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نوع پرتو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L="91451" marR="9145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</a:tr>
              <a:tr h="28128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B Nazanin" pitchFamily="2" charset="-78"/>
                        </a:rPr>
                        <a:t>1</a:t>
                      </a:r>
                      <a:endParaRPr kumimoji="0" lang="fa-I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L="91451" marR="9145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پرتوهای </a:t>
                      </a:r>
                      <a:r>
                        <a:rPr kumimoji="0" lang="fa-I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ایکس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 و گاما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L="91451" marR="9145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</a:tr>
              <a:tr h="506306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B Nazanin" pitchFamily="2" charset="-78"/>
                        </a:rPr>
                        <a:t>1.7</a:t>
                      </a:r>
                      <a:endParaRPr kumimoji="0" lang="fa-I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L="91451" marR="9145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0.03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MeV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 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پرتو بتا با انرژی بیشینه بزرگتر از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Times New Roman" pitchFamily="18" charset="0"/>
                        <a:cs typeface="B Nazanin" pitchFamily="2" charset="-78"/>
                      </a:endParaRPr>
                    </a:p>
                  </a:txBody>
                  <a:tcPr marL="91451" marR="9145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</a:tr>
              <a:tr h="367167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B Nazanin" pitchFamily="2" charset="-78"/>
                        </a:rPr>
                        <a:t>10</a:t>
                      </a:r>
                      <a:endParaRPr kumimoji="0" lang="fa-I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L="91451" marR="9145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نوترونها وپروتونها تا انرژی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10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MeV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L="91451" marR="9145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</a:tr>
              <a:tr h="28128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B Nazanin" pitchFamily="2" charset="-78"/>
                        </a:rPr>
                        <a:t>30</a:t>
                      </a:r>
                      <a:endParaRPr kumimoji="0" lang="fa-I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L="91451" marR="9145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اگر چشم تابش شود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L="91451" marR="9145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</a:tr>
              <a:tr h="28128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B Nazanin" pitchFamily="2" charset="-78"/>
                        </a:rPr>
                        <a:t>10</a:t>
                      </a:r>
                      <a:endParaRPr kumimoji="0" lang="fa-I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L="91451" marR="9145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ذرات آلفا از مواد رادیو اکتیو طبیعی</a:t>
                      </a:r>
                      <a:endParaRPr kumimoji="0" lang="ar-SA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L="91451" marR="9145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</a:tr>
              <a:tr h="28128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B Nazanin" pitchFamily="2" charset="-78"/>
                        </a:rPr>
                        <a:t>20</a:t>
                      </a:r>
                      <a:endParaRPr kumimoji="0" lang="fa-I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L="91451" marR="9145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هسته های سنگین</a:t>
                      </a:r>
                      <a:endParaRPr kumimoji="0" lang="ar-SA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L="91451" marR="91451" marT="45714" marB="4571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</a:tr>
            </a:tbl>
          </a:graphicData>
        </a:graphic>
      </p:graphicFrame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537681"/>
              </p:ext>
            </p:extLst>
          </p:nvPr>
        </p:nvGraphicFramePr>
        <p:xfrm>
          <a:off x="1752600" y="228600"/>
          <a:ext cx="66294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1498600"/>
                <a:gridCol w="2921000"/>
              </a:tblGrid>
              <a:tr h="309880"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 smtClean="0">
                          <a:solidFill>
                            <a:srgbClr val="A50021"/>
                          </a:solidFill>
                        </a:rPr>
                        <a:t>واحد </a:t>
                      </a:r>
                      <a:r>
                        <a:rPr lang="en-US" sz="2400" dirty="0" smtClean="0">
                          <a:solidFill>
                            <a:srgbClr val="A50021"/>
                          </a:solidFill>
                        </a:rPr>
                        <a:t>SI</a:t>
                      </a:r>
                      <a:endParaRPr lang="en-US" sz="2400" dirty="0">
                        <a:solidFill>
                          <a:srgbClr val="A5002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 smtClean="0">
                          <a:solidFill>
                            <a:srgbClr val="A50021"/>
                          </a:solidFill>
                        </a:rPr>
                        <a:t>واحد قدیمی</a:t>
                      </a:r>
                      <a:endParaRPr lang="en-US" sz="2400" dirty="0">
                        <a:solidFill>
                          <a:srgbClr val="A5002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 smtClean="0">
                          <a:solidFill>
                            <a:srgbClr val="A50021"/>
                          </a:solidFill>
                        </a:rPr>
                        <a:t>کمیت</a:t>
                      </a:r>
                      <a:endParaRPr lang="en-US" sz="2400" dirty="0">
                        <a:solidFill>
                          <a:srgbClr val="A50021"/>
                        </a:solidFill>
                      </a:endParaRPr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r" rtl="1"/>
                      <a:r>
                        <a:rPr lang="fa-IR" b="1" dirty="0" smtClean="0">
                          <a:solidFill>
                            <a:schemeClr val="tx1"/>
                          </a:solidFill>
                        </a:rPr>
                        <a:t>کلومب بر کیلوگرم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(C/kg)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b="1" dirty="0" smtClean="0">
                          <a:solidFill>
                            <a:schemeClr val="tx1"/>
                          </a:solidFill>
                        </a:rPr>
                        <a:t>رنتگن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(R)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b="1" dirty="0" smtClean="0">
                          <a:solidFill>
                            <a:schemeClr val="tx1"/>
                          </a:solidFill>
                        </a:rPr>
                        <a:t>اکسپوژر (اندازه گیری شده در هوا)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r" rtl="1"/>
                      <a:r>
                        <a:rPr lang="fa-IR" b="1" dirty="0" smtClean="0">
                          <a:solidFill>
                            <a:srgbClr val="0000FF"/>
                          </a:solidFill>
                        </a:rPr>
                        <a:t>گری </a:t>
                      </a:r>
                      <a:r>
                        <a:rPr lang="en-US" b="1" dirty="0" smtClean="0">
                          <a:solidFill>
                            <a:srgbClr val="0000FF"/>
                          </a:solidFill>
                        </a:rPr>
                        <a:t>(</a:t>
                      </a:r>
                      <a:r>
                        <a:rPr lang="en-US" b="1" dirty="0" err="1" smtClean="0">
                          <a:solidFill>
                            <a:srgbClr val="0000FF"/>
                          </a:solidFill>
                        </a:rPr>
                        <a:t>Gy</a:t>
                      </a:r>
                      <a:r>
                        <a:rPr lang="en-US" b="1" dirty="0" smtClean="0">
                          <a:solidFill>
                            <a:srgbClr val="0000FF"/>
                          </a:solidFill>
                        </a:rPr>
                        <a:t>)</a:t>
                      </a:r>
                      <a:endParaRPr lang="en-US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b="1" dirty="0" smtClean="0">
                          <a:solidFill>
                            <a:srgbClr val="0000FF"/>
                          </a:solidFill>
                        </a:rPr>
                        <a:t>راد</a:t>
                      </a:r>
                      <a:r>
                        <a:rPr lang="en-US" b="1" dirty="0" smtClean="0">
                          <a:solidFill>
                            <a:srgbClr val="0000FF"/>
                          </a:solidFill>
                        </a:rPr>
                        <a:t>  (Rad) </a:t>
                      </a:r>
                      <a:endParaRPr lang="en-US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b="1" dirty="0" smtClean="0">
                          <a:solidFill>
                            <a:srgbClr val="0000FF"/>
                          </a:solidFill>
                        </a:rPr>
                        <a:t>دوز جذبی</a:t>
                      </a:r>
                      <a:endParaRPr lang="en-US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r" rtl="1"/>
                      <a:r>
                        <a:rPr lang="fa-IR" b="1" dirty="0" smtClean="0">
                          <a:solidFill>
                            <a:schemeClr val="tx1"/>
                          </a:solidFill>
                        </a:rPr>
                        <a:t>سیورت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 (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Sv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)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b="1" dirty="0" smtClean="0">
                          <a:solidFill>
                            <a:schemeClr val="tx1"/>
                          </a:solidFill>
                        </a:rPr>
                        <a:t>رم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(rem)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b="1" dirty="0" smtClean="0">
                          <a:solidFill>
                            <a:schemeClr val="tx1"/>
                          </a:solidFill>
                        </a:rPr>
                        <a:t>دوز معادل و دوز موثر ( شغلی)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09880">
                <a:tc>
                  <a:txBody>
                    <a:bodyPr/>
                    <a:lstStyle/>
                    <a:p>
                      <a:pPr algn="r" rtl="1"/>
                      <a:r>
                        <a:rPr lang="fa-IR" b="1" dirty="0" smtClean="0">
                          <a:solidFill>
                            <a:srgbClr val="006600"/>
                          </a:solidFill>
                        </a:rPr>
                        <a:t>بکرل</a:t>
                      </a:r>
                      <a:r>
                        <a:rPr lang="en-US" b="1" dirty="0" smtClean="0">
                          <a:solidFill>
                            <a:srgbClr val="006600"/>
                          </a:solidFill>
                        </a:rPr>
                        <a:t>(</a:t>
                      </a:r>
                      <a:r>
                        <a:rPr lang="en-US" b="1" dirty="0" err="1" smtClean="0">
                          <a:solidFill>
                            <a:srgbClr val="006600"/>
                          </a:solidFill>
                        </a:rPr>
                        <a:t>Bq</a:t>
                      </a:r>
                      <a:r>
                        <a:rPr lang="en-US" b="1" dirty="0" smtClean="0">
                          <a:solidFill>
                            <a:srgbClr val="006600"/>
                          </a:solidFill>
                        </a:rPr>
                        <a:t>) </a:t>
                      </a:r>
                      <a:endParaRPr lang="en-US" b="1" dirty="0">
                        <a:solidFill>
                          <a:srgbClr val="00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b="1" dirty="0" smtClean="0">
                          <a:solidFill>
                            <a:srgbClr val="006600"/>
                          </a:solidFill>
                        </a:rPr>
                        <a:t>کوری</a:t>
                      </a:r>
                      <a:r>
                        <a:rPr lang="en-US" b="1" dirty="0" smtClean="0">
                          <a:solidFill>
                            <a:srgbClr val="006600"/>
                          </a:solidFill>
                        </a:rPr>
                        <a:t>(Ci)</a:t>
                      </a:r>
                      <a:r>
                        <a:rPr lang="en-US" b="1" baseline="0" dirty="0" smtClean="0">
                          <a:solidFill>
                            <a:srgbClr val="006600"/>
                          </a:solidFill>
                        </a:rPr>
                        <a:t> </a:t>
                      </a:r>
                      <a:endParaRPr lang="en-US" b="1" dirty="0">
                        <a:solidFill>
                          <a:srgbClr val="0066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b="1" dirty="0" smtClean="0">
                          <a:solidFill>
                            <a:srgbClr val="006600"/>
                          </a:solidFill>
                        </a:rPr>
                        <a:t>رادیواکتیو</a:t>
                      </a:r>
                      <a:endParaRPr lang="en-US" b="1" dirty="0">
                        <a:solidFill>
                          <a:srgbClr val="0066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87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826"/>
    </mc:Choice>
    <mc:Fallback xmlns="">
      <p:transition spd="slow" advTm="598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25" y="274638"/>
            <a:ext cx="4257675" cy="1143000"/>
          </a:xfrm>
        </p:spPr>
        <p:txBody>
          <a:bodyPr/>
          <a:lstStyle/>
          <a:p>
            <a:pPr algn="r" rtl="1" eaLnBrk="1" hangingPunct="1"/>
            <a:r>
              <a:rPr lang="ar-SA" altLang="en-US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حساسیت سلول به پرتو</a:t>
            </a:r>
            <a:endParaRPr lang="en-GB" altLang="en-US" sz="24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5222875" y="1382713"/>
            <a:ext cx="3451225" cy="4756150"/>
          </a:xfrm>
        </p:spPr>
        <p:txBody>
          <a:bodyPr/>
          <a:lstStyle/>
          <a:p>
            <a:pPr rtl="1" eaLnBrk="1" hangingPunct="1">
              <a:buFontTx/>
              <a:buNone/>
            </a:pPr>
            <a:r>
              <a:rPr lang="ar-SA" altLang="en-US" sz="2000" b="1" smtClean="0">
                <a:latin typeface="Times New Roman" pitchFamily="18" charset="0"/>
                <a:cs typeface="Times New Roman" pitchFamily="18" charset="0"/>
              </a:rPr>
              <a:t>حساسیت سلول به پرتو تا اندازه ای به </a:t>
            </a:r>
            <a:r>
              <a:rPr lang="ar-SA" altLang="en-US" sz="2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مرحله بلوغ </a:t>
            </a:r>
            <a:r>
              <a:rPr lang="ar-SA" altLang="en-US" sz="2000" b="1" smtClean="0">
                <a:latin typeface="Times New Roman" pitchFamily="18" charset="0"/>
                <a:cs typeface="Times New Roman" pitchFamily="18" charset="0"/>
              </a:rPr>
              <a:t>و همچنین </a:t>
            </a:r>
            <a:r>
              <a:rPr lang="ar-SA" altLang="en-US" sz="2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نقش </a:t>
            </a:r>
            <a:r>
              <a:rPr lang="ar-SA" altLang="en-US" sz="2000" b="1" smtClean="0">
                <a:latin typeface="Times New Roman" pitchFamily="18" charset="0"/>
                <a:cs typeface="Times New Roman" pitchFamily="18" charset="0"/>
              </a:rPr>
              <a:t>آن بستگی دارد</a:t>
            </a:r>
            <a:r>
              <a:rPr lang="fa-IR" altLang="en-US" sz="2000" b="1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35898" name="Group 58"/>
          <p:cNvGraphicFramePr>
            <a:graphicFrameLocks noGrp="1"/>
          </p:cNvGraphicFramePr>
          <p:nvPr/>
        </p:nvGraphicFramePr>
        <p:xfrm>
          <a:off x="417513" y="142875"/>
          <a:ext cx="3797300" cy="6615113"/>
        </p:xfrm>
        <a:graphic>
          <a:graphicData uri="http://schemas.openxmlformats.org/drawingml/2006/table">
            <a:tbl>
              <a:tblPr rtl="1"/>
              <a:tblGrid>
                <a:gridCol w="2096185"/>
                <a:gridCol w="1701115"/>
              </a:tblGrid>
              <a:tr h="12976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نوع سلول</a:t>
                      </a:r>
                      <a:endParaRPr kumimoji="0" lang="ar-S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T="50082" marB="50082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حساسیت پرتوی</a:t>
                      </a:r>
                      <a:endParaRPr kumimoji="0" lang="ar-SA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T="50082" marB="50082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</a:tr>
              <a:tr h="192915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لنفوسیت ها </a:t>
                      </a: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اسپرماتوگونیها</a:t>
                      </a: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اریتروبلاستها</a:t>
                      </a: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پوشش داخلی روده</a:t>
                      </a:r>
                      <a:endParaRPr kumimoji="0" lang="ar-S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T="50082" marB="50082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بسیار</a:t>
                      </a:r>
                      <a:endParaRPr kumimoji="0" lang="ar-SA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T="50082" marB="50082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</a:tr>
              <a:tr h="1702817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سلولهای اندوتلیال</a:t>
                      </a: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استئوبلاستها</a:t>
                      </a: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اسپرماتیدها</a:t>
                      </a: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فیبرو بلاستها</a:t>
                      </a:r>
                      <a:endParaRPr kumimoji="0" lang="ar-S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T="50082" marB="50082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متوسط</a:t>
                      </a:r>
                      <a:endParaRPr kumimoji="0" lang="ar-SA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T="50082" marB="50082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</a:tr>
              <a:tr h="1685456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سلولهای ماهیچه ای </a:t>
                      </a: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سلولهای عصبی</a:t>
                      </a: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سلولهای غ</a:t>
                      </a:r>
                      <a:r>
                        <a:rPr kumimoji="0" lang="fa-I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ض</a:t>
                      </a: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66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روفی</a:t>
                      </a:r>
                      <a:endParaRPr kumimoji="0" lang="ar-S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T="50082" marB="50082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/>
                          <a:latin typeface="Times New Roman" pitchFamily="18" charset="0"/>
                          <a:cs typeface="B Nazanin" pitchFamily="2" charset="-78"/>
                        </a:rPr>
                        <a:t>اندک</a:t>
                      </a:r>
                      <a:endParaRPr kumimoji="0" lang="ar-SA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Arial" charset="0"/>
                        <a:cs typeface="B Nazanin" pitchFamily="2" charset="-78"/>
                      </a:endParaRPr>
                    </a:p>
                  </a:txBody>
                  <a:tcPr marT="50082" marB="50082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3"/>
                    </a:solidFill>
                  </a:tcPr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Movahedi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F8CF47-C473-4D7D-A835-D11AB378CCF2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307"/>
    </mc:Choice>
    <mc:Fallback xmlns="">
      <p:transition spd="slow" advTm="853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324600"/>
          </a:xfrm>
        </p:spPr>
        <p:txBody>
          <a:bodyPr>
            <a:noAutofit/>
          </a:bodyPr>
          <a:lstStyle/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000" b="1" dirty="0">
                <a:solidFill>
                  <a:srgbClr val="C00000"/>
                </a:solidFill>
                <a:ea typeface="Calibri"/>
                <a:cs typeface="+mj-cs"/>
              </a:rPr>
              <a:t> </a:t>
            </a:r>
            <a:r>
              <a:rPr lang="fa-IR" sz="2000" b="1" dirty="0" smtClean="0">
                <a:solidFill>
                  <a:srgbClr val="C00000"/>
                </a:solidFill>
                <a:ea typeface="Calibri"/>
                <a:cs typeface="+mj-cs"/>
              </a:rPr>
              <a:t>***</a:t>
            </a:r>
            <a:r>
              <a:rPr lang="fa-IR" sz="2000" b="1" dirty="0" smtClean="0">
                <a:solidFill>
                  <a:srgbClr val="C00000"/>
                </a:solidFill>
                <a:ea typeface="Calibri"/>
              </a:rPr>
              <a:t> </a:t>
            </a:r>
            <a:r>
              <a:rPr lang="fa-IR" sz="2000" b="1" dirty="0">
                <a:solidFill>
                  <a:srgbClr val="C00000"/>
                </a:solidFill>
                <a:ea typeface="Calibri"/>
              </a:rPr>
              <a:t>چهار نوع کمیت  تشعشع </a:t>
            </a:r>
            <a:endParaRPr lang="fa-IR" sz="2000" b="1" dirty="0" smtClean="0">
              <a:solidFill>
                <a:srgbClr val="C00000"/>
              </a:solidFill>
              <a:ea typeface="Calibri"/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000" b="1" dirty="0" smtClean="0">
                <a:ea typeface="Calibri"/>
                <a:cs typeface="+mj-cs"/>
              </a:rPr>
              <a:t>تشعشعات دارای </a:t>
            </a:r>
            <a:r>
              <a:rPr lang="fa-IR" sz="2000" b="1" dirty="0" smtClean="0">
                <a:solidFill>
                  <a:srgbClr val="0000CC"/>
                </a:solidFill>
                <a:ea typeface="Calibri"/>
                <a:cs typeface="+mj-cs"/>
              </a:rPr>
              <a:t>چهار </a:t>
            </a:r>
            <a:r>
              <a:rPr lang="fa-IR" sz="2000" b="1" dirty="0">
                <a:solidFill>
                  <a:srgbClr val="0000CC"/>
                </a:solidFill>
                <a:ea typeface="Calibri"/>
                <a:cs typeface="+mj-cs"/>
              </a:rPr>
              <a:t>نوع </a:t>
            </a:r>
            <a:r>
              <a:rPr lang="fa-IR" sz="2000" b="1" dirty="0" smtClean="0">
                <a:solidFill>
                  <a:srgbClr val="0000CC"/>
                </a:solidFill>
                <a:ea typeface="Calibri"/>
                <a:cs typeface="+mj-cs"/>
              </a:rPr>
              <a:t>کمیت </a:t>
            </a:r>
            <a:r>
              <a:rPr lang="fa-IR" sz="2000" b="1" dirty="0" smtClean="0">
                <a:ea typeface="Calibri"/>
                <a:cs typeface="+mj-cs"/>
              </a:rPr>
              <a:t>است .</a:t>
            </a: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000" b="1" dirty="0" smtClean="0">
                <a:solidFill>
                  <a:srgbClr val="006600"/>
                </a:solidFill>
                <a:ea typeface="Calibri"/>
                <a:cs typeface="+mj-cs"/>
              </a:rPr>
              <a:t>1- </a:t>
            </a:r>
            <a:r>
              <a:rPr lang="fa-IR" sz="2000" b="1" dirty="0">
                <a:solidFill>
                  <a:srgbClr val="006600"/>
                </a:solidFill>
                <a:ea typeface="Calibri"/>
              </a:rPr>
              <a:t>گری</a:t>
            </a:r>
            <a:endParaRPr lang="fa-IR" sz="2000" b="1" dirty="0" smtClean="0">
              <a:solidFill>
                <a:srgbClr val="006600"/>
              </a:solidFill>
              <a:ea typeface="Calibri"/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000" b="1" dirty="0" smtClean="0">
                <a:solidFill>
                  <a:srgbClr val="006600"/>
                </a:solidFill>
                <a:ea typeface="Calibri"/>
                <a:cs typeface="+mj-cs"/>
              </a:rPr>
              <a:t>2- </a:t>
            </a:r>
            <a:r>
              <a:rPr lang="fa-IR" sz="2000" b="1" dirty="0">
                <a:solidFill>
                  <a:srgbClr val="006600"/>
                </a:solidFill>
                <a:ea typeface="Calibri"/>
              </a:rPr>
              <a:t>سیورت </a:t>
            </a:r>
            <a:endParaRPr lang="fa-IR" sz="2000" b="1" dirty="0" smtClean="0">
              <a:solidFill>
                <a:srgbClr val="006600"/>
              </a:solidFill>
              <a:ea typeface="Calibri"/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000" b="1" dirty="0" smtClean="0">
                <a:ea typeface="Calibri"/>
                <a:cs typeface="+mj-cs"/>
              </a:rPr>
              <a:t>قبل از واحد های  گری و سیورت صحبت شد </a:t>
            </a: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b="1" dirty="0" smtClean="0">
              <a:ea typeface="Calibri"/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000" b="1" dirty="0" smtClean="0">
                <a:solidFill>
                  <a:srgbClr val="FF0000"/>
                </a:solidFill>
                <a:ea typeface="Calibri"/>
                <a:cs typeface="+mj-cs"/>
              </a:rPr>
              <a:t>3- رونتگن:  </a:t>
            </a:r>
            <a:r>
              <a:rPr lang="fa-IR" sz="2000" b="1" dirty="0" smtClean="0">
                <a:solidFill>
                  <a:srgbClr val="006600"/>
                </a:solidFill>
                <a:ea typeface="Calibri"/>
                <a:cs typeface="+mj-cs"/>
              </a:rPr>
              <a:t>تابش گیری در هوا</a:t>
            </a:r>
          </a:p>
          <a:p>
            <a:pPr marL="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fa-IR" sz="2000" b="1" dirty="0" smtClean="0">
                <a:solidFill>
                  <a:srgbClr val="0000CC"/>
                </a:solidFill>
                <a:ea typeface="Calibri"/>
                <a:cs typeface="+mj-cs"/>
              </a:rPr>
              <a:t> واحد:  </a:t>
            </a:r>
            <a:r>
              <a:rPr lang="en-US" sz="2000" b="1" dirty="0" smtClean="0">
                <a:latin typeface="Times New Roman"/>
                <a:ea typeface="Calibri"/>
                <a:cs typeface="+mj-cs"/>
              </a:rPr>
              <a:t>SI </a:t>
            </a:r>
            <a:r>
              <a:rPr lang="fa-IR" sz="2000" b="1" dirty="0" smtClean="0">
                <a:ea typeface="Calibri"/>
                <a:cs typeface="+mj-cs"/>
              </a:rPr>
              <a:t> بر اساس</a:t>
            </a:r>
            <a:r>
              <a:rPr lang="en-US" sz="2000" b="1" dirty="0" smtClean="0">
                <a:latin typeface="Times New Roman"/>
                <a:ea typeface="Calibri"/>
                <a:cs typeface="+mj-cs"/>
              </a:rPr>
              <a:t>  C/ kg  </a:t>
            </a:r>
            <a:r>
              <a:rPr lang="fa-IR" sz="2000" b="1" dirty="0" smtClean="0">
                <a:ea typeface="Calibri"/>
                <a:cs typeface="+mj-cs"/>
              </a:rPr>
              <a:t>واحد سنتی </a:t>
            </a:r>
            <a:r>
              <a:rPr lang="en-US" sz="2000" b="1" dirty="0" smtClean="0">
                <a:latin typeface="Times New Roman"/>
                <a:ea typeface="Calibri"/>
                <a:cs typeface="+mj-cs"/>
              </a:rPr>
              <a:t>R </a:t>
            </a:r>
            <a:r>
              <a:rPr lang="fa-IR" sz="2000" b="1" dirty="0" smtClean="0">
                <a:ea typeface="Calibri"/>
                <a:cs typeface="+mj-cs"/>
              </a:rPr>
              <a:t> است </a:t>
            </a:r>
          </a:p>
          <a:p>
            <a:pPr marL="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fa-IR" sz="2000" b="1" dirty="0" smtClean="0">
                <a:ea typeface="Calibri"/>
                <a:cs typeface="+mj-cs"/>
              </a:rPr>
              <a:t>مقیاسی از یونیزاسیون تولید شده با </a:t>
            </a:r>
            <a:r>
              <a:rPr lang="fa-IR" sz="2000" b="1" dirty="0" smtClean="0">
                <a:solidFill>
                  <a:srgbClr val="006600"/>
                </a:solidFill>
                <a:ea typeface="Calibri"/>
                <a:cs typeface="+mj-cs"/>
              </a:rPr>
              <a:t>اشعه ایکس</a:t>
            </a:r>
            <a:endParaRPr lang="en-US" sz="2000" dirty="0" smtClean="0">
              <a:solidFill>
                <a:srgbClr val="006600"/>
              </a:solidFill>
              <a:ea typeface="Calibri"/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000" b="1" dirty="0" smtClean="0">
                <a:solidFill>
                  <a:srgbClr val="0000CC"/>
                </a:solidFill>
                <a:ea typeface="Calibri"/>
                <a:cs typeface="+mj-cs"/>
              </a:rPr>
              <a:t>مورد استفاده : </a:t>
            </a:r>
            <a:r>
              <a:rPr lang="fa-IR" sz="2000" b="1" dirty="0" smtClean="0">
                <a:ea typeface="Calibri"/>
                <a:cs typeface="+mj-cs"/>
              </a:rPr>
              <a:t>مقیاسی از تابش است و برای </a:t>
            </a:r>
            <a:r>
              <a:rPr lang="fa-IR" sz="2000" b="1" dirty="0" smtClean="0">
                <a:solidFill>
                  <a:srgbClr val="006600"/>
                </a:solidFill>
                <a:ea typeface="Calibri"/>
                <a:cs typeface="+mj-cs"/>
              </a:rPr>
              <a:t>اندازه گیری </a:t>
            </a:r>
            <a:r>
              <a:rPr lang="fa-IR" sz="2000" b="1" u="sng" dirty="0" smtClean="0">
                <a:solidFill>
                  <a:srgbClr val="006600"/>
                </a:solidFill>
                <a:ea typeface="Calibri"/>
                <a:cs typeface="+mj-cs"/>
              </a:rPr>
              <a:t>شدت تشعشع</a:t>
            </a:r>
            <a:r>
              <a:rPr lang="fa-IR" sz="2000" b="1" dirty="0" smtClean="0">
                <a:solidFill>
                  <a:srgbClr val="006600"/>
                </a:solidFill>
                <a:ea typeface="Calibri"/>
                <a:cs typeface="+mj-cs"/>
              </a:rPr>
              <a:t> </a:t>
            </a:r>
            <a:r>
              <a:rPr lang="fa-IR" sz="2000" b="1" dirty="0" smtClean="0">
                <a:ea typeface="Calibri"/>
                <a:cs typeface="+mj-cs"/>
              </a:rPr>
              <a:t>استفاده دارد</a:t>
            </a: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buNone/>
            </a:pPr>
            <a:endParaRPr lang="fa-IR" sz="2000" b="1" dirty="0">
              <a:ea typeface="Calibri"/>
              <a:cs typeface="+mj-cs"/>
            </a:endParaRPr>
          </a:p>
          <a:p>
            <a:pPr marL="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fa-IR" sz="2000" b="1" dirty="0" smtClean="0">
                <a:solidFill>
                  <a:srgbClr val="FF0000"/>
                </a:solidFill>
                <a:ea typeface="Calibri"/>
                <a:cs typeface="+mj-cs"/>
              </a:rPr>
              <a:t>4- </a:t>
            </a:r>
            <a:r>
              <a:rPr lang="fa-IR" sz="2000" b="1" dirty="0">
                <a:solidFill>
                  <a:srgbClr val="FF0000"/>
                </a:solidFill>
                <a:ea typeface="Calibri"/>
                <a:cs typeface="+mj-cs"/>
              </a:rPr>
              <a:t>بکرل </a:t>
            </a:r>
            <a:r>
              <a:rPr lang="en-US" sz="2000" b="1" dirty="0" err="1">
                <a:solidFill>
                  <a:srgbClr val="FF0000"/>
                </a:solidFill>
                <a:latin typeface="Times New Roman"/>
                <a:ea typeface="Calibri"/>
                <a:cs typeface="+mj-cs"/>
              </a:rPr>
              <a:t>Bq</a:t>
            </a:r>
            <a:r>
              <a:rPr lang="fa-IR" sz="2000" b="1" dirty="0">
                <a:solidFill>
                  <a:srgbClr val="FF0000"/>
                </a:solidFill>
                <a:ea typeface="Calibri"/>
                <a:cs typeface="+mj-cs"/>
              </a:rPr>
              <a:t>:</a:t>
            </a:r>
            <a:r>
              <a:rPr lang="en-US" sz="2000" b="1" dirty="0">
                <a:solidFill>
                  <a:srgbClr val="FF0000"/>
                </a:solidFill>
                <a:ea typeface="Calibri"/>
                <a:cs typeface="+mj-cs"/>
              </a:rPr>
              <a:t> </a:t>
            </a:r>
            <a:r>
              <a:rPr lang="fa-IR" sz="2000" b="1" dirty="0">
                <a:ea typeface="Calibri"/>
                <a:cs typeface="+mj-cs"/>
              </a:rPr>
              <a:t>واحد رادیواکتیواست </a:t>
            </a:r>
            <a:endParaRPr lang="fa-IR" sz="2000" b="1" dirty="0" smtClean="0">
              <a:ea typeface="Calibri"/>
              <a:cs typeface="+mj-cs"/>
            </a:endParaRPr>
          </a:p>
          <a:p>
            <a:pPr marL="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fa-IR" sz="2000" b="1" dirty="0" smtClean="0">
                <a:ea typeface="Calibri"/>
                <a:cs typeface="+mj-cs"/>
              </a:rPr>
              <a:t>سنجش </a:t>
            </a:r>
            <a:r>
              <a:rPr lang="fa-IR" sz="2000" b="1" dirty="0">
                <a:ea typeface="Calibri"/>
                <a:cs typeface="+mj-cs"/>
              </a:rPr>
              <a:t>شدت و میزان </a:t>
            </a:r>
            <a:r>
              <a:rPr lang="fa-IR" sz="2000" b="1" dirty="0">
                <a:solidFill>
                  <a:srgbClr val="006600"/>
                </a:solidFill>
                <a:ea typeface="Calibri"/>
                <a:cs typeface="+mj-cs"/>
              </a:rPr>
              <a:t>استحاله مواد رادیواکتیو  </a:t>
            </a:r>
            <a:endParaRPr lang="en-US" sz="2000" dirty="0">
              <a:solidFill>
                <a:srgbClr val="006600"/>
              </a:solidFill>
              <a:ea typeface="Calibri"/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000" b="1" dirty="0" smtClean="0">
                <a:ea typeface="Calibri"/>
                <a:cs typeface="+mj-cs"/>
              </a:rPr>
              <a:t>واحد </a:t>
            </a:r>
            <a:r>
              <a:rPr lang="fa-IR" sz="2000" b="1" dirty="0">
                <a:ea typeface="Calibri"/>
                <a:cs typeface="+mj-cs"/>
              </a:rPr>
              <a:t>قدیمی تر </a:t>
            </a:r>
            <a:r>
              <a:rPr lang="fa-IR" sz="2000" b="1" dirty="0">
                <a:solidFill>
                  <a:srgbClr val="006600"/>
                </a:solidFill>
                <a:ea typeface="Calibri"/>
                <a:cs typeface="+mj-cs"/>
              </a:rPr>
              <a:t>کوری  </a:t>
            </a:r>
            <a:r>
              <a:rPr lang="en-US" sz="2000" b="1" dirty="0">
                <a:solidFill>
                  <a:srgbClr val="006600"/>
                </a:solidFill>
                <a:latin typeface="Times New Roman"/>
                <a:ea typeface="Calibri"/>
                <a:cs typeface="+mj-cs"/>
              </a:rPr>
              <a:t>Ci  </a:t>
            </a:r>
            <a:r>
              <a:rPr lang="fa-IR" sz="2000" b="1" dirty="0">
                <a:solidFill>
                  <a:srgbClr val="006600"/>
                </a:solidFill>
                <a:latin typeface="Times New Roman"/>
                <a:ea typeface="Calibri"/>
                <a:cs typeface="+mj-cs"/>
              </a:rPr>
              <a:t> </a:t>
            </a:r>
            <a:endParaRPr lang="en-US" sz="2000" dirty="0">
              <a:solidFill>
                <a:srgbClr val="006600"/>
              </a:solidFill>
              <a:ea typeface="Calibri"/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Times New Roman"/>
                <a:ea typeface="Calibri"/>
                <a:cs typeface="+mj-cs"/>
              </a:rPr>
              <a:t> </a:t>
            </a:r>
            <a:endParaRPr lang="en-US" sz="2000" dirty="0">
              <a:cs typeface="+mj-cs"/>
            </a:endParaRPr>
          </a:p>
          <a:p>
            <a:pPr marL="0" marR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a-IR" sz="2000" b="1" dirty="0" smtClean="0">
              <a:ea typeface="Calibri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31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idx="1"/>
          </p:nvPr>
        </p:nvSpPr>
        <p:spPr>
          <a:xfrm>
            <a:off x="228600" y="533401"/>
            <a:ext cx="8610600" cy="6095999"/>
          </a:xfrm>
        </p:spPr>
        <p:txBody>
          <a:bodyPr>
            <a:noAutofit/>
          </a:bodyPr>
          <a:lstStyle/>
          <a:p>
            <a:pPr algn="r" rtl="1">
              <a:lnSpc>
                <a:spcPct val="80000"/>
              </a:lnSpc>
              <a:buNone/>
            </a:pPr>
            <a:r>
              <a:rPr lang="fa-IR" altLang="en-US" sz="2000" b="1" dirty="0" smtClean="0">
                <a:solidFill>
                  <a:srgbClr val="990033"/>
                </a:solidFill>
                <a:latin typeface="Times New Roman" pitchFamily="18" charset="0"/>
                <a:cs typeface="+mj-cs"/>
              </a:rPr>
              <a:t>منبع : فيزيك پزشكي عقابیان – چاپ چهارم</a:t>
            </a:r>
            <a:endParaRPr lang="en-US" sz="2000" b="1" dirty="0" smtClean="0">
              <a:cs typeface="+mj-cs"/>
            </a:endParaRPr>
          </a:p>
          <a:p>
            <a:pPr marL="0" indent="0" algn="r" rtl="1">
              <a:buNone/>
            </a:pPr>
            <a:r>
              <a:rPr lang="fa-I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موضوع : درس </a:t>
            </a:r>
            <a:r>
              <a:rPr lang="fa-IR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مطرح شده در این اسلاید شامل قسمت </a:t>
            </a:r>
            <a:r>
              <a:rPr lang="fa-IR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الف وب </a:t>
            </a:r>
            <a:r>
              <a:rPr lang="fa-IR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میباشد  </a:t>
            </a:r>
            <a:endParaRPr lang="fa-IR" sz="2000" b="1" dirty="0">
              <a:solidFill>
                <a:srgbClr val="0000FF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  </a:t>
            </a:r>
            <a:endParaRPr lang="fa-IR" sz="2000" b="1" dirty="0">
              <a:solidFill>
                <a:srgbClr val="990033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قسمت ب) : </a:t>
            </a:r>
          </a:p>
          <a:p>
            <a:pPr marL="0" indent="0" algn="r" rtl="1">
              <a:buNone/>
            </a:pPr>
            <a:r>
              <a:rPr lang="fa-IR" sz="2000" b="1" dirty="0"/>
              <a:t>فصل 6  : </a:t>
            </a:r>
            <a:r>
              <a:rPr lang="fa-IR" sz="2800" b="1" dirty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بخش سوم:   حفاظت در برابر پرتوها  </a:t>
            </a:r>
            <a:r>
              <a:rPr lang="fa-IR" sz="2800" b="1" dirty="0">
                <a:solidFill>
                  <a:srgbClr val="0000FF"/>
                </a:solidFill>
                <a:cs typeface="+mj-cs"/>
              </a:rPr>
              <a:t> </a:t>
            </a:r>
            <a:r>
              <a:rPr lang="fa-IR" sz="2800" b="1" dirty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صفحه از 298 تا 318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+mj-cs"/>
              </a:rPr>
              <a:t>شامل: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پرتوگیری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شغلی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</a:t>
            </a:r>
            <a:endParaRPr lang="fa-IR" sz="2000" b="1" dirty="0">
              <a:solidFill>
                <a:srgbClr val="006600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  <a:tabLst>
                <a:tab pos="512763" algn="l"/>
              </a:tabLst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اصول دزیمتری و حفاظت در برابر پرتوهای یونساز</a:t>
            </a:r>
          </a:p>
          <a:p>
            <a:pPr marL="0" indent="0" algn="r" rtl="1">
              <a:buNone/>
              <a:tabLst>
                <a:tab pos="512763" algn="l"/>
              </a:tabLst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عوامل موثر در کنترل پرتوگیری</a:t>
            </a:r>
          </a:p>
          <a:p>
            <a:pPr marL="0" indent="0" algn="r" rtl="1">
              <a:buNone/>
              <a:tabLst>
                <a:tab pos="512763" algn="l"/>
              </a:tabLst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اصول حفاظت کارکنان پرتوکار در مراکز پرتوشناسی تشخیصی و پزشکی هسته ای  صفحه</a:t>
            </a:r>
            <a:endParaRPr lang="fa-IR" sz="2000" b="1" dirty="0" smtClean="0">
              <a:solidFill>
                <a:srgbClr val="CC0000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Movahedi</a:t>
            </a:r>
            <a:endParaRPr lang="en-US"/>
          </a:p>
        </p:txBody>
      </p:sp>
      <p:sp>
        <p:nvSpPr>
          <p:cNvPr id="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7F20B33-33D0-41F7-A979-0193ABC91442}" type="slidenum">
              <a:rPr lang="ar-SA">
                <a:cs typeface="Arial" charset="0"/>
              </a:rPr>
              <a:pPr>
                <a:defRPr/>
              </a:pPr>
              <a:t>15</a:t>
            </a:fld>
            <a:endParaRPr lang="en-US">
              <a:cs typeface="Arial" charset="0"/>
            </a:endParaRPr>
          </a:p>
        </p:txBody>
      </p:sp>
      <p:sp>
        <p:nvSpPr>
          <p:cNvPr id="111619" name="WordArt 3"/>
          <p:cNvSpPr>
            <a:spLocks noChangeArrowheads="1" noChangeShapeType="1" noTextEdit="1"/>
          </p:cNvSpPr>
          <p:nvPr/>
        </p:nvSpPr>
        <p:spPr bwMode="auto">
          <a:xfrm>
            <a:off x="2590800" y="76201"/>
            <a:ext cx="3962400" cy="457200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wrap="none" fromWordArt="1" anchor="ctr">
            <a:prstTxWarp prst="textFadeUp">
              <a:avLst>
                <a:gd name="adj" fmla="val 9991"/>
              </a:avLst>
            </a:prstTxWarp>
            <a:normAutofit fontScale="77500" lnSpcReduction="20000"/>
          </a:bodyPr>
          <a:lstStyle/>
          <a:p>
            <a:pPr marL="342900" indent="-342900" algn="ctr" defTabSz="-13873163" rtl="1" eaLnBrk="0" hangingPunct="0">
              <a:defRPr/>
            </a:pPr>
            <a:r>
              <a:rPr lang="fa-IR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  <a:ea typeface="+mj-ea"/>
                <a:cs typeface="+mj-cs"/>
              </a:rPr>
              <a:t>به نام خدا</a:t>
            </a:r>
          </a:p>
        </p:txBody>
      </p:sp>
    </p:spTree>
    <p:extLst>
      <p:ext uri="{BB962C8B-B14F-4D97-AF65-F5344CB8AC3E}">
        <p14:creationId xmlns:p14="http://schemas.microsoft.com/office/powerpoint/2010/main" val="133374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85"/>
    </mc:Choice>
    <mc:Fallback xmlns="">
      <p:transition spd="slow" advTm="32685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629400"/>
          </a:xfrm>
        </p:spPr>
        <p:txBody>
          <a:bodyPr>
            <a:normAutofit fontScale="92500" lnSpcReduction="10000"/>
          </a:bodyPr>
          <a:lstStyle/>
          <a:p>
            <a:pPr marL="0" indent="0" algn="r" rtl="1">
              <a:buNone/>
            </a:pPr>
            <a:r>
              <a:rPr lang="fa-IR" sz="2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قسمت </a:t>
            </a:r>
            <a:r>
              <a:rPr lang="fa-IR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ب) : </a:t>
            </a:r>
          </a:p>
          <a:p>
            <a:pPr marL="0" indent="0" algn="r" rtl="1">
              <a:buNone/>
            </a:pPr>
            <a:r>
              <a:rPr lang="fa-IR" sz="2600" b="1" dirty="0"/>
              <a:t>فصل 6  : </a:t>
            </a:r>
            <a:r>
              <a:rPr lang="fa-IR" sz="2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بخش سوم:   حفاظت در برابر پرتوها  </a:t>
            </a:r>
            <a:r>
              <a:rPr lang="fa-IR" sz="2600" b="1" dirty="0">
                <a:solidFill>
                  <a:srgbClr val="0000FF"/>
                </a:solidFill>
              </a:rPr>
              <a:t> </a:t>
            </a:r>
            <a:r>
              <a:rPr lang="fa-IR" sz="2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صفحه از 298 تا 318</a:t>
            </a:r>
          </a:p>
          <a:p>
            <a:pPr marL="0" indent="0" algn="ctr" rtl="1">
              <a:buNone/>
            </a:pPr>
            <a:r>
              <a:rPr lang="fa-IR" sz="2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حفاظت در برابر پرتوها</a:t>
            </a:r>
          </a:p>
          <a:p>
            <a:pPr marL="0" lvl="0" indent="0" algn="r" rtl="1">
              <a:buNone/>
            </a:pPr>
            <a:r>
              <a:rPr lang="fa-IR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/>
              </a:rPr>
              <a:t>منابع پرتوهای یون ساز:  </a:t>
            </a:r>
          </a:p>
          <a:p>
            <a:pPr marL="0" lvl="0" indent="0" algn="r" rtl="1"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/>
              </a:rPr>
              <a:t>  </a:t>
            </a:r>
            <a:r>
              <a:rPr lang="fa-IR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تقسیم به دو گروه </a:t>
            </a:r>
            <a:r>
              <a:rPr lang="fa-IR" sz="21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/>
              </a:rPr>
              <a:t>: طبیعی و مصنوعی</a:t>
            </a:r>
          </a:p>
          <a:p>
            <a:pPr marL="0" lvl="0" indent="0" algn="ctr" rtl="1">
              <a:buNone/>
              <a:tabLst>
                <a:tab pos="512763" algn="l"/>
              </a:tabLst>
            </a:pPr>
            <a:r>
              <a:rPr lang="fa-IR" sz="2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/>
              </a:rPr>
              <a:t>1-</a:t>
            </a:r>
            <a:r>
              <a:rPr lang="fa-IR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/>
              </a:rPr>
              <a:t>	منابع پرتو زای طبیعی:</a:t>
            </a:r>
          </a:p>
          <a:p>
            <a:pPr marL="0" lvl="0" indent="0" algn="r" rtl="1">
              <a:buNone/>
              <a:tabLst>
                <a:tab pos="512763" algn="l"/>
              </a:tabLst>
            </a:pPr>
            <a:r>
              <a:rPr lang="fa-IR" sz="21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/>
              </a:rPr>
              <a:t> </a:t>
            </a:r>
            <a:r>
              <a:rPr lang="fa-IR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شامل  </a:t>
            </a:r>
            <a:endParaRPr lang="fa-IR" sz="2100" b="1" dirty="0">
              <a:solidFill>
                <a:srgbClr val="006600"/>
              </a:solidFill>
              <a:latin typeface="Times New Roman" panose="02020603050405020304" pitchFamily="18" charset="0"/>
              <a:cs typeface="Times New Roman"/>
            </a:endParaRPr>
          </a:p>
          <a:p>
            <a:pPr lvl="0" algn="r" rtl="1">
              <a:buFont typeface="Courier New" panose="02070309020205020404" pitchFamily="49" charset="0"/>
              <a:buChar char="o"/>
              <a:tabLst>
                <a:tab pos="512763" algn="l"/>
              </a:tabLst>
            </a:pPr>
            <a:r>
              <a:rPr lang="fa-IR" sz="21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پرتوهای کیهانی، </a:t>
            </a:r>
          </a:p>
          <a:p>
            <a:pPr lvl="0" algn="r" rtl="1">
              <a:buFont typeface="Courier New" panose="02070309020205020404" pitchFamily="49" charset="0"/>
              <a:buChar char="o"/>
              <a:tabLst>
                <a:tab pos="512763" algn="l"/>
              </a:tabLst>
            </a:pPr>
            <a:r>
              <a:rPr lang="fa-IR" sz="21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رادیونوکلوئیدهای حاصل از پرتوهای کیهانی</a:t>
            </a:r>
          </a:p>
          <a:p>
            <a:pPr lvl="0" algn="r" rtl="1">
              <a:buFont typeface="Courier New" panose="02070309020205020404" pitchFamily="49" charset="0"/>
              <a:buChar char="o"/>
              <a:tabLst>
                <a:tab pos="512763" algn="l"/>
              </a:tabLst>
            </a:pPr>
            <a:r>
              <a:rPr lang="fa-IR" sz="21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 رادیونوکلوئیدهای اولیه در پوسته زمین</a:t>
            </a:r>
          </a:p>
          <a:p>
            <a:pPr marL="0" lvl="0" indent="0" algn="r" rtl="1">
              <a:buNone/>
            </a:pPr>
            <a:endParaRPr lang="fa-IR" sz="2100" b="1" dirty="0">
              <a:solidFill>
                <a:srgbClr val="006600"/>
              </a:solidFill>
              <a:latin typeface="Times New Roman" panose="02020603050405020304" pitchFamily="18" charset="0"/>
              <a:cs typeface="Times New Roman"/>
            </a:endParaRPr>
          </a:p>
          <a:p>
            <a:pPr marL="0" lvl="0" indent="0" algn="r" rtl="1">
              <a:buNone/>
            </a:pPr>
            <a:r>
              <a:rPr lang="fa-IR" sz="2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/>
              </a:rPr>
              <a:t>مشخصات منابع پرتوزای طبیعی:</a:t>
            </a:r>
          </a:p>
          <a:p>
            <a:pPr lvl="0" algn="r" rtl="1">
              <a:buFont typeface="Wingdings" panose="05000000000000000000" pitchFamily="2" charset="2"/>
              <a:buChar char="Ø"/>
              <a:tabLst>
                <a:tab pos="1025525" algn="l"/>
              </a:tabLst>
            </a:pPr>
            <a:r>
              <a:rPr lang="fa-IR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	</a:t>
            </a:r>
            <a:r>
              <a:rPr lang="fa-IR" sz="21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کاهش آن امکان پذیر نیست</a:t>
            </a:r>
          </a:p>
          <a:p>
            <a:pPr lvl="0" algn="r" rtl="1">
              <a:buFont typeface="Wingdings" panose="05000000000000000000" pitchFamily="2" charset="2"/>
              <a:buChar char="Ø"/>
              <a:tabLst>
                <a:tab pos="1025525" algn="l"/>
              </a:tabLst>
            </a:pPr>
            <a:r>
              <a:rPr lang="fa-IR" sz="21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	بشر از آغاز تحت تابش آن بوده</a:t>
            </a:r>
          </a:p>
          <a:p>
            <a:pPr lvl="0" algn="r" rtl="1">
              <a:buFont typeface="Wingdings" panose="05000000000000000000" pitchFamily="2" charset="2"/>
              <a:buChar char="Ø"/>
              <a:tabLst>
                <a:tab pos="1025525" algn="l"/>
              </a:tabLst>
            </a:pPr>
            <a:r>
              <a:rPr lang="fa-IR" sz="21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	میزان دریافت آن بستگی به موقعیت محل زندگی</a:t>
            </a:r>
          </a:p>
          <a:p>
            <a:pPr lvl="0" algn="r" rtl="1">
              <a:buFont typeface="Wingdings" panose="05000000000000000000" pitchFamily="2" charset="2"/>
              <a:buChar char="Ø"/>
              <a:tabLst>
                <a:tab pos="1025525" algn="l"/>
              </a:tabLst>
            </a:pPr>
            <a:r>
              <a:rPr lang="fa-IR" sz="21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	مناطق سطح دریا کمتر از مناطق مرتفع</a:t>
            </a:r>
          </a:p>
          <a:p>
            <a:pPr lvl="0" algn="r" rtl="1">
              <a:buFont typeface="Wingdings" panose="05000000000000000000" pitchFamily="2" charset="2"/>
              <a:buChar char="Ø"/>
              <a:tabLst>
                <a:tab pos="1025525" algn="l"/>
              </a:tabLst>
            </a:pPr>
            <a:r>
              <a:rPr lang="fa-IR" sz="21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	نیمه عمر رادیونو کلوئیدهای اولیه برابر با عمر زمین</a:t>
            </a:r>
          </a:p>
          <a:p>
            <a:pPr lvl="0" algn="r" rtl="1">
              <a:buFont typeface="Wingdings" panose="05000000000000000000" pitchFamily="2" charset="2"/>
              <a:buChar char="Ø"/>
              <a:tabLst>
                <a:tab pos="1025525" algn="l"/>
              </a:tabLst>
            </a:pPr>
            <a:r>
              <a:rPr lang="fa-IR" sz="21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	وجود مواد در مصالح ساختمانی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743200" y="6324600"/>
            <a:ext cx="2133600" cy="365125"/>
          </a:xfrm>
        </p:spPr>
        <p:txBody>
          <a:bodyPr/>
          <a:lstStyle/>
          <a:p>
            <a:fld id="{4FBB5FCB-E7DE-4F33-B753-76C3644479B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2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670"/>
    </mc:Choice>
    <mc:Fallback xmlns="">
      <p:transition spd="slow" advTm="2286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629400"/>
          </a:xfrm>
        </p:spPr>
        <p:txBody>
          <a:bodyPr>
            <a:normAutofit lnSpcReduction="10000"/>
          </a:bodyPr>
          <a:lstStyle/>
          <a:p>
            <a:pPr marL="0" indent="0" algn="ctr" rtl="1">
              <a:buNone/>
            </a:pPr>
            <a:r>
              <a:rPr lang="fa-IR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+mj-cs"/>
              </a:rPr>
              <a:t>پرتوگیری ناشی از مناطع طبیعی: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+mj-cs"/>
              </a:rPr>
              <a:t>تقسیم </a:t>
            </a:r>
            <a:r>
              <a:rPr lang="fa-IR" sz="2000" b="1" dirty="0">
                <a:solidFill>
                  <a:srgbClr val="663300"/>
                </a:solidFill>
                <a:latin typeface="Times New Roman" panose="02020603050405020304" pitchFamily="18" charset="0"/>
                <a:cs typeface="+mj-cs"/>
              </a:rPr>
              <a:t>پرتوگیری ناشی از مناطع </a:t>
            </a:r>
            <a:r>
              <a:rPr lang="fa-IR" sz="20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+mj-cs"/>
              </a:rPr>
              <a:t>طبیعی به دو گروه 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+mj-cs"/>
              </a:rPr>
              <a:t>الف) پرتوگیری خارجی: </a:t>
            </a:r>
          </a:p>
          <a:p>
            <a:pPr marL="0" indent="0" algn="r" rtl="1">
              <a:buNone/>
            </a:pP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پرتوهای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که از خارج بدن انسان را تحت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تابش مثل  </a:t>
            </a:r>
            <a:r>
              <a:rPr lang="fa-IR" sz="2000" b="1" dirty="0">
                <a:latin typeface="Times New Roman" panose="02020603050405020304" pitchFamily="18" charset="0"/>
                <a:cs typeface="+mj-cs"/>
              </a:rPr>
              <a:t>کیهانی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و مواد رادیواکتیو زمینی</a:t>
            </a:r>
          </a:p>
          <a:p>
            <a:pPr marL="0" indent="0" algn="r" rtl="1">
              <a:buNone/>
            </a:pPr>
            <a:endParaRPr lang="fa-IR" sz="2000" b="1" dirty="0" smtClean="0"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+mj-cs"/>
              </a:rPr>
              <a:t>ب) پرتوگیری داخلی: 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خوردن، آشامیدن و تنفس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که از داخل، بدن را تحت تابش قرار میدهند 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مثال  : 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از طریق تنفس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   گاز رادن 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222</a:t>
            </a:r>
            <a:r>
              <a:rPr lang="en-US" sz="2000" b="1" dirty="0" err="1" smtClean="0">
                <a:latin typeface="Times New Roman" panose="02020603050405020304" pitchFamily="18" charset="0"/>
                <a:cs typeface="+mj-cs"/>
              </a:rPr>
              <a:t>Rn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 </a:t>
            </a: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از طریق خوردن   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K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40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  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و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C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14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</a:t>
            </a:r>
          </a:p>
          <a:p>
            <a:pPr marL="0" indent="0" algn="r" rtl="1">
              <a:buNone/>
            </a:pPr>
            <a:endParaRPr lang="fa-IR" sz="2000" b="1" dirty="0" smtClean="0"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2- منابع پرتوزای مصنوعی</a:t>
            </a:r>
            <a:r>
              <a:rPr lang="fa-IR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+mj-cs"/>
              </a:rPr>
              <a:t>: 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رشد تکنولوژی هسته ای،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منابع تولید پرتوهای </a:t>
            </a:r>
            <a:r>
              <a:rPr lang="fa-IR" sz="20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+mj-cs"/>
              </a:rPr>
              <a:t>ایکس و گاما – مصارف پزشکی</a:t>
            </a:r>
          </a:p>
          <a:p>
            <a:pPr marL="0" lvl="0" indent="0" algn="r" rtl="1">
              <a:buNone/>
            </a:pPr>
            <a:endParaRPr lang="fa-IR" sz="2000" b="1" dirty="0">
              <a:solidFill>
                <a:srgbClr val="FF0000"/>
              </a:solidFill>
              <a:cs typeface="+mj-cs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FF0000"/>
                </a:solidFill>
                <a:cs typeface="+mj-cs"/>
              </a:rPr>
              <a:t>روش هاي توليد راديونوكلوئيدها </a:t>
            </a:r>
            <a:r>
              <a:rPr lang="fa-IR" sz="2000" b="1" dirty="0">
                <a:solidFill>
                  <a:srgbClr val="FF0000"/>
                </a:solidFill>
                <a:cs typeface="+mj-cs"/>
                <a:sym typeface="Wingdings" panose="05000000000000000000" pitchFamily="2" charset="2"/>
              </a:rPr>
              <a:t>کاربردی در پزشکی </a:t>
            </a:r>
            <a:endParaRPr lang="en-US" sz="2000" b="1" dirty="0">
              <a:solidFill>
                <a:srgbClr val="FF0000"/>
              </a:solidFill>
              <a:cs typeface="+mj-cs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99"/>
                </a:solidFill>
                <a:cs typeface="+mj-cs"/>
              </a:rPr>
              <a:t> </a:t>
            </a:r>
            <a:r>
              <a:rPr lang="fa-IR" sz="2000" b="1" dirty="0">
                <a:cs typeface="+mj-cs"/>
              </a:rPr>
              <a:t>تولید به سه طريق توليد.</a:t>
            </a:r>
            <a:endParaRPr lang="en-GB" sz="2000" b="1" dirty="0">
              <a:solidFill>
                <a:srgbClr val="CC3300"/>
              </a:solidFill>
              <a:cs typeface="+mj-cs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99"/>
                </a:solidFill>
                <a:cs typeface="+mj-cs"/>
              </a:rPr>
              <a:t>1- تابش دهی به  هسته هاي پايدار در </a:t>
            </a:r>
            <a:r>
              <a:rPr lang="fa-IR" sz="2000" b="1" dirty="0">
                <a:solidFill>
                  <a:srgbClr val="660033"/>
                </a:solidFill>
                <a:cs typeface="+mj-cs"/>
              </a:rPr>
              <a:t>رآكتورها </a:t>
            </a:r>
            <a:endParaRPr lang="en-GB" sz="2000" b="1" dirty="0">
              <a:solidFill>
                <a:srgbClr val="660033"/>
              </a:solidFill>
              <a:cs typeface="+mj-cs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99"/>
                </a:solidFill>
                <a:cs typeface="+mj-cs"/>
              </a:rPr>
              <a:t>2- تابش دهی به هسته هاي پايدار در </a:t>
            </a:r>
            <a:r>
              <a:rPr lang="fa-IR" sz="2000" b="1" dirty="0">
                <a:solidFill>
                  <a:srgbClr val="660033"/>
                </a:solidFill>
                <a:cs typeface="+mj-cs"/>
              </a:rPr>
              <a:t>شتابدهنده يا سيكلوترون</a:t>
            </a:r>
            <a:endParaRPr lang="en-GB" sz="2000" b="1" dirty="0">
              <a:solidFill>
                <a:srgbClr val="660033"/>
              </a:solidFill>
              <a:cs typeface="+mj-cs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99"/>
                </a:solidFill>
                <a:cs typeface="+mj-cs"/>
              </a:rPr>
              <a:t>3- شكافت هسته ي سنگين ( توليد بوسيله </a:t>
            </a:r>
            <a:r>
              <a:rPr lang="fa-IR" sz="2000" b="1" dirty="0">
                <a:solidFill>
                  <a:srgbClr val="660033"/>
                </a:solidFill>
                <a:cs typeface="+mj-cs"/>
              </a:rPr>
              <a:t>شكافت</a:t>
            </a:r>
            <a:r>
              <a:rPr lang="fa-IR" sz="2000" b="1" dirty="0">
                <a:solidFill>
                  <a:srgbClr val="000099"/>
                </a:solidFill>
                <a:cs typeface="+mj-cs"/>
              </a:rPr>
              <a:t>)</a:t>
            </a:r>
            <a:endParaRPr lang="en-US" sz="2000" b="1" dirty="0">
              <a:solidFill>
                <a:srgbClr val="000099"/>
              </a:solidFill>
              <a:cs typeface="+mj-cs"/>
            </a:endParaRPr>
          </a:p>
          <a:p>
            <a:pPr marL="0" lvl="0" indent="0" algn="r" rtl="1">
              <a:buNone/>
            </a:pPr>
            <a:endParaRPr lang="en-GB" sz="2000" b="1" dirty="0">
              <a:solidFill>
                <a:srgbClr val="006600"/>
              </a:solidFill>
              <a:cs typeface="+mj-cs"/>
            </a:endParaRPr>
          </a:p>
          <a:p>
            <a:pPr marL="0" indent="0" algn="r" rtl="1">
              <a:buNone/>
            </a:pPr>
            <a:endParaRPr lang="fa-IR" sz="2000" b="1" dirty="0" smtClean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262"/>
    </mc:Choice>
    <mc:Fallback xmlns="">
      <p:transition spd="slow" advTm="104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629400"/>
          </a:xfrm>
        </p:spPr>
        <p:txBody>
          <a:bodyPr>
            <a:normAutofit lnSpcReduction="10000"/>
          </a:bodyPr>
          <a:lstStyle/>
          <a:p>
            <a:pPr marL="0" indent="0" algn="ctr" rtl="1">
              <a:buNone/>
            </a:pPr>
            <a:r>
              <a:rPr lang="fa-IR" sz="2000" b="1" dirty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بخش سوم:   صفحه 298</a:t>
            </a:r>
          </a:p>
          <a:p>
            <a:pPr marL="0" indent="0" algn="ctr" rtl="1">
              <a:buNone/>
            </a:pPr>
            <a:r>
              <a:rPr lang="fa-I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حفاظت در برابر پرتوها </a:t>
            </a:r>
            <a:r>
              <a:rPr lang="en-US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+mj-cs"/>
              </a:rPr>
              <a:t>2019</a:t>
            </a:r>
            <a:r>
              <a:rPr lang="fa-I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                        </a:t>
            </a:r>
          </a:p>
          <a:p>
            <a:pPr marL="0" indent="0" algn="r" rtl="1">
              <a:buNone/>
            </a:pPr>
            <a:r>
              <a:rPr lang="fa-IR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منابع پرتوهای یون ساز:  </a:t>
            </a: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 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تقسیم به دو گروه </a:t>
            </a:r>
            <a:r>
              <a:rPr lang="fa-IR" sz="2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+mj-cs"/>
              </a:rPr>
              <a:t>: طبیعی و مصنوعی</a:t>
            </a:r>
          </a:p>
          <a:p>
            <a:pPr marL="0" indent="0" algn="r" rtl="1">
              <a:buNone/>
            </a:pPr>
            <a:endParaRPr lang="fa-IR" sz="2000" b="1" dirty="0" smtClean="0">
              <a:solidFill>
                <a:srgbClr val="990033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  <a:tabLst>
                <a:tab pos="512763" algn="l"/>
              </a:tabLst>
            </a:pPr>
            <a:r>
              <a:rPr lang="fa-IR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1-	منابع پرتو زای طبیعی:</a:t>
            </a:r>
            <a:r>
              <a:rPr lang="fa-IR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شامل  </a:t>
            </a:r>
            <a:endParaRPr lang="fa-IR" sz="2000" b="1" dirty="0" smtClean="0">
              <a:solidFill>
                <a:srgbClr val="006600"/>
              </a:solidFill>
              <a:latin typeface="Times New Roman" panose="02020603050405020304" pitchFamily="18" charset="0"/>
              <a:cs typeface="+mj-cs"/>
            </a:endParaRPr>
          </a:p>
          <a:p>
            <a:pPr algn="r" rtl="1">
              <a:buFont typeface="Courier New" panose="02070309020205020404" pitchFamily="49" charset="0"/>
              <a:buChar char="o"/>
              <a:tabLst>
                <a:tab pos="512763" algn="l"/>
              </a:tabLst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پرتوهای کیهانی، </a:t>
            </a:r>
          </a:p>
          <a:p>
            <a:pPr algn="r" rtl="1">
              <a:buFont typeface="Courier New" panose="02070309020205020404" pitchFamily="49" charset="0"/>
              <a:buChar char="o"/>
              <a:tabLst>
                <a:tab pos="512763" algn="l"/>
              </a:tabLst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رادیونوکلوئیدهای حاصل از پرتوهای کیهانی</a:t>
            </a:r>
          </a:p>
          <a:p>
            <a:pPr algn="r" rtl="1">
              <a:buFont typeface="Courier New" panose="02070309020205020404" pitchFamily="49" charset="0"/>
              <a:buChar char="o"/>
              <a:tabLst>
                <a:tab pos="512763" algn="l"/>
              </a:tabLst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رادیونوکلوئیدهای اولیه در پوسته زمین</a:t>
            </a:r>
          </a:p>
          <a:p>
            <a:pPr marL="0" indent="0" algn="r" rtl="1">
              <a:buNone/>
            </a:pPr>
            <a:endParaRPr lang="fa-IR" sz="2000" b="1" dirty="0" smtClean="0">
              <a:solidFill>
                <a:srgbClr val="006600"/>
              </a:solidFill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r>
              <a:rPr lang="fa-IR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+mj-cs"/>
              </a:rPr>
              <a:t>مشخصات منابع پرتوزای طبیعی:</a:t>
            </a:r>
          </a:p>
          <a:p>
            <a:pPr algn="r" rtl="1">
              <a:buFont typeface="Wingdings" panose="05000000000000000000" pitchFamily="2" charset="2"/>
              <a:buChar char="Ø"/>
              <a:tabLst>
                <a:tab pos="1025525" algn="l"/>
              </a:tabLst>
            </a:pP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	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کاهش آن امکان پذیر نیست</a:t>
            </a:r>
          </a:p>
          <a:p>
            <a:pPr algn="r" rtl="1">
              <a:buFont typeface="Wingdings" panose="05000000000000000000" pitchFamily="2" charset="2"/>
              <a:buChar char="Ø"/>
              <a:tabLst>
                <a:tab pos="1025525" algn="l"/>
              </a:tabLst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	بشر از آغاز تحت تابش آن بوده</a:t>
            </a:r>
          </a:p>
          <a:p>
            <a:pPr algn="r" rtl="1">
              <a:buFont typeface="Wingdings" panose="05000000000000000000" pitchFamily="2" charset="2"/>
              <a:buChar char="Ø"/>
              <a:tabLst>
                <a:tab pos="1025525" algn="l"/>
              </a:tabLst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	میزان دریافت آن بستگی به موقعیت محل زندگی</a:t>
            </a:r>
          </a:p>
          <a:p>
            <a:pPr algn="r" rtl="1">
              <a:buFont typeface="Wingdings" panose="05000000000000000000" pitchFamily="2" charset="2"/>
              <a:buChar char="Ø"/>
              <a:tabLst>
                <a:tab pos="1025525" algn="l"/>
              </a:tabLst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	مناطق سطح دریا کمتر از مناطق مرتفع</a:t>
            </a:r>
          </a:p>
          <a:p>
            <a:pPr algn="r" rtl="1">
              <a:buFont typeface="Wingdings" panose="05000000000000000000" pitchFamily="2" charset="2"/>
              <a:buChar char="Ø"/>
              <a:tabLst>
                <a:tab pos="1025525" algn="l"/>
              </a:tabLst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	نیمه عمر رادیونو کلوئیدهای اولیه برابر با عمر زمین</a:t>
            </a:r>
          </a:p>
          <a:p>
            <a:pPr algn="r" rtl="1">
              <a:buFont typeface="Wingdings" panose="05000000000000000000" pitchFamily="2" charset="2"/>
              <a:buChar char="Ø"/>
              <a:tabLst>
                <a:tab pos="1025525" algn="l"/>
              </a:tabLst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	وجود مواد در مصالح ساختمانی</a:t>
            </a:r>
          </a:p>
          <a:p>
            <a:pPr marL="0" indent="0" algn="r" rtl="1">
              <a:buNone/>
            </a:pPr>
            <a:endParaRPr lang="fa-IR" sz="2000" b="1" dirty="0" smtClean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743200" y="6324600"/>
            <a:ext cx="2133600" cy="365125"/>
          </a:xfrm>
        </p:spPr>
        <p:txBody>
          <a:bodyPr/>
          <a:lstStyle/>
          <a:p>
            <a:fld id="{4FBB5FCB-E7DE-4F33-B753-76C3644479B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50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06"/>
    </mc:Choice>
    <mc:Fallback xmlns="">
      <p:transition spd="slow" advTm="92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629400"/>
          </a:xfrm>
        </p:spPr>
        <p:txBody>
          <a:bodyPr>
            <a:normAutofit fontScale="92500" lnSpcReduction="10000"/>
          </a:bodyPr>
          <a:lstStyle/>
          <a:p>
            <a:pPr marL="0" indent="0" algn="ctr" rtl="1">
              <a:buNone/>
            </a:pPr>
            <a:r>
              <a:rPr lang="fa-IR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+mj-cs"/>
              </a:rPr>
              <a:t>پرتوگیری ناشی از مناطع طبیعی: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+mj-cs"/>
              </a:rPr>
              <a:t>تقسیم </a:t>
            </a:r>
            <a:r>
              <a:rPr lang="fa-IR" sz="2000" b="1" dirty="0">
                <a:solidFill>
                  <a:srgbClr val="663300"/>
                </a:solidFill>
                <a:latin typeface="Times New Roman" panose="02020603050405020304" pitchFamily="18" charset="0"/>
                <a:cs typeface="+mj-cs"/>
              </a:rPr>
              <a:t>پرتوگیری ناشی از مناطع </a:t>
            </a:r>
            <a:r>
              <a:rPr lang="fa-IR" sz="20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+mj-cs"/>
              </a:rPr>
              <a:t>طبیعی به دو گروه 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+mj-cs"/>
              </a:rPr>
              <a:t>الف) پرتوگیری خارجی: </a:t>
            </a:r>
          </a:p>
          <a:p>
            <a:pPr marL="0" indent="0" algn="r" rtl="1">
              <a:buNone/>
            </a:pP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پرتوهای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که از خارج بدن انسان را تحت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تابش مثل  </a:t>
            </a:r>
            <a:r>
              <a:rPr lang="fa-IR" sz="2000" b="1" dirty="0">
                <a:latin typeface="Times New Roman" panose="02020603050405020304" pitchFamily="18" charset="0"/>
                <a:cs typeface="+mj-cs"/>
              </a:rPr>
              <a:t>کیهانی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و مواد رادیواکتیو زمینی</a:t>
            </a:r>
          </a:p>
          <a:p>
            <a:pPr marL="0" indent="0" algn="r" rtl="1">
              <a:buNone/>
            </a:pPr>
            <a:endParaRPr lang="fa-IR" sz="2000" b="1" dirty="0" smtClean="0"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+mj-cs"/>
              </a:rPr>
              <a:t>ب) پرتوگیری داخلی: 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خوردن، آشامیدن و تنفس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که از داخل، بدن را تحت تابش قرار میدهند 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مثال  : 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از طریق تنفس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   گاز رادن 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222</a:t>
            </a:r>
            <a:r>
              <a:rPr lang="en-US" sz="2000" b="1" dirty="0" err="1" smtClean="0">
                <a:latin typeface="Times New Roman" panose="02020603050405020304" pitchFamily="18" charset="0"/>
                <a:cs typeface="+mj-cs"/>
              </a:rPr>
              <a:t>Rn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 </a:t>
            </a:r>
            <a:endParaRPr lang="en-US" sz="2000" b="1" dirty="0" smtClean="0">
              <a:latin typeface="Times New Roman" panose="02020603050405020304" pitchFamily="18" charset="0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از طریق خوردن   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K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40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  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و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C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14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 </a:t>
            </a:r>
            <a:r>
              <a:rPr lang="en-US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</a:t>
            </a:r>
          </a:p>
          <a:p>
            <a:pPr marL="0" indent="0" algn="r" rtl="1">
              <a:buNone/>
            </a:pPr>
            <a:endParaRPr lang="fa-IR" sz="2000" b="1" dirty="0" smtClean="0">
              <a:latin typeface="Times New Roman" panose="02020603050405020304" pitchFamily="18" charset="0"/>
              <a:cs typeface="+mj-cs"/>
            </a:endParaRPr>
          </a:p>
          <a:p>
            <a:pPr marL="0" indent="0" algn="ctr" rtl="1">
              <a:buNone/>
            </a:pPr>
            <a:r>
              <a:rPr lang="fa-IR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2- منابع پرتوزای مصنوعی</a:t>
            </a:r>
            <a:r>
              <a:rPr lang="fa-IR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+mj-cs"/>
              </a:rPr>
              <a:t>: 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رشد تکنولوژی و افزایش مصارف پزشکی راکتورهای هسته ای، منابع ایکس 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منابع تولید پرتوهای </a:t>
            </a:r>
            <a:r>
              <a:rPr lang="fa-IR" sz="20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+mj-cs"/>
              </a:rPr>
              <a:t>ایکس و گاما – مصارف پزشکی</a:t>
            </a:r>
          </a:p>
          <a:p>
            <a:pPr marL="0" lvl="0" indent="0" algn="r" rtl="1">
              <a:buNone/>
            </a:pPr>
            <a:r>
              <a:rPr lang="fa-IR" sz="2000" b="1" dirty="0" smtClean="0">
                <a:cs typeface="+mj-cs"/>
              </a:rPr>
              <a:t>توجه به </a:t>
            </a:r>
            <a:r>
              <a:rPr lang="fa-IR" sz="2000" b="1" dirty="0" smtClean="0">
                <a:solidFill>
                  <a:srgbClr val="0000FF"/>
                </a:solidFill>
                <a:cs typeface="+mj-cs"/>
              </a:rPr>
              <a:t>حفاظت</a:t>
            </a:r>
            <a:r>
              <a:rPr lang="fa-IR" sz="2000" b="1" dirty="0" smtClean="0">
                <a:cs typeface="+mj-cs"/>
              </a:rPr>
              <a:t> پرتوکاران و عموم مردم</a:t>
            </a:r>
          </a:p>
          <a:p>
            <a:pPr marL="0" lvl="0" indent="0" algn="r" rtl="1">
              <a:buNone/>
            </a:pPr>
            <a:endParaRPr lang="fa-IR" sz="2000" b="1" dirty="0">
              <a:cs typeface="+mj-cs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FF0000"/>
                </a:solidFill>
                <a:cs typeface="+mj-cs"/>
              </a:rPr>
              <a:t>روش هاي توليد راديونوكلوئيدها </a:t>
            </a:r>
            <a:r>
              <a:rPr lang="fa-IR" sz="2000" b="1" dirty="0">
                <a:solidFill>
                  <a:srgbClr val="FF0000"/>
                </a:solidFill>
                <a:cs typeface="+mj-cs"/>
                <a:sym typeface="Wingdings" panose="05000000000000000000" pitchFamily="2" charset="2"/>
              </a:rPr>
              <a:t>کاربردی در پزشکی </a:t>
            </a:r>
            <a:endParaRPr lang="en-US" sz="2000" b="1" dirty="0">
              <a:solidFill>
                <a:srgbClr val="FF0000"/>
              </a:solidFill>
              <a:cs typeface="+mj-cs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99"/>
                </a:solidFill>
                <a:cs typeface="+mj-cs"/>
              </a:rPr>
              <a:t> </a:t>
            </a:r>
            <a:r>
              <a:rPr lang="fa-IR" sz="2000" b="1" dirty="0">
                <a:cs typeface="+mj-cs"/>
              </a:rPr>
              <a:t>تولید به سه طريق توليد.</a:t>
            </a:r>
            <a:endParaRPr lang="en-GB" sz="2000" b="1" dirty="0">
              <a:solidFill>
                <a:srgbClr val="CC3300"/>
              </a:solidFill>
              <a:cs typeface="+mj-cs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99"/>
                </a:solidFill>
                <a:cs typeface="+mj-cs"/>
              </a:rPr>
              <a:t>1- تابش دهی به  هسته هاي پايدار در </a:t>
            </a:r>
            <a:r>
              <a:rPr lang="fa-IR" sz="2000" b="1" dirty="0">
                <a:solidFill>
                  <a:srgbClr val="660033"/>
                </a:solidFill>
                <a:cs typeface="+mj-cs"/>
              </a:rPr>
              <a:t>رآكتورها </a:t>
            </a:r>
            <a:endParaRPr lang="en-GB" sz="2000" b="1" dirty="0">
              <a:solidFill>
                <a:srgbClr val="660033"/>
              </a:solidFill>
              <a:cs typeface="+mj-cs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99"/>
                </a:solidFill>
                <a:cs typeface="+mj-cs"/>
              </a:rPr>
              <a:t>2- تابش دهی به هسته هاي پايدار در </a:t>
            </a:r>
            <a:r>
              <a:rPr lang="fa-IR" sz="2000" b="1" dirty="0">
                <a:solidFill>
                  <a:srgbClr val="660033"/>
                </a:solidFill>
                <a:cs typeface="+mj-cs"/>
              </a:rPr>
              <a:t>شتابدهنده يا سيكلوترون</a:t>
            </a:r>
            <a:endParaRPr lang="en-GB" sz="2000" b="1" dirty="0">
              <a:solidFill>
                <a:srgbClr val="660033"/>
              </a:solidFill>
              <a:cs typeface="+mj-cs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99"/>
                </a:solidFill>
                <a:cs typeface="+mj-cs"/>
              </a:rPr>
              <a:t>3- شكافت هسته ي سنگين ( توليد بوسيله </a:t>
            </a:r>
            <a:r>
              <a:rPr lang="fa-IR" sz="2000" b="1" dirty="0">
                <a:solidFill>
                  <a:srgbClr val="660033"/>
                </a:solidFill>
                <a:cs typeface="+mj-cs"/>
              </a:rPr>
              <a:t>شكافت</a:t>
            </a:r>
            <a:r>
              <a:rPr lang="fa-IR" sz="2000" b="1" dirty="0">
                <a:solidFill>
                  <a:srgbClr val="000099"/>
                </a:solidFill>
                <a:cs typeface="+mj-cs"/>
              </a:rPr>
              <a:t>)</a:t>
            </a:r>
            <a:endParaRPr lang="en-US" sz="2000" b="1" dirty="0">
              <a:solidFill>
                <a:srgbClr val="000099"/>
              </a:solidFill>
              <a:cs typeface="+mj-cs"/>
            </a:endParaRPr>
          </a:p>
          <a:p>
            <a:pPr marL="0" lvl="0" indent="0" algn="r" rtl="1">
              <a:buNone/>
            </a:pPr>
            <a:endParaRPr lang="en-GB" sz="2000" b="1" dirty="0">
              <a:solidFill>
                <a:srgbClr val="006600"/>
              </a:solidFill>
              <a:cs typeface="+mj-cs"/>
            </a:endParaRPr>
          </a:p>
          <a:p>
            <a:pPr marL="0" indent="0" algn="r" rtl="1">
              <a:buNone/>
            </a:pPr>
            <a:endParaRPr lang="fa-IR" sz="2000" b="1" dirty="0" smtClean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4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763"/>
    </mc:Choice>
    <mc:Fallback xmlns="">
      <p:transition spd="slow" advTm="1457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88913"/>
            <a:ext cx="7920037" cy="720725"/>
          </a:xfrm>
        </p:spPr>
        <p:txBody>
          <a:bodyPr>
            <a:normAutofit fontScale="90000"/>
          </a:bodyPr>
          <a:lstStyle/>
          <a:p>
            <a:pPr rtl="1"/>
            <a:r>
              <a:rPr lang="fa-IR" altLang="en-US" sz="28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a-IR" altLang="en-US" sz="28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a-IR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قسمت الف )  یادآوری است : </a:t>
            </a:r>
            <a:br>
              <a:rPr lang="fa-IR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fa-IR" alt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رادیوبیولوژِی </a:t>
            </a:r>
            <a:r>
              <a:rPr lang="ar-SA" alt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یا زیست </a:t>
            </a:r>
            <a:r>
              <a:rPr lang="fa-IR" alt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شناسی </a:t>
            </a:r>
            <a:r>
              <a:rPr lang="ar-SA" alt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پرتو</a:t>
            </a:r>
            <a:r>
              <a:rPr lang="fa-IR" alt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ها</a:t>
            </a:r>
            <a:r>
              <a:rPr lang="en-GB" alt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alt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a-IR" altLang="en-US" sz="28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en-US" sz="28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altLang="en-US" sz="28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Radiobiology</a:t>
            </a:r>
            <a:r>
              <a:rPr lang="fa-IR" altLang="en-US" sz="28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altLang="en-US" sz="2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259</a:t>
            </a:r>
            <a:r>
              <a:rPr lang="fa-IR" altLang="en-US" sz="28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en-US" altLang="en-US" sz="2800" b="1" dirty="0" smtClean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1371600"/>
            <a:ext cx="8512175" cy="5226050"/>
          </a:xfrm>
        </p:spPr>
        <p:txBody>
          <a:bodyPr>
            <a:normAutofit fontScale="92500" lnSpcReduction="20000"/>
          </a:bodyPr>
          <a:lstStyle/>
          <a:p>
            <a:pPr rtl="1"/>
            <a:r>
              <a:rPr lang="fa-IR" alt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بخش اول: زيست شناسي پرتويي</a:t>
            </a:r>
            <a:endParaRPr lang="en-GB" altLang="en-US" sz="20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rtl="1"/>
            <a:r>
              <a:rPr lang="fa-IR" alt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انواع پرتوهاي يون ساز مورد استفاده در پزشکي</a:t>
            </a:r>
            <a:endParaRPr lang="en-GB" altLang="en-US" sz="24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rtl="1"/>
            <a:r>
              <a:rPr lang="fa-IR" altLang="en-US" sz="2000" b="1" dirty="0" smtClean="0">
                <a:solidFill>
                  <a:srgbClr val="C00000"/>
                </a:solidFill>
                <a:latin typeface="Times New Roman" pitchFamily="18" charset="0"/>
              </a:rPr>
              <a:t>تقسيم </a:t>
            </a:r>
            <a:r>
              <a:rPr lang="fa-IR" altLang="en-US" sz="2000" b="1" dirty="0">
                <a:solidFill>
                  <a:srgbClr val="C00000"/>
                </a:solidFill>
                <a:latin typeface="Times New Roman" pitchFamily="18" charset="0"/>
              </a:rPr>
              <a:t>بندي به دو گروه:</a:t>
            </a:r>
            <a:endParaRPr lang="en-GB" altLang="en-US" sz="2000" b="1" dirty="0">
              <a:solidFill>
                <a:srgbClr val="C00000"/>
              </a:solidFill>
              <a:latin typeface="Times New Roman" pitchFamily="18" charset="0"/>
            </a:endParaRPr>
          </a:p>
          <a:p>
            <a:pPr algn="r" rtl="1"/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</a:rPr>
              <a:t>1- </a:t>
            </a:r>
            <a:r>
              <a:rPr lang="fa-IR" altLang="en-US" sz="2000" b="1" dirty="0">
                <a:solidFill>
                  <a:srgbClr val="000099"/>
                </a:solidFill>
                <a:latin typeface="Times New Roman" pitchFamily="18" charset="0"/>
              </a:rPr>
              <a:t>پرتوهاي الکترومغناطيس</a:t>
            </a:r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</a:rPr>
              <a:t>: ايکس، گاما</a:t>
            </a:r>
            <a:endParaRPr lang="en-GB" altLang="en-US" sz="2000" b="1" dirty="0">
              <a:solidFill>
                <a:srgbClr val="006600"/>
              </a:solidFill>
              <a:latin typeface="Times New Roman" pitchFamily="18" charset="0"/>
            </a:endParaRPr>
          </a:p>
          <a:p>
            <a:pPr algn="r" rtl="1"/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</a:rPr>
              <a:t>2- </a:t>
            </a:r>
            <a:r>
              <a:rPr lang="fa-IR" altLang="en-US" sz="2000" b="1" dirty="0">
                <a:solidFill>
                  <a:srgbClr val="000099"/>
                </a:solidFill>
                <a:latin typeface="Times New Roman" pitchFamily="18" charset="0"/>
              </a:rPr>
              <a:t>پرتوهاي ذره اي: </a:t>
            </a:r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</a:rPr>
              <a:t>الکترون ها،</a:t>
            </a:r>
          </a:p>
          <a:p>
            <a:pPr algn="r" rtl="1"/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</a:rPr>
              <a:t> پرتون ها،</a:t>
            </a:r>
          </a:p>
          <a:p>
            <a:pPr algn="r" rtl="1"/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</a:rPr>
              <a:t> ذرات الفا،</a:t>
            </a:r>
          </a:p>
          <a:p>
            <a:pPr algn="r" rtl="1"/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</a:rPr>
              <a:t> نوترون ها،</a:t>
            </a:r>
          </a:p>
          <a:p>
            <a:pPr algn="r" rtl="1"/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</a:rPr>
              <a:t> و يون هاي سنگين</a:t>
            </a:r>
            <a:endParaRPr lang="en-GB" altLang="en-US" sz="2000" b="1" dirty="0">
              <a:solidFill>
                <a:srgbClr val="006600"/>
              </a:solidFill>
              <a:latin typeface="Times New Roman" pitchFamily="18" charset="0"/>
            </a:endParaRPr>
          </a:p>
          <a:p>
            <a:pPr algn="r" rtl="1"/>
            <a:endParaRPr lang="fa-IR" altLang="en-US" sz="2000" b="1" dirty="0">
              <a:solidFill>
                <a:srgbClr val="0000CC"/>
              </a:solidFill>
              <a:latin typeface="Times New Roman" pitchFamily="18" charset="0"/>
            </a:endParaRPr>
          </a:p>
          <a:p>
            <a:pPr algn="r" rtl="1"/>
            <a:r>
              <a:rPr lang="fa-IR" altLang="en-US" sz="2000" b="1" dirty="0">
                <a:solidFill>
                  <a:srgbClr val="0000CC"/>
                </a:solidFill>
                <a:latin typeface="Times New Roman" pitchFamily="18" charset="0"/>
              </a:rPr>
              <a:t>زیان بخش:</a:t>
            </a:r>
            <a:r>
              <a:rPr lang="fa-IR" altLang="en-US" sz="2000" b="1" dirty="0">
                <a:latin typeface="Times New Roman" pitchFamily="18" charset="0"/>
              </a:rPr>
              <a:t> </a:t>
            </a:r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</a:rPr>
              <a:t>پرتوهای یون ساز بدون تردید زیان بخش هستند.</a:t>
            </a:r>
          </a:p>
          <a:p>
            <a:pPr algn="r" rtl="1"/>
            <a:r>
              <a:rPr lang="fa-IR" altLang="en-US" sz="2000" b="1" dirty="0">
                <a:solidFill>
                  <a:schemeClr val="tx1"/>
                </a:solidFill>
                <a:latin typeface="Times New Roman" pitchFamily="18" charset="0"/>
              </a:rPr>
              <a:t>اگر دارای شدت کافی باشند باعث</a:t>
            </a:r>
            <a:r>
              <a:rPr lang="fa-IR" altLang="en-US" sz="2000" b="1" dirty="0">
                <a:latin typeface="Times New Roman" pitchFamily="18" charset="0"/>
              </a:rPr>
              <a:t> </a:t>
            </a:r>
            <a:r>
              <a:rPr lang="fa-IR" altLang="en-US" sz="2000" b="1" dirty="0">
                <a:solidFill>
                  <a:srgbClr val="CC0000"/>
                </a:solidFill>
                <a:latin typeface="Times New Roman" pitchFamily="18" charset="0"/>
              </a:rPr>
              <a:t>ایجاد سرطان و صدمات ژنتیکی</a:t>
            </a:r>
            <a:r>
              <a:rPr lang="fa-IR" altLang="en-US" sz="2000" b="1" dirty="0">
                <a:latin typeface="Times New Roman" pitchFamily="18" charset="0"/>
              </a:rPr>
              <a:t> </a:t>
            </a:r>
            <a:r>
              <a:rPr lang="fa-IR" altLang="en-US" sz="2000" b="1" dirty="0">
                <a:solidFill>
                  <a:schemeClr val="tx1"/>
                </a:solidFill>
                <a:latin typeface="Times New Roman" pitchFamily="18" charset="0"/>
              </a:rPr>
              <a:t>می شوند.</a:t>
            </a:r>
            <a:endParaRPr lang="en-GB" altLang="en-US" sz="2000" b="1" dirty="0">
              <a:solidFill>
                <a:schemeClr val="tx1"/>
              </a:solidFill>
              <a:latin typeface="Times New Roman" pitchFamily="18" charset="0"/>
            </a:endParaRPr>
          </a:p>
          <a:p>
            <a:pPr algn="r" rtl="1"/>
            <a:r>
              <a:rPr lang="fa-IR" altLang="en-US" sz="2000" b="1" dirty="0">
                <a:latin typeface="Times New Roman" pitchFamily="18" charset="0"/>
              </a:rPr>
              <a:t> </a:t>
            </a:r>
          </a:p>
          <a:p>
            <a:pPr algn="r" rtl="1"/>
            <a:r>
              <a:rPr lang="fa-IR" altLang="en-US" sz="2000" b="1" dirty="0">
                <a:solidFill>
                  <a:srgbClr val="0000CC"/>
                </a:solidFill>
                <a:latin typeface="Times New Roman" pitchFamily="18" charset="0"/>
              </a:rPr>
              <a:t>مزایای زیاد:</a:t>
            </a:r>
            <a:r>
              <a:rPr lang="fa-IR" altLang="en-US" sz="2000" b="1" dirty="0">
                <a:latin typeface="Times New Roman" pitchFamily="18" charset="0"/>
              </a:rPr>
              <a:t> </a:t>
            </a:r>
            <a:r>
              <a:rPr lang="fa-IR" altLang="en-US" sz="2000" b="1" dirty="0">
                <a:solidFill>
                  <a:schemeClr val="tx1"/>
                </a:solidFill>
                <a:latin typeface="Times New Roman" pitchFamily="18" charset="0"/>
              </a:rPr>
              <a:t>از طرفی استفاده از پرتوهای یون ساز مزایای زیادی دارد</a:t>
            </a:r>
          </a:p>
          <a:p>
            <a:pPr algn="r" rtl="1"/>
            <a:endParaRPr lang="fa-IR" altLang="en-US" sz="2000" b="1" dirty="0">
              <a:latin typeface="Times New Roman" pitchFamily="18" charset="0"/>
            </a:endParaRPr>
          </a:p>
          <a:p>
            <a:pPr algn="r" rtl="1"/>
            <a:r>
              <a:rPr lang="fa-IR" altLang="en-US" sz="2000" b="1" dirty="0">
                <a:solidFill>
                  <a:srgbClr val="A50021"/>
                </a:solidFill>
                <a:latin typeface="Times New Roman" pitchFamily="18" charset="0"/>
              </a:rPr>
              <a:t>مولد پرتوهای یون ساز:</a:t>
            </a:r>
            <a:r>
              <a:rPr lang="fa-IR" altLang="en-US" sz="2000" b="1" dirty="0">
                <a:latin typeface="Times New Roman" pitchFamily="18" charset="0"/>
              </a:rPr>
              <a:t> </a:t>
            </a:r>
            <a:r>
              <a:rPr lang="fa-IR" altLang="en-US" sz="2000" b="1" dirty="0">
                <a:solidFill>
                  <a:srgbClr val="006600"/>
                </a:solidFill>
                <a:latin typeface="Times New Roman" pitchFamily="18" charset="0"/>
              </a:rPr>
              <a:t>توسط دستگاه اشعه ایکس و مواد رادیواکتیو </a:t>
            </a:r>
          </a:p>
          <a:p>
            <a:pPr algn="r" rtl="1"/>
            <a:r>
              <a:rPr lang="fa-IR" altLang="en-US" sz="2000" b="1" dirty="0">
                <a:solidFill>
                  <a:srgbClr val="660066"/>
                </a:solidFill>
                <a:latin typeface="Times New Roman" pitchFamily="18" charset="0"/>
              </a:rPr>
              <a:t>ایجاد یونش و انگیزش </a:t>
            </a:r>
            <a:r>
              <a:rPr lang="en-GB" altLang="en-US" sz="2000" b="1" dirty="0">
                <a:solidFill>
                  <a:srgbClr val="660066"/>
                </a:solidFill>
                <a:latin typeface="Times New Roman" pitchFamily="18" charset="0"/>
              </a:rPr>
              <a:t>←</a:t>
            </a:r>
            <a:r>
              <a:rPr lang="fa-IR" altLang="en-US" sz="2000" b="1" dirty="0">
                <a:solidFill>
                  <a:srgbClr val="660066"/>
                </a:solidFill>
                <a:latin typeface="Times New Roman" pitchFamily="18" charset="0"/>
              </a:rPr>
              <a:t> انتقال انرژی به بافتها</a:t>
            </a:r>
            <a:endParaRPr lang="en-GB" altLang="en-US" sz="2000" b="1" dirty="0">
              <a:latin typeface="Times New Roman" pitchFamily="18" charset="0"/>
            </a:endParaRPr>
          </a:p>
          <a:p>
            <a:pPr algn="r" rtl="1" eaLnBrk="1" hangingPunct="1"/>
            <a:endParaRPr lang="fa-IR" altLang="en-US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E1A957-7FAA-43DB-916F-EC28B5F71A79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8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251"/>
    </mc:Choice>
    <mc:Fallback xmlns="">
      <p:transition spd="slow" advTm="1302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629400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fa-I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پرتوگیری شغلی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299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تعریف پرتوگیری شغلی: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هرنوع پرتوگیری افراد به واسطه اشتغال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مثال: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پرتوگیری در بیمارستان ها ، مراکز تحقیقاتی ، درمعادن اورانیم،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نیروگاه های هسته ای، 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مراکز تشخیصی – درمانی،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+mj-cs"/>
              </a:rPr>
              <a:t> خدمه پروازهای خارجی و ...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+mj-cs"/>
              </a:rPr>
              <a:t>متوسط دوز موثر سالانه شغلی </a:t>
            </a:r>
            <a:r>
              <a:rPr lang="fa-IR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در آمریکا</a:t>
            </a:r>
            <a:r>
              <a:rPr lang="en-US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(NCRP) </a:t>
            </a:r>
            <a:r>
              <a:rPr lang="fa-IR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جدول 6-6</a:t>
            </a:r>
          </a:p>
          <a:p>
            <a:pPr marL="0" indent="0" algn="r" rtl="1">
              <a:buNone/>
            </a:pP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مهم : متوسط دوز موثر معادل پزشکان و پرتوکاران در بخش پرتوشناسی تشخیصی  تقریبا 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1 </a:t>
            </a:r>
            <a:r>
              <a:rPr lang="en-US" sz="2000" b="1" dirty="0" err="1" smtClean="0">
                <a:latin typeface="Times New Roman" panose="02020603050405020304" pitchFamily="18" charset="0"/>
                <a:cs typeface="+mj-cs"/>
              </a:rPr>
              <a:t>mSv</a:t>
            </a:r>
            <a:r>
              <a:rPr lang="en-US" sz="2000" b="1" dirty="0" smtClean="0">
                <a:latin typeface="Times New Roman" panose="02020603050405020304" pitchFamily="18" charset="0"/>
                <a:cs typeface="+mj-cs"/>
              </a:rPr>
              <a:t> </a:t>
            </a:r>
            <a:r>
              <a:rPr lang="fa-IR" sz="2000" b="1" dirty="0" smtClean="0">
                <a:latin typeface="Times New Roman" panose="02020603050405020304" pitchFamily="18" charset="0"/>
                <a:cs typeface="+mj-cs"/>
              </a:rPr>
              <a:t> در سال است</a:t>
            </a:r>
          </a:p>
          <a:p>
            <a:pPr marL="0" indent="0" algn="r" rtl="1">
              <a:buNone/>
            </a:pPr>
            <a:endParaRPr lang="fa-IR" sz="2000" b="1" dirty="0" smtClean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17819"/>
              </p:ext>
            </p:extLst>
          </p:nvPr>
        </p:nvGraphicFramePr>
        <p:xfrm>
          <a:off x="685800" y="4114800"/>
          <a:ext cx="7391400" cy="267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06600"/>
                <a:gridCol w="3327400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600" dirty="0" smtClean="0">
                          <a:solidFill>
                            <a:srgbClr val="FF0000"/>
                          </a:solidFill>
                        </a:rPr>
                        <a:t>متوسط دوز سالیانه </a:t>
                      </a:r>
                      <a:endParaRPr lang="en-US" sz="160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solidFill>
                            <a:srgbClr val="990033"/>
                          </a:solidFill>
                        </a:rPr>
                        <a:t>mSv</a:t>
                      </a:r>
                      <a:endParaRPr lang="en-US" sz="1600" dirty="0" smtClean="0">
                        <a:solidFill>
                          <a:srgbClr val="990033"/>
                        </a:solidFill>
                      </a:endParaRPr>
                    </a:p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dirty="0" smtClean="0">
                          <a:solidFill>
                            <a:srgbClr val="FF0000"/>
                          </a:solidFill>
                        </a:rPr>
                        <a:t>متوسط دوز سالیانه </a:t>
                      </a:r>
                    </a:p>
                    <a:p>
                      <a:pPr algn="ctr"/>
                      <a:r>
                        <a:rPr lang="en-US" sz="1600" dirty="0" err="1" smtClean="0">
                          <a:solidFill>
                            <a:srgbClr val="990033"/>
                          </a:solidFill>
                        </a:rPr>
                        <a:t>mrem</a:t>
                      </a:r>
                      <a:endParaRPr lang="en-US" sz="1600" dirty="0">
                        <a:solidFill>
                          <a:srgbClr val="99003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dirty="0" smtClean="0"/>
                        <a:t>طبقه شغل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99"/>
                          </a:solidFill>
                        </a:rPr>
                        <a:t>12</a:t>
                      </a:r>
                      <a:endParaRPr lang="en-US" sz="1600" b="1" dirty="0">
                        <a:solidFill>
                          <a:srgbClr val="000099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1200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/>
                        <a:t>کارگران معدن </a:t>
                      </a:r>
                      <a:endParaRPr lang="en-US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99"/>
                          </a:solidFill>
                        </a:rPr>
                        <a:t>6</a:t>
                      </a:r>
                      <a:endParaRPr lang="en-US" sz="1600" b="1" dirty="0">
                        <a:solidFill>
                          <a:srgbClr val="000099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600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/>
                        <a:t>کاربران نیروگاه هسته ای</a:t>
                      </a:r>
                      <a:endParaRPr lang="en-US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99"/>
                          </a:solidFill>
                        </a:rPr>
                        <a:t>1.7</a:t>
                      </a:r>
                      <a:endParaRPr lang="en-US" sz="1600" b="1" dirty="0">
                        <a:solidFill>
                          <a:srgbClr val="000099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170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/>
                        <a:t>خدمه پرواز</a:t>
                      </a:r>
                      <a:endParaRPr lang="en-US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99"/>
                          </a:solidFill>
                        </a:rPr>
                        <a:t>1</a:t>
                      </a:r>
                      <a:endParaRPr lang="en-US" sz="1600" b="1" dirty="0">
                        <a:solidFill>
                          <a:srgbClr val="000099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100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/>
                        <a:t>فن آوران پزشکی هسته ای - تشخیصی</a:t>
                      </a:r>
                      <a:endParaRPr lang="en-US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0099"/>
                          </a:solidFill>
                        </a:rPr>
                        <a:t>0.7</a:t>
                      </a:r>
                      <a:endParaRPr lang="en-US" sz="1600" b="1" dirty="0">
                        <a:solidFill>
                          <a:srgbClr val="000099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70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600" b="1" dirty="0" smtClean="0"/>
                        <a:t>رادیولوژیست ها</a:t>
                      </a:r>
                      <a:endParaRPr lang="en-US" sz="16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9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240"/>
    </mc:Choice>
    <mc:Fallback xmlns="">
      <p:transition spd="slow" advTm="223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2467764"/>
              </p:ext>
            </p:extLst>
          </p:nvPr>
        </p:nvGraphicFramePr>
        <p:xfrm>
          <a:off x="2819400" y="762000"/>
          <a:ext cx="3533775" cy="304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Photo Editor Photo" r:id="rId5" imgW="5250635" imgH="6988146" progId="MSPhotoEd.3">
                  <p:embed/>
                </p:oleObj>
              </mc:Choice>
              <mc:Fallback>
                <p:oleObj name="Photo Editor Photo" r:id="rId5" imgW="5250635" imgH="698814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29352" b="6009"/>
                      <a:stretch>
                        <a:fillRect/>
                      </a:stretch>
                    </p:blipFill>
                    <p:spPr bwMode="auto">
                      <a:xfrm>
                        <a:off x="2819400" y="762000"/>
                        <a:ext cx="3533775" cy="304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6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94" t="17177" r="1059" b="39775"/>
          <a:stretch>
            <a:fillRect/>
          </a:stretch>
        </p:blipFill>
        <p:spPr bwMode="auto">
          <a:xfrm>
            <a:off x="2743200" y="4428557"/>
            <a:ext cx="3495675" cy="1966912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Movahedi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747A0-8F28-4AA8-9150-8757BFC74C15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10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295"/>
    </mc:Choice>
    <mc:Fallback xmlns="">
      <p:transition spd="slow" advTm="482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5888"/>
            <a:ext cx="8750300" cy="6456362"/>
          </a:xfrm>
        </p:spPr>
        <p:txBody>
          <a:bodyPr/>
          <a:lstStyle/>
          <a:p>
            <a:pPr marL="0" indent="0" algn="r" rtl="1">
              <a:buFontTx/>
              <a:buNone/>
              <a:defRPr/>
            </a:pPr>
            <a:r>
              <a:rPr lang="en-GB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آثار و خصوصيات فيزيکي پرتوهاي يون </a:t>
            </a:r>
            <a:r>
              <a:rPr lang="fa-IR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ساز</a:t>
            </a:r>
            <a:r>
              <a:rPr lang="en-GB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259</a:t>
            </a:r>
            <a:r>
              <a:rPr lang="en-GB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GB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buFontTx/>
              <a:buNone/>
              <a:defRPr/>
            </a:pPr>
            <a:r>
              <a:rPr lang="fa-IR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جذب انرژي پرتو توسط ماده</a:t>
            </a: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ماده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اي که تحت تابش </a:t>
            </a:r>
            <a:r>
              <a:rPr lang="fa-IR" sz="2000" b="1" dirty="0">
                <a:latin typeface="Times New Roman" pitchFamily="18" charset="0"/>
                <a:cs typeface="Times New Roman" pitchFamily="18" charset="0"/>
              </a:rPr>
              <a:t>پرتو يونساز قرار مي </a:t>
            </a: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گيرد،</a:t>
            </a:r>
          </a:p>
          <a:p>
            <a:pPr marL="0" indent="0" algn="r" rtl="1">
              <a:buFontTx/>
              <a:buNone/>
              <a:defRPr/>
            </a:pP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انرژي </a:t>
            </a:r>
            <a:r>
              <a:rPr lang="fa-IR" sz="2000" b="1" dirty="0">
                <a:latin typeface="Times New Roman" pitchFamily="18" charset="0"/>
                <a:cs typeface="Times New Roman" pitchFamily="18" charset="0"/>
              </a:rPr>
              <a:t>پرتو را جذب نموده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و يونيزه </a:t>
            </a:r>
            <a:r>
              <a:rPr lang="fa-IR" sz="2000" b="1" dirty="0">
                <a:latin typeface="Times New Roman" pitchFamily="18" charset="0"/>
                <a:cs typeface="Times New Roman" pitchFamily="18" charset="0"/>
              </a:rPr>
              <a:t>مي شود</a:t>
            </a: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a-I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buFontTx/>
              <a:buNone/>
              <a:defRPr/>
            </a:pPr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که منجر به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بروز اثار بیولوژیک در بافت زنده </a:t>
            </a: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خواهد شد.</a:t>
            </a:r>
            <a:endParaRPr lang="en-GB" sz="2000" b="1" dirty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buFontTx/>
              <a:buNone/>
              <a:defRPr/>
            </a:pPr>
            <a:endParaRPr lang="fa-IR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buFontTx/>
              <a:buNone/>
              <a:defRPr/>
            </a:pPr>
            <a:r>
              <a:rPr lang="ar-SA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انتقال خطی انرژی</a:t>
            </a: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(Linear Energy Transfer; LET)</a:t>
            </a:r>
            <a:r>
              <a:rPr lang="fa-IR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 rtl="1" eaLnBrk="1" hangingPunct="1">
              <a:buFontTx/>
              <a:buNone/>
              <a:defRPr/>
            </a:pPr>
            <a:r>
              <a:rPr lang="en-GB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برابر است با </a:t>
            </a:r>
            <a:r>
              <a:rPr lang="fa-IR" sz="2000" b="1" u="sng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مقدار انرژی انتقال یافته به محیط مادی در واحد طول مسیر پرتو</a:t>
            </a:r>
          </a:p>
          <a:p>
            <a:pPr marL="285750" lvl="1" algn="r" rtl="1" eaLnBrk="1" hangingPunct="1">
              <a:buFontTx/>
              <a:buNone/>
              <a:defRPr/>
            </a:pPr>
            <a:r>
              <a:rPr lang="fa-IR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واحد معمول: </a:t>
            </a:r>
            <a:r>
              <a:rPr lang="en-US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keV</a:t>
            </a:r>
            <a:r>
              <a:rPr lang="ar-SA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بر میکرون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sz="2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keV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l-GR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m)</a:t>
            </a:r>
            <a:endParaRPr lang="fa-IR" sz="2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r" rtl="1" eaLnBrk="1" hangingPunct="1">
              <a:buFontTx/>
              <a:buNone/>
              <a:defRPr/>
            </a:pPr>
            <a:endParaRPr lang="en-GB" sz="2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buFontTx/>
              <a:buNone/>
              <a:defRPr/>
            </a:pP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تقسیم بندی پرتوها از نظر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LET</a:t>
            </a:r>
            <a:r>
              <a:rPr lang="en-GB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 rtl="1" eaLnBrk="1" hangingPunct="1">
              <a:buFontTx/>
              <a:buNone/>
              <a:defRPr/>
            </a:pPr>
            <a:r>
              <a:rPr lang="ar-SA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پرتوهای گوناگون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با</a:t>
            </a:r>
            <a:r>
              <a:rPr lang="ar-SA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انرژی های یکسان دارای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LET</a:t>
            </a:r>
            <a:r>
              <a:rPr lang="ar-SA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متفاوت</a:t>
            </a:r>
            <a:r>
              <a:rPr lang="ar-SA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fa-I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buFontTx/>
              <a:buNone/>
              <a:defRPr/>
            </a:pP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a-IR" sz="2000" b="1" dirty="0">
                <a:latin typeface="Times New Roman" pitchFamily="18" charset="0"/>
                <a:cs typeface="Times New Roman" pitchFamily="18" charset="0"/>
              </a:rPr>
              <a:t>و در نتیجه </a:t>
            </a:r>
            <a:r>
              <a:rPr lang="ar-SA" sz="2000" b="1" dirty="0">
                <a:latin typeface="Times New Roman" pitchFamily="18" charset="0"/>
                <a:cs typeface="Times New Roman" pitchFamily="18" charset="0"/>
              </a:rPr>
              <a:t>تأثیر زیستی متفاوت هستند</a:t>
            </a:r>
            <a:r>
              <a:rPr lang="en-GB" sz="2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algn="r" rtl="1" eaLnBrk="1" hangingPunct="1">
              <a:buFontTx/>
              <a:buNone/>
              <a:defRPr/>
            </a:pPr>
            <a:r>
              <a:rPr lang="fa-IR" sz="2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en-US" sz="2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LET</a:t>
            </a:r>
            <a:r>
              <a:rPr lang="fa-IR" sz="2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پایین </a:t>
            </a:r>
          </a:p>
          <a:p>
            <a:pPr algn="r" rtl="1" eaLnBrk="1" hangingPunct="1">
              <a:buFont typeface="Wingdings" panose="05000000000000000000" pitchFamily="2" charset="2"/>
              <a:buChar char="Ø"/>
              <a:defRPr/>
            </a:pP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پرتوهای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؛ </a:t>
            </a:r>
            <a:r>
              <a:rPr lang="el-G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و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LET </a:t>
            </a:r>
            <a:r>
              <a:rPr lang="el-G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پایین </a:t>
            </a:r>
            <a:r>
              <a:rPr lang="en-GB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fa-IR" sz="2000" b="1" dirty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buFont typeface="Wingdings" panose="05000000000000000000" pitchFamily="2" charset="2"/>
              <a:buChar char="Ø"/>
              <a:defRPr/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انرژی</a:t>
            </a:r>
            <a:r>
              <a:rPr lang="fa-IR" sz="2000" b="1" dirty="0">
                <a:latin typeface="Times New Roman" pitchFamily="18" charset="0"/>
                <a:cs typeface="Times New Roman" pitchFamily="18" charset="0"/>
              </a:rPr>
              <a:t> خود را به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تدریج و بصورت پراکنده </a:t>
            </a:r>
            <a:r>
              <a:rPr lang="fa-IR" sz="2000" b="1" dirty="0">
                <a:latin typeface="Times New Roman" pitchFamily="18" charset="0"/>
                <a:cs typeface="Times New Roman" pitchFamily="18" charset="0"/>
              </a:rPr>
              <a:t>در ماده برجای میگذارد. </a:t>
            </a:r>
            <a:endParaRPr lang="fa-I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buFont typeface="Wingdings" panose="05000000000000000000" pitchFamily="2" charset="2"/>
              <a:buChar char="Ø"/>
              <a:defRPr/>
            </a:pPr>
            <a:r>
              <a:rPr lang="fa-IR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مسیر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طولانی طی </a:t>
            </a: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میکند (قدرت نفوذ زیادی دارند)</a:t>
            </a:r>
          </a:p>
          <a:p>
            <a:pPr algn="r" rtl="1" eaLnBrk="1" hangingPunct="1">
              <a:buFont typeface="Wingdings" panose="05000000000000000000" pitchFamily="2" charset="2"/>
              <a:buChar char="Ø"/>
              <a:defRPr/>
            </a:pPr>
            <a:r>
              <a:rPr lang="ar-SA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امکان </a:t>
            </a:r>
            <a:r>
              <a:rPr lang="ar-SA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بازسازی وجود </a:t>
            </a:r>
            <a:r>
              <a:rPr lang="ar-SA" sz="2000" b="1" dirty="0">
                <a:latin typeface="Times New Roman" pitchFamily="18" charset="0"/>
                <a:cs typeface="Times New Roman" pitchFamily="18" charset="0"/>
              </a:rPr>
              <a:t>خواهد </a:t>
            </a:r>
            <a:r>
              <a:rPr lang="ar-SA" sz="2000" b="1" dirty="0" smtClean="0">
                <a:latin typeface="Times New Roman" pitchFamily="18" charset="0"/>
                <a:cs typeface="Times New Roman" pitchFamily="18" charset="0"/>
              </a:rPr>
              <a:t>داشت</a:t>
            </a:r>
            <a:endParaRPr lang="fa-I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7C5D09-8640-451C-B8AA-30C408C2E0E6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91000"/>
            <a:ext cx="22383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441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131"/>
    </mc:Choice>
    <mc:Fallback xmlns="">
      <p:transition spd="slow" advTm="1711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662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88913"/>
            <a:ext cx="8785225" cy="6553200"/>
          </a:xfrm>
        </p:spPr>
        <p:txBody>
          <a:bodyPr>
            <a:normAutofit fontScale="92500" lnSpcReduction="20000"/>
          </a:bodyPr>
          <a:lstStyle/>
          <a:p>
            <a:pPr algn="r" rtl="1" eaLnBrk="1" hangingPunct="1">
              <a:buFontTx/>
              <a:buNone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Linear Energy Transfer</a:t>
            </a:r>
            <a:endParaRPr lang="fa-IR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r" rtl="1" eaLnBrk="1" hangingPunct="1">
              <a:buFontTx/>
              <a:buAutoNum type="arabicParenR" startAt="2"/>
              <a:defRPr/>
            </a:pPr>
            <a:r>
              <a:rPr lang="en-US" sz="2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LET  </a:t>
            </a:r>
            <a:r>
              <a:rPr lang="fa-IR" sz="2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 بینابینی</a:t>
            </a:r>
            <a:r>
              <a:rPr lang="fa-IR" sz="2000" b="1" dirty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پرتو های </a:t>
            </a:r>
            <a:r>
              <a:rPr lang="fa-IR" sz="20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نوترون </a:t>
            </a:r>
            <a:r>
              <a:rPr lang="en-US" sz="20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fa-IR" sz="2000" b="1" dirty="0" smtClean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r" rtl="1" eaLnBrk="1" hangingPunct="1">
              <a:buFontTx/>
              <a:buAutoNum type="arabicParenR" startAt="2"/>
              <a:defRPr/>
            </a:pPr>
            <a:endParaRPr lang="fa-IR" sz="2000" b="1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r" rtl="1">
              <a:buNone/>
              <a:defRPr/>
            </a:pP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LET </a:t>
            </a:r>
            <a:r>
              <a:rPr lang="fa-I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بالا</a:t>
            </a:r>
            <a:r>
              <a:rPr lang="fa-IR" sz="20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fa-IR" sz="2000" b="1" dirty="0">
              <a:solidFill>
                <a:srgbClr val="990099"/>
              </a:solidFill>
              <a:latin typeface="Times New Roman" pitchFamily="18" charset="0"/>
              <a:cs typeface="Times New Roman"/>
            </a:endParaRPr>
          </a:p>
          <a:p>
            <a:pPr lvl="0" algn="r" rtl="1">
              <a:defRPr/>
            </a:pP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پرتوهای  </a:t>
            </a:r>
            <a:r>
              <a:rPr lang="fa-IR" sz="1900" b="1" dirty="0">
                <a:solidFill>
                  <a:srgbClr val="990099"/>
                </a:solidFill>
                <a:latin typeface="Times New Roman" pitchFamily="18" charset="0"/>
                <a:cs typeface="Times New Roman"/>
              </a:rPr>
              <a:t>الفا و یونهای سنگین</a:t>
            </a: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: </a:t>
            </a:r>
          </a:p>
          <a:p>
            <a:pPr lvl="0" algn="r" rtl="1">
              <a:buFont typeface="Wingdings" panose="05000000000000000000" pitchFamily="2" charset="2"/>
              <a:buChar char="v"/>
              <a:defRPr/>
            </a:pP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ازاد نمودن  انرژی </a:t>
            </a:r>
            <a:r>
              <a:rPr lang="fa-IR" sz="19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خود در </a:t>
            </a: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فاصله کوتاه و بصورت </a:t>
            </a:r>
            <a:r>
              <a:rPr lang="fa-IR" sz="1900" b="1" u="sng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متمرکز </a:t>
            </a: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 </a:t>
            </a:r>
          </a:p>
          <a:p>
            <a:pPr lvl="0" algn="r" rtl="1">
              <a:buFont typeface="Wingdings" panose="05000000000000000000" pitchFamily="2" charset="2"/>
              <a:buChar char="v"/>
              <a:defRPr/>
            </a:pP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 </a:t>
            </a:r>
            <a:r>
              <a:rPr lang="fa-IR" sz="19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نموده و متوقف میشود. </a:t>
            </a:r>
          </a:p>
          <a:p>
            <a:pPr marL="0" lvl="0" indent="0" algn="ctr" rtl="1">
              <a:buNone/>
              <a:defRPr/>
            </a:pPr>
            <a:r>
              <a:rPr lang="fa-IR" sz="19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شکل: </a:t>
            </a:r>
            <a:r>
              <a:rPr lang="fa-IR" sz="20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مسیر نامنظم ذره با </a:t>
            </a:r>
            <a:r>
              <a:rPr lang="en-US" sz="1900" b="1" dirty="0">
                <a:solidFill>
                  <a:srgbClr val="A50021"/>
                </a:solidFill>
                <a:latin typeface="Times New Roman" pitchFamily="18" charset="0"/>
              </a:rPr>
              <a:t>LET </a:t>
            </a:r>
            <a:r>
              <a:rPr lang="fa-IR" sz="1900" b="1" dirty="0">
                <a:solidFill>
                  <a:srgbClr val="A50021"/>
                </a:solidFill>
                <a:latin typeface="Times New Roman" pitchFamily="18" charset="0"/>
              </a:rPr>
              <a:t> </a:t>
            </a:r>
            <a:r>
              <a:rPr lang="fa-IR" sz="19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بالا</a:t>
            </a:r>
          </a:p>
          <a:p>
            <a:pPr lvl="0" algn="r" rtl="1">
              <a:buFont typeface="Wingdings" panose="05000000000000000000" pitchFamily="2" charset="2"/>
              <a:buChar char="v"/>
              <a:defRPr/>
            </a:pPr>
            <a:endParaRPr lang="fa-IR" sz="1900" b="1" dirty="0">
              <a:solidFill>
                <a:prstClr val="black"/>
              </a:solidFill>
              <a:latin typeface="Times New Roman" pitchFamily="18" charset="0"/>
              <a:cs typeface="Times New Roman"/>
            </a:endParaRPr>
          </a:p>
          <a:p>
            <a:pPr lvl="0" algn="r" rtl="1">
              <a:buFont typeface="Wingdings" panose="05000000000000000000" pitchFamily="2" charset="2"/>
              <a:buChar char="v"/>
              <a:defRPr/>
            </a:pP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قدرت نفوذ کمی </a:t>
            </a:r>
            <a:r>
              <a:rPr lang="fa-IR" sz="19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دارد در نتیجه</a:t>
            </a:r>
          </a:p>
          <a:p>
            <a:pPr lvl="0" algn="r" rtl="1">
              <a:buFont typeface="Wingdings" panose="05000000000000000000" pitchFamily="2" charset="2"/>
              <a:buChar char="v"/>
              <a:defRPr/>
            </a:pPr>
            <a:r>
              <a:rPr lang="fa-IR" sz="19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 </a:t>
            </a: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در پزشکی کاربردی ندارد</a:t>
            </a:r>
            <a:endParaRPr lang="en-GB" sz="1900" b="1" dirty="0">
              <a:solidFill>
                <a:srgbClr val="006600"/>
              </a:solidFill>
              <a:latin typeface="Times New Roman" pitchFamily="18" charset="0"/>
            </a:endParaRPr>
          </a:p>
          <a:p>
            <a:pPr lvl="0" algn="r" rtl="1">
              <a:buFont typeface="Wingdings" panose="05000000000000000000" pitchFamily="2" charset="2"/>
              <a:buChar char="v"/>
              <a:defRPr/>
            </a:pP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در آنها </a:t>
            </a:r>
            <a:r>
              <a:rPr lang="ar-SA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تراکم یون</a:t>
            </a:r>
            <a:r>
              <a:rPr lang="en-GB" sz="1900" b="1" dirty="0">
                <a:solidFill>
                  <a:srgbClr val="006600"/>
                </a:solidFill>
                <a:latin typeface="Times New Roman" pitchFamily="18" charset="0"/>
              </a:rPr>
              <a:t> </a:t>
            </a: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سازی، </a:t>
            </a:r>
            <a:r>
              <a:rPr lang="ar-SA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 بیشتر است</a:t>
            </a:r>
            <a:endParaRPr lang="fa-IR" sz="1900" b="1" dirty="0">
              <a:solidFill>
                <a:srgbClr val="006600"/>
              </a:solidFill>
              <a:latin typeface="Times New Roman" pitchFamily="18" charset="0"/>
              <a:cs typeface="Times New Roman"/>
            </a:endParaRPr>
          </a:p>
          <a:p>
            <a:pPr marL="342900" lvl="1" indent="-342900" algn="r" rtl="1">
              <a:buFont typeface="Wingdings" panose="05000000000000000000" pitchFamily="2" charset="2"/>
              <a:buChar char="v"/>
              <a:defRPr/>
            </a:pPr>
            <a:r>
              <a:rPr lang="ar-SA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آسیب </a:t>
            </a: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آنها </a:t>
            </a:r>
            <a:r>
              <a:rPr lang="ar-SA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چشمگیر است و </a:t>
            </a:r>
            <a:endParaRPr lang="fa-IR" sz="1900" b="1" dirty="0">
              <a:solidFill>
                <a:srgbClr val="006600"/>
              </a:solidFill>
              <a:latin typeface="Times New Roman" pitchFamily="18" charset="0"/>
              <a:cs typeface="Times New Roman"/>
            </a:endParaRPr>
          </a:p>
          <a:p>
            <a:pPr marL="342900" lvl="1" indent="-342900" algn="r" rtl="1">
              <a:buFont typeface="Wingdings" panose="05000000000000000000" pitchFamily="2" charset="2"/>
              <a:buChar char="v"/>
              <a:defRPr/>
            </a:pPr>
            <a:r>
              <a:rPr lang="ar-SA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سلول</a:t>
            </a: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 </a:t>
            </a:r>
            <a:r>
              <a:rPr lang="ar-SA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توان </a:t>
            </a:r>
            <a:r>
              <a:rPr lang="ar-SA" sz="1900" b="1" dirty="0" smtClean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ترمیم </a:t>
            </a:r>
            <a:r>
              <a:rPr lang="ar-SA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سریع</a:t>
            </a: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 </a:t>
            </a:r>
            <a:r>
              <a:rPr lang="fa-IR" sz="1900" b="1" dirty="0" smtClean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ندارد</a:t>
            </a:r>
          </a:p>
          <a:p>
            <a:pPr marL="342900" lvl="1" indent="-342900" algn="r" rtl="1">
              <a:buFont typeface="Wingdings" panose="05000000000000000000" pitchFamily="2" charset="2"/>
              <a:buChar char="v"/>
              <a:defRPr/>
            </a:pPr>
            <a:endParaRPr lang="fa-IR" sz="1900" b="1" dirty="0">
              <a:solidFill>
                <a:prstClr val="black"/>
              </a:solidFill>
              <a:latin typeface="Times New Roman" pitchFamily="18" charset="0"/>
              <a:cs typeface="Times New Roman"/>
            </a:endParaRPr>
          </a:p>
          <a:p>
            <a:pPr marL="0" lvl="1" indent="0" algn="r" rtl="1">
              <a:buNone/>
              <a:defRPr/>
            </a:pPr>
            <a:r>
              <a:rPr lang="fa-IR" sz="1900" b="1" dirty="0">
                <a:solidFill>
                  <a:srgbClr val="0000FF"/>
                </a:solidFill>
                <a:latin typeface="Times New Roman" pitchFamily="18" charset="0"/>
                <a:cs typeface="Times New Roman"/>
              </a:rPr>
              <a:t>اثر بیولوژیک تشعشع با </a:t>
            </a:r>
            <a:r>
              <a:rPr lang="en-US" sz="1900" b="1" dirty="0">
                <a:solidFill>
                  <a:srgbClr val="0000FF"/>
                </a:solidFill>
                <a:latin typeface="Times New Roman" pitchFamily="18" charset="0"/>
              </a:rPr>
              <a:t>LET</a:t>
            </a:r>
            <a:r>
              <a:rPr lang="fa-IR" sz="1900" b="1" dirty="0">
                <a:solidFill>
                  <a:srgbClr val="0000FF"/>
                </a:solidFill>
                <a:latin typeface="Times New Roman" pitchFamily="18" charset="0"/>
                <a:cs typeface="Times New Roman"/>
              </a:rPr>
              <a:t>  بالا </a:t>
            </a:r>
            <a:r>
              <a:rPr lang="fa-IR" sz="19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مانند ذرات </a:t>
            </a:r>
            <a:r>
              <a:rPr lang="fa-IR" sz="1900" b="1" dirty="0">
                <a:solidFill>
                  <a:srgbClr val="FF0000"/>
                </a:solidFill>
                <a:latin typeface="Times New Roman" pitchFamily="18" charset="0"/>
                <a:cs typeface="Times New Roman"/>
              </a:rPr>
              <a:t>الفا  </a:t>
            </a:r>
          </a:p>
          <a:p>
            <a:pPr marL="342900" lvl="1" indent="-342900" algn="r" rtl="1">
              <a:buFont typeface="Wingdings" panose="05000000000000000000" pitchFamily="2" charset="2"/>
              <a:buChar char="§"/>
              <a:defRPr/>
            </a:pP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موجب اسیب بیولوژیک بیشتری </a:t>
            </a:r>
            <a:r>
              <a:rPr lang="fa-IR" sz="19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میشوند اما از</a:t>
            </a:r>
          </a:p>
          <a:p>
            <a:pPr marL="342900" lvl="1" indent="-342900" algn="r" rtl="1">
              <a:buFont typeface="Wingdings" panose="05000000000000000000" pitchFamily="2" charset="2"/>
              <a:buChar char="§"/>
              <a:defRPr/>
            </a:pPr>
            <a:r>
              <a:rPr lang="fa-IR" sz="19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 </a:t>
            </a: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قابلیت نفوذ کمتری</a:t>
            </a:r>
            <a:r>
              <a:rPr lang="fa-IR" sz="19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 برخوردارن </a:t>
            </a:r>
          </a:p>
          <a:p>
            <a:pPr marL="342900" lvl="1" indent="-342900" algn="r" rtl="1">
              <a:buFont typeface="Wingdings" panose="05000000000000000000" pitchFamily="2" charset="2"/>
              <a:buChar char="§"/>
              <a:defRPr/>
            </a:pPr>
            <a:endParaRPr lang="fa-IR" sz="1900" b="1" dirty="0">
              <a:solidFill>
                <a:prstClr val="black"/>
              </a:solidFill>
              <a:latin typeface="Times New Roman" pitchFamily="18" charset="0"/>
              <a:cs typeface="Times New Roman"/>
            </a:endParaRPr>
          </a:p>
          <a:p>
            <a:pPr marL="342900" lvl="1" indent="-342900" algn="r" rtl="1">
              <a:buFont typeface="Wingdings" panose="05000000000000000000" pitchFamily="2" charset="2"/>
              <a:buChar char="§"/>
              <a:defRPr/>
            </a:pPr>
            <a:r>
              <a:rPr lang="fa-IR" sz="1900" b="1" dirty="0">
                <a:solidFill>
                  <a:srgbClr val="0000FF"/>
                </a:solidFill>
                <a:latin typeface="Times New Roman" pitchFamily="18" charset="0"/>
                <a:cs typeface="Times New Roman"/>
              </a:rPr>
              <a:t> خطر پرتوهای الفا  و بتا </a:t>
            </a:r>
          </a:p>
          <a:p>
            <a:pPr marL="342900" lvl="1" indent="-342900" algn="r" rtl="1">
              <a:buFont typeface="Wingdings" panose="05000000000000000000" pitchFamily="2" charset="2"/>
              <a:buChar char="§"/>
              <a:defRPr/>
            </a:pP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تشعشع های  </a:t>
            </a:r>
            <a:r>
              <a:rPr lang="fa-IR" sz="1900" b="1" u="sng" dirty="0">
                <a:solidFill>
                  <a:srgbClr val="FF0000"/>
                </a:solidFill>
                <a:latin typeface="Times New Roman" pitchFamily="18" charset="0"/>
                <a:cs typeface="Times New Roman"/>
              </a:rPr>
              <a:t>بی خطری </a:t>
            </a:r>
            <a:r>
              <a:rPr lang="fa-IR" sz="19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در نظر گرفته میشوند زیرا </a:t>
            </a:r>
          </a:p>
          <a:p>
            <a:pPr marL="342900" lvl="1" indent="-342900" algn="r" rtl="1">
              <a:buFont typeface="Wingdings" panose="05000000000000000000" pitchFamily="2" charset="2"/>
              <a:buChar char="§"/>
              <a:defRPr/>
            </a:pPr>
            <a:r>
              <a:rPr lang="fa-IR" sz="19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قابلیت نفوذ آنها کم است و </a:t>
            </a:r>
          </a:p>
          <a:p>
            <a:pPr marL="342900" lvl="1" indent="-342900" algn="r" rtl="1">
              <a:buFont typeface="Wingdings" panose="05000000000000000000" pitchFamily="2" charset="2"/>
              <a:buChar char="§"/>
              <a:defRPr/>
            </a:pPr>
            <a:r>
              <a:rPr lang="fa-IR" sz="1900" b="1" dirty="0">
                <a:solidFill>
                  <a:srgbClr val="006600"/>
                </a:solidFill>
                <a:latin typeface="Times New Roman" pitchFamily="18" charset="0"/>
                <a:cs typeface="Times New Roman"/>
              </a:rPr>
              <a:t>فقط میتوانند در چند میلی متر بافت </a:t>
            </a:r>
            <a:r>
              <a:rPr lang="fa-IR" sz="19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یا کمتر آسیب ایجاد کنند.</a:t>
            </a:r>
            <a:endParaRPr lang="fa-IR" sz="1900" b="1" dirty="0">
              <a:solidFill>
                <a:srgbClr val="006600"/>
              </a:solidFill>
              <a:latin typeface="Times New Roman" pitchFamily="18" charset="0"/>
              <a:cs typeface="Times New Roman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Movahedi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12A0E8-2501-4C70-9362-E020B0DA8AA7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77118"/>
            <a:ext cx="19812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024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436"/>
    </mc:Choice>
    <mc:Fallback xmlns="">
      <p:transition spd="slow" advTm="684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560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285750"/>
            <a:ext cx="8750300" cy="6456363"/>
          </a:xfrm>
        </p:spPr>
        <p:txBody>
          <a:bodyPr>
            <a:normAutofit fontScale="25000" lnSpcReduction="20000"/>
          </a:bodyPr>
          <a:lstStyle/>
          <a:p>
            <a:pPr algn="ctr" rtl="1">
              <a:lnSpc>
                <a:spcPct val="120000"/>
              </a:lnSpc>
              <a:spcBef>
                <a:spcPct val="0"/>
              </a:spcBef>
              <a:buFontTx/>
              <a:buNone/>
              <a:defRPr/>
            </a:pPr>
            <a:r>
              <a:rPr lang="fa-IR" sz="9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ضريب کيفي پرتو </a:t>
            </a:r>
            <a:r>
              <a:rPr lang="en-US" sz="9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Quality </a:t>
            </a:r>
            <a:r>
              <a:rPr lang="en-US" sz="9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Factor (QF</a:t>
            </a:r>
            <a:r>
              <a:rPr lang="en-US" sz="9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a-IR" sz="9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،</a:t>
            </a:r>
            <a:endParaRPr lang="en-GB" sz="9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>
              <a:lnSpc>
                <a:spcPct val="120000"/>
              </a:lnSpc>
              <a:spcBef>
                <a:spcPct val="0"/>
              </a:spcBef>
              <a:buFontTx/>
              <a:buNone/>
              <a:defRPr/>
            </a:pPr>
            <a:r>
              <a:rPr lang="fa-IR" sz="9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sz="9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ضريب وزني پرتو </a:t>
            </a:r>
            <a:r>
              <a:rPr lang="en-US" sz="9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Weighting factor (</a:t>
            </a:r>
            <a:r>
              <a:rPr lang="en-US" sz="9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Wr</a:t>
            </a:r>
            <a:r>
              <a:rPr lang="en-US" sz="9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a-IR" sz="9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GB" sz="9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1">
              <a:lnSpc>
                <a:spcPct val="120000"/>
              </a:lnSpc>
              <a:spcBef>
                <a:spcPct val="0"/>
              </a:spcBef>
              <a:buFontTx/>
              <a:buNone/>
              <a:defRPr/>
            </a:pPr>
            <a:r>
              <a:rPr lang="fa-IR" sz="9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اثر </a:t>
            </a:r>
            <a:r>
              <a:rPr lang="fa-IR" sz="9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نسبي بيولوژيکي </a:t>
            </a:r>
            <a:r>
              <a:rPr lang="en-US" sz="9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Relative Biological Effectiveness</a:t>
            </a:r>
            <a:r>
              <a:rPr lang="fa-IR" sz="9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(RBE)</a:t>
            </a:r>
            <a:r>
              <a:rPr lang="fa-IR" sz="9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900" b="1" dirty="0" smtClean="0">
                <a:latin typeface="Times New Roman" pitchFamily="18" charset="0"/>
                <a:cs typeface="Times New Roman" pitchFamily="18" charset="0"/>
              </a:rPr>
              <a:t>260</a:t>
            </a:r>
            <a:endParaRPr lang="fa-IR" sz="4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rtl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fa-IR" sz="9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/>
              </a:rPr>
              <a:t>کمیت </a:t>
            </a:r>
            <a:r>
              <a:rPr lang="fa-IR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/>
              </a:rPr>
              <a:t>های مورد استفاده در دوزیمتری</a:t>
            </a:r>
          </a:p>
          <a:p>
            <a:pPr lvl="0" algn="r" rtl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fa-IR" sz="8000" b="1" dirty="0">
                <a:solidFill>
                  <a:prstClr val="black"/>
                </a:solidFill>
                <a:ea typeface="Calibri"/>
                <a:cs typeface="Times New Roman"/>
              </a:rPr>
              <a:t> </a:t>
            </a:r>
            <a:r>
              <a:rPr lang="fa-IR" sz="8000" b="1" dirty="0">
                <a:solidFill>
                  <a:srgbClr val="0000CC"/>
                </a:solidFill>
                <a:latin typeface="Times New Roman" pitchFamily="18" charset="0"/>
                <a:cs typeface="Times New Roman"/>
              </a:rPr>
              <a:t>اندازه گیری تابش جذب شده  توسط ماده</a:t>
            </a:r>
            <a:endParaRPr lang="en-US" sz="8000" b="1" dirty="0">
              <a:solidFill>
                <a:srgbClr val="0000CC"/>
              </a:solidFill>
              <a:latin typeface="Times New Roman" pitchFamily="18" charset="0"/>
            </a:endParaRPr>
          </a:p>
          <a:p>
            <a:pPr lvl="0" algn="r" rtl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fa-IR" sz="8000" b="1" dirty="0">
                <a:solidFill>
                  <a:srgbClr val="000099"/>
                </a:solidFill>
                <a:latin typeface="Times New Roman" pitchFamily="18" charset="0"/>
                <a:cs typeface="Times New Roman"/>
              </a:rPr>
              <a:t>اهمیت انداره گیری دوز </a:t>
            </a:r>
            <a:r>
              <a:rPr lang="fa-IR" sz="80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: کارکنان </a:t>
            </a:r>
            <a:r>
              <a:rPr lang="en-US" sz="8000" b="1" dirty="0">
                <a:solidFill>
                  <a:prstClr val="black"/>
                </a:solidFill>
                <a:latin typeface="Times New Roman" pitchFamily="18" charset="0"/>
              </a:rPr>
              <a:t>◄</a:t>
            </a:r>
            <a:r>
              <a:rPr lang="fa-IR" sz="80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 یونیزاسیون، خطر</a:t>
            </a:r>
            <a:endParaRPr lang="en-US" sz="8000" b="1" dirty="0">
              <a:solidFill>
                <a:prstClr val="black"/>
              </a:solidFill>
              <a:latin typeface="Times New Roman" pitchFamily="18" charset="0"/>
            </a:endParaRPr>
          </a:p>
          <a:p>
            <a:pPr lvl="0" algn="r" rtl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fa-IR" sz="8000" b="1" dirty="0">
                <a:solidFill>
                  <a:srgbClr val="FF0000"/>
                </a:solidFill>
                <a:ea typeface="Calibri"/>
                <a:cs typeface="Times New Roman"/>
              </a:rPr>
              <a:t>دوز : </a:t>
            </a:r>
            <a:r>
              <a:rPr lang="fa-IR" sz="8000" b="1" dirty="0">
                <a:solidFill>
                  <a:prstClr val="black"/>
                </a:solidFill>
                <a:ea typeface="Calibri"/>
                <a:cs typeface="Times New Roman"/>
              </a:rPr>
              <a:t>به </a:t>
            </a:r>
            <a:r>
              <a:rPr lang="fa-IR" sz="8000" b="1" dirty="0">
                <a:solidFill>
                  <a:srgbClr val="006600"/>
                </a:solidFill>
                <a:ea typeface="Calibri"/>
                <a:cs typeface="Times New Roman"/>
              </a:rPr>
              <a:t>مقدار تشعشع جذب شده </a:t>
            </a:r>
            <a:r>
              <a:rPr lang="fa-IR" sz="8000" b="1" dirty="0">
                <a:solidFill>
                  <a:prstClr val="black"/>
                </a:solidFill>
                <a:ea typeface="Calibri"/>
                <a:cs typeface="Times New Roman"/>
              </a:rPr>
              <a:t>در بدن بیمار اطلاق میشود</a:t>
            </a:r>
          </a:p>
          <a:p>
            <a:pPr lvl="0" algn="ctr" rtl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fa-IR" sz="8000" b="1" dirty="0">
                <a:solidFill>
                  <a:srgbClr val="FF0000"/>
                </a:solidFill>
                <a:ea typeface="Calibri"/>
                <a:cs typeface="Times New Roman"/>
              </a:rPr>
              <a:t>سه  نوع واحد دوز کاربردی  در تشعشع  </a:t>
            </a:r>
          </a:p>
          <a:p>
            <a:pPr lvl="0" algn="r" rtl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fa-IR" sz="80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الف) دوز جذبی  </a:t>
            </a:r>
            <a:r>
              <a:rPr lang="en-US" sz="8000" b="1" dirty="0">
                <a:solidFill>
                  <a:srgbClr val="006600"/>
                </a:solidFill>
              </a:rPr>
              <a:t>Absorbed dose</a:t>
            </a:r>
            <a:r>
              <a:rPr lang="fa-IR" sz="8000" b="1" dirty="0">
                <a:solidFill>
                  <a:srgbClr val="006600"/>
                </a:solidFill>
              </a:rPr>
              <a:t>:</a:t>
            </a:r>
            <a:endParaRPr lang="en-US" sz="8000" dirty="0">
              <a:solidFill>
                <a:srgbClr val="006600"/>
              </a:solidFill>
            </a:endParaRPr>
          </a:p>
          <a:p>
            <a:pPr lvl="0" algn="r" rtl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fa-IR" altLang="en-US" sz="8000" b="1" dirty="0">
                <a:solidFill>
                  <a:srgbClr val="006600"/>
                </a:solidFill>
                <a:latin typeface="Times New Roman" pitchFamily="18" charset="0"/>
              </a:rPr>
              <a:t> ب) دز معادل </a:t>
            </a:r>
            <a:r>
              <a:rPr lang="en-GB" altLang="en-US" sz="8000" b="1" dirty="0">
                <a:solidFill>
                  <a:srgbClr val="006600"/>
                </a:solidFill>
                <a:latin typeface="Times New Roman" pitchFamily="18" charset="0"/>
              </a:rPr>
              <a:t>:</a:t>
            </a:r>
            <a:r>
              <a:rPr lang="en-US" sz="8000" b="1" dirty="0">
                <a:solidFill>
                  <a:srgbClr val="006600"/>
                </a:solidFill>
              </a:rPr>
              <a:t>Equivalent dose </a:t>
            </a:r>
            <a:endParaRPr lang="fa-IR" altLang="en-US" sz="8000" b="1" dirty="0">
              <a:solidFill>
                <a:srgbClr val="006600"/>
              </a:solidFill>
              <a:latin typeface="Times New Roman" pitchFamily="18" charset="0"/>
            </a:endParaRPr>
          </a:p>
          <a:p>
            <a:pPr lvl="0" algn="r" rtl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fa-IR" sz="80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ج) دوز موثر (</a:t>
            </a:r>
            <a:r>
              <a:rPr lang="en-US" sz="8000" b="1" dirty="0">
                <a:solidFill>
                  <a:srgbClr val="006600"/>
                </a:solidFill>
                <a:latin typeface="Times New Roman" pitchFamily="18" charset="0"/>
              </a:rPr>
              <a:t>H</a:t>
            </a:r>
            <a:r>
              <a:rPr lang="fa-IR" sz="8000" b="1" dirty="0">
                <a:solidFill>
                  <a:srgbClr val="006600"/>
                </a:solidFill>
                <a:latin typeface="Times New Roman" pitchFamily="18" charset="0"/>
              </a:rPr>
              <a:t>)</a:t>
            </a:r>
            <a:r>
              <a:rPr lang="en-US" sz="8000" b="1" dirty="0">
                <a:solidFill>
                  <a:srgbClr val="006600"/>
                </a:solidFill>
              </a:rPr>
              <a:t> Effective dose </a:t>
            </a:r>
            <a:r>
              <a:rPr lang="fa-IR" sz="8000" b="1" dirty="0">
                <a:solidFill>
                  <a:srgbClr val="006600"/>
                </a:solidFill>
                <a:latin typeface="Times New Roman" pitchFamily="18" charset="0"/>
              </a:rPr>
              <a:t>: </a:t>
            </a:r>
            <a:r>
              <a:rPr lang="fa-IR" sz="8000" b="1" dirty="0">
                <a:solidFill>
                  <a:srgbClr val="006600"/>
                </a:solidFill>
              </a:rPr>
              <a:t> </a:t>
            </a:r>
          </a:p>
          <a:p>
            <a:pPr lvl="0" algn="r" rtl="1">
              <a:lnSpc>
                <a:spcPct val="120000"/>
              </a:lnSpc>
              <a:spcBef>
                <a:spcPct val="0"/>
              </a:spcBef>
              <a:buNone/>
              <a:defRPr/>
            </a:pPr>
            <a:endParaRPr lang="fa-IR" sz="80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 algn="ctr" rtl="1">
              <a:buNone/>
            </a:pPr>
            <a:r>
              <a:rPr lang="fa-IR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/>
              </a:rPr>
              <a:t>الف) دوز جذبی </a:t>
            </a:r>
            <a:r>
              <a:rPr lang="fa-IR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/>
              </a:rPr>
              <a:t>: </a:t>
            </a:r>
            <a:r>
              <a:rPr lang="en-US" sz="8000" b="1" dirty="0">
                <a:solidFill>
                  <a:prstClr val="black"/>
                </a:solidFill>
              </a:rPr>
              <a:t>Absorbed dose</a:t>
            </a:r>
            <a:endParaRPr lang="en-US" sz="8000" dirty="0">
              <a:solidFill>
                <a:prstClr val="black"/>
              </a:solidFill>
            </a:endParaRPr>
          </a:p>
          <a:p>
            <a:pPr marL="0" lvl="0" indent="0" algn="r" rtl="1">
              <a:buNone/>
            </a:pPr>
            <a:r>
              <a:rPr lang="fa-IR" sz="8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/>
              </a:rPr>
              <a:t>مقدار انرژی جذب شده در واحد جرم </a:t>
            </a:r>
            <a:r>
              <a:rPr lang="en-US" sz="8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8000" b="1" dirty="0">
                <a:solidFill>
                  <a:srgbClr val="990033"/>
                </a:solidFill>
                <a:latin typeface="Times New Roman" panose="02020603050405020304" pitchFamily="18" charset="0"/>
              </a:rPr>
              <a:t>[ J  ⁄ kg]</a:t>
            </a:r>
            <a:r>
              <a:rPr lang="en-US" sz="8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endParaRPr lang="fa-IR" sz="8000" b="1" dirty="0">
              <a:solidFill>
                <a:prstClr val="black"/>
              </a:solidFill>
              <a:latin typeface="Times New Roman" panose="02020603050405020304" pitchFamily="18" charset="0"/>
              <a:cs typeface="Times New Roman"/>
            </a:endParaRPr>
          </a:p>
          <a:p>
            <a:pPr marL="0" lvl="0" indent="0" algn="r" rtl="1">
              <a:buNone/>
            </a:pPr>
            <a:r>
              <a:rPr lang="en-US" sz="8000" b="1" dirty="0">
                <a:solidFill>
                  <a:srgbClr val="663300"/>
                </a:solidFill>
                <a:latin typeface="Times New Roman" pitchFamily="18" charset="0"/>
              </a:rPr>
              <a:t> </a:t>
            </a:r>
            <a:r>
              <a:rPr lang="fa-IR" sz="8000" b="1" dirty="0">
                <a:solidFill>
                  <a:srgbClr val="663300"/>
                </a:solidFill>
                <a:latin typeface="Times New Roman" pitchFamily="18" charset="0"/>
                <a:cs typeface="Times New Roman"/>
              </a:rPr>
              <a:t>  </a:t>
            </a:r>
            <a:r>
              <a:rPr lang="en-US" sz="8000" b="1" dirty="0">
                <a:solidFill>
                  <a:srgbClr val="663300"/>
                </a:solidFill>
                <a:latin typeface="Times New Roman" pitchFamily="18" charset="0"/>
              </a:rPr>
              <a:t> </a:t>
            </a:r>
            <a:r>
              <a:rPr lang="fa-IR" sz="8000" b="1" dirty="0">
                <a:solidFill>
                  <a:srgbClr val="663300"/>
                </a:solidFill>
                <a:latin typeface="Times New Roman" pitchFamily="18" charset="0"/>
                <a:cs typeface="Times New Roman"/>
              </a:rPr>
              <a:t>وزن بدن</a:t>
            </a:r>
            <a:r>
              <a:rPr lang="en-US" sz="8000" b="1" dirty="0">
                <a:solidFill>
                  <a:srgbClr val="663300"/>
                </a:solidFill>
                <a:latin typeface="Times New Roman" pitchFamily="18" charset="0"/>
              </a:rPr>
              <a:t>/</a:t>
            </a:r>
            <a:r>
              <a:rPr lang="fa-IR" sz="8000" b="1" dirty="0">
                <a:solidFill>
                  <a:srgbClr val="663300"/>
                </a:solidFill>
                <a:latin typeface="Times New Roman" pitchFamily="18" charset="0"/>
                <a:cs typeface="Times New Roman"/>
              </a:rPr>
              <a:t>مقدار انرژی </a:t>
            </a:r>
            <a:r>
              <a:rPr lang="en-US" sz="8000" b="1" dirty="0">
                <a:solidFill>
                  <a:srgbClr val="663300"/>
                </a:solidFill>
                <a:latin typeface="Times New Roman" pitchFamily="18" charset="0"/>
              </a:rPr>
              <a:t>=</a:t>
            </a:r>
            <a:r>
              <a:rPr lang="fa-IR" sz="8000" b="1" dirty="0">
                <a:solidFill>
                  <a:srgbClr val="663300"/>
                </a:solidFill>
                <a:latin typeface="Times New Roman" pitchFamily="18" charset="0"/>
                <a:cs typeface="Times New Roman"/>
              </a:rPr>
              <a:t>  دز</a:t>
            </a:r>
            <a:endParaRPr lang="en-US" sz="8000" b="1" dirty="0">
              <a:solidFill>
                <a:srgbClr val="663300"/>
              </a:solidFill>
              <a:latin typeface="Times New Roman" pitchFamily="18" charset="0"/>
            </a:endParaRPr>
          </a:p>
          <a:p>
            <a:pPr marL="0" lvl="0" indent="0" algn="r" rtl="1">
              <a:buNone/>
            </a:pPr>
            <a:r>
              <a:rPr lang="fa-IR" sz="8000" b="1" dirty="0">
                <a:solidFill>
                  <a:srgbClr val="0000FF"/>
                </a:solidFill>
                <a:latin typeface="Times New Roman" pitchFamily="18" charset="0"/>
                <a:cs typeface="Times New Roman"/>
              </a:rPr>
              <a:t>دوز </a:t>
            </a:r>
            <a:r>
              <a:rPr lang="fa-IR" sz="8000" b="1" dirty="0">
                <a:solidFill>
                  <a:srgbClr val="C00000"/>
                </a:solidFill>
                <a:latin typeface="Times New Roman" pitchFamily="18" charset="0"/>
                <a:cs typeface="Times New Roman"/>
              </a:rPr>
              <a:t>: </a:t>
            </a:r>
            <a:r>
              <a:rPr lang="fa-IR" sz="80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به مقدار تشعشع جذب شده در بدن اطلاق میشود</a:t>
            </a:r>
          </a:p>
          <a:p>
            <a:pPr marL="0" lvl="0" indent="0" algn="r" rtl="1">
              <a:buNone/>
            </a:pPr>
            <a:r>
              <a:rPr lang="fa-IR" sz="8000" b="1" dirty="0">
                <a:solidFill>
                  <a:srgbClr val="FF0000"/>
                </a:solidFill>
                <a:latin typeface="Times New Roman" pitchFamily="18" charset="0"/>
                <a:cs typeface="Times New Roman"/>
              </a:rPr>
              <a:t>واحد دوز جذبی:</a:t>
            </a:r>
            <a:r>
              <a:rPr lang="en-GB" sz="8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fa-IR" sz="80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در دستگاه  </a:t>
            </a:r>
            <a:r>
              <a:rPr lang="en-US" sz="8000" b="1" dirty="0">
                <a:solidFill>
                  <a:prstClr val="black"/>
                </a:solidFill>
                <a:latin typeface="Times New Roman" pitchFamily="18" charset="0"/>
              </a:rPr>
              <a:t>SI</a:t>
            </a:r>
            <a:r>
              <a:rPr lang="fa-IR" sz="80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 </a:t>
            </a:r>
            <a:r>
              <a:rPr lang="fa-IR" sz="8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/>
              </a:rPr>
              <a:t>گری </a:t>
            </a:r>
            <a:r>
              <a:rPr lang="en-US" sz="8000" b="1" dirty="0">
                <a:solidFill>
                  <a:srgbClr val="990033"/>
                </a:solidFill>
                <a:latin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990033"/>
                </a:solidFill>
                <a:latin typeface="Times New Roman" panose="02020603050405020304" pitchFamily="18" charset="0"/>
              </a:rPr>
              <a:t>Gy</a:t>
            </a:r>
            <a:r>
              <a:rPr lang="fa-IR" sz="8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/>
              </a:rPr>
              <a:t>و واحد قدیم آن راد </a:t>
            </a:r>
            <a:r>
              <a:rPr lang="en-US" sz="8000" b="1" dirty="0">
                <a:solidFill>
                  <a:srgbClr val="990033"/>
                </a:solidFill>
                <a:latin typeface="Times New Roman" panose="02020603050405020304" pitchFamily="18" charset="0"/>
              </a:rPr>
              <a:t>rad</a:t>
            </a:r>
            <a:endParaRPr lang="fa-IR" sz="8000" b="1" dirty="0">
              <a:solidFill>
                <a:srgbClr val="990033"/>
              </a:solidFill>
              <a:latin typeface="Times New Roman" panose="02020603050405020304" pitchFamily="18" charset="0"/>
              <a:cs typeface="Times New Roman"/>
            </a:endParaRPr>
          </a:p>
          <a:p>
            <a:pPr marL="0" lvl="0" indent="0" algn="r" rtl="1">
              <a:buNone/>
            </a:pPr>
            <a:r>
              <a:rPr lang="en-US" sz="8000" b="1" dirty="0" err="1">
                <a:solidFill>
                  <a:srgbClr val="990033"/>
                </a:solidFill>
                <a:latin typeface="Times New Roman" panose="02020603050405020304" pitchFamily="18" charset="0"/>
              </a:rPr>
              <a:t>Gy</a:t>
            </a:r>
            <a:r>
              <a:rPr lang="en-US" sz="8000" b="1" dirty="0">
                <a:solidFill>
                  <a:srgbClr val="990033"/>
                </a:solidFill>
                <a:latin typeface="Times New Roman" panose="02020603050405020304" pitchFamily="18" charset="0"/>
              </a:rPr>
              <a:t> = [ 1 J  ⁄ 1 kg]</a:t>
            </a:r>
            <a:r>
              <a:rPr lang="fa-IR" sz="8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/>
              </a:rPr>
              <a:t>          </a:t>
            </a:r>
            <a:r>
              <a:rPr lang="en-US" sz="8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: </a:t>
            </a:r>
            <a:r>
              <a:rPr lang="en-US" sz="8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rad</a:t>
            </a:r>
            <a:r>
              <a:rPr lang="en-US" sz="8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</a:t>
            </a:r>
            <a:r>
              <a:rPr lang="fa-IR" sz="8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واحد قدیم </a:t>
            </a:r>
            <a:r>
              <a:rPr lang="en-US" sz="8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</a:t>
            </a:r>
            <a:r>
              <a:rPr lang="fa-IR" sz="8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(</a:t>
            </a:r>
            <a:r>
              <a:rPr lang="en-US" sz="8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     (100 rad =  1 </a:t>
            </a:r>
            <a:r>
              <a:rPr lang="en-US" sz="8000" b="1" dirty="0" err="1">
                <a:solidFill>
                  <a:prstClr val="black"/>
                </a:solidFill>
                <a:latin typeface="Times New Roman" panose="02020603050405020304" pitchFamily="18" charset="0"/>
              </a:rPr>
              <a:t>Gy</a:t>
            </a:r>
            <a:endParaRPr lang="en-US" sz="80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lvl="0" algn="r" rtl="1">
              <a:buFont typeface="Wingdings" panose="05000000000000000000" pitchFamily="2" charset="2"/>
              <a:buChar char="Ø"/>
            </a:pPr>
            <a:r>
              <a:rPr lang="fa-IR" sz="8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/>
              </a:rPr>
              <a:t>هر گاه یک ژول انرژی در یک کیلو گرم بافت ذخیره شود دوز جذبی یک گری است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07950" y="6237288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US" dirty="0" err="1">
                <a:solidFill>
                  <a:srgbClr val="000000"/>
                </a:solidFill>
              </a:rPr>
              <a:t>Movahedi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23850" y="5300663"/>
            <a:ext cx="2133600" cy="476250"/>
          </a:xfrm>
        </p:spPr>
        <p:txBody>
          <a:bodyPr/>
          <a:lstStyle/>
          <a:p>
            <a:pPr>
              <a:defRPr/>
            </a:pPr>
            <a:fld id="{DBD1BD08-8F31-4A2A-AF3E-9EC5FFF58ED1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36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781"/>
    </mc:Choice>
    <mc:Fallback xmlns="">
      <p:transition spd="slow" advTm="1487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324600"/>
          </a:xfrm>
        </p:spPr>
        <p:txBody>
          <a:bodyPr>
            <a:noAutofit/>
          </a:bodyPr>
          <a:lstStyle/>
          <a:p>
            <a:pPr marL="0" indent="0" algn="ctr" rtl="1">
              <a:buNone/>
            </a:pPr>
            <a:r>
              <a:rPr lang="fa-IR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ادامه کمیت </a:t>
            </a:r>
            <a:r>
              <a:rPr lang="fa-I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های مورد استفاده در دوزیمتری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گری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Gy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endParaRPr lang="fa-IR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واحد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دوز جذبی است </a:t>
            </a:r>
            <a:endParaRPr lang="en-US" sz="2000" b="1" dirty="0" smtClean="0">
              <a:solidFill>
                <a:srgbClr val="0066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 algn="r" rtl="1">
              <a:buNone/>
            </a:pPr>
            <a:r>
              <a:rPr lang="fa-IR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واحد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قدیمی تر آن 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راد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(rad )  </a:t>
            </a:r>
            <a:endParaRPr lang="en-US" sz="2000" dirty="0">
              <a:solidFill>
                <a:srgbClr val="0066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انرژی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جذبی را اندازه میگیرد  </a:t>
            </a:r>
            <a:endParaRPr lang="en-US" sz="2000" b="1" dirty="0" smtClean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مبین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مقدار مشخصی از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انرژی جذب شده به وسیله یک کیلوگرم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از هر نوع ماده جاذب است</a:t>
            </a:r>
            <a:endParaRPr lang="fa-IR" sz="20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 rtl="1">
              <a:buNone/>
            </a:pPr>
            <a:r>
              <a:rPr lang="fa-I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کاربرد :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استفاده</a:t>
            </a:r>
            <a:r>
              <a:rPr lang="fa-I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برای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هر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پرتو یونساز </a:t>
            </a:r>
            <a:endParaRPr lang="en-US" sz="2000" b="1" u="sng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 rtl="1">
              <a:buNone/>
            </a:pPr>
            <a:r>
              <a:rPr lang="fa-IR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وقتی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استفاده میشود که در مورد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دوز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صحبت </a:t>
            </a: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میشود</a:t>
            </a:r>
          </a:p>
          <a:p>
            <a:pPr marL="0" indent="0" algn="r" rtl="1">
              <a:buNone/>
            </a:pPr>
            <a:r>
              <a:rPr lang="fa-IR" sz="2000" b="1" u="sng" dirty="0" smtClean="0">
                <a:solidFill>
                  <a:srgbClr val="D6009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دوز </a:t>
            </a:r>
            <a:r>
              <a:rPr lang="fa-IR" sz="2000" b="1" u="sng" dirty="0">
                <a:solidFill>
                  <a:srgbClr val="D6009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بیمار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اغلب با گری </a:t>
            </a:r>
            <a:r>
              <a:rPr lang="fa-IR" sz="2000" b="1" u="sng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یا راد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بیان میشود</a:t>
            </a: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buNone/>
            </a:pPr>
            <a:endParaRPr lang="fa-IR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rtl="1">
              <a:buFont typeface="Wingdings" panose="05000000000000000000" pitchFamily="2" charset="2"/>
              <a:buChar char="Ø"/>
            </a:pPr>
            <a:r>
              <a:rPr lang="fa-IR" sz="2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مهم: </a:t>
            </a:r>
            <a:r>
              <a:rPr lang="fa-IR" sz="2000" b="1" u="sng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اثر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بیولوژیکی </a:t>
            </a:r>
            <a:r>
              <a:rPr lang="fa-IR" sz="20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یک گری برای </a:t>
            </a:r>
            <a:r>
              <a:rPr lang="fa-IR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پرتوهای مختلف متفاوت </a:t>
            </a:r>
            <a:r>
              <a:rPr lang="fa-IR" sz="20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است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Movahedi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B5FCB-E7DE-4F33-B753-76C3644479B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07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5888"/>
            <a:ext cx="8856662" cy="6626225"/>
          </a:xfrm>
        </p:spPr>
        <p:txBody>
          <a:bodyPr>
            <a:normAutofit/>
          </a:bodyPr>
          <a:lstStyle/>
          <a:p>
            <a:pPr lvl="0" algn="ctr" rtl="1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fa-IR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ادامه کمیت های مورد استفاده در </a:t>
            </a:r>
            <a:r>
              <a:rPr lang="fa-IR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دوزیمتری</a:t>
            </a:r>
            <a:endParaRPr lang="fa-IR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altLang="en-US" sz="2000" b="1" dirty="0">
                <a:solidFill>
                  <a:srgbClr val="FF0000"/>
                </a:solidFill>
                <a:latin typeface="Times New Roman" pitchFamily="18" charset="0"/>
                <a:cs typeface="Times New Roman"/>
              </a:rPr>
              <a:t>نوع </a:t>
            </a:r>
            <a:r>
              <a:rPr lang="ar-SA" altLang="en-US" sz="2000" b="1" dirty="0">
                <a:solidFill>
                  <a:srgbClr val="FF0000"/>
                </a:solidFill>
                <a:latin typeface="Times New Roman" pitchFamily="18" charset="0"/>
                <a:cs typeface="Times New Roman"/>
              </a:rPr>
              <a:t>پرتو استاندارد</a:t>
            </a:r>
            <a:r>
              <a:rPr lang="fa-IR" altLang="en-US" sz="2000" b="1" dirty="0">
                <a:solidFill>
                  <a:srgbClr val="CC3399"/>
                </a:solidFill>
                <a:latin typeface="Times New Roman" pitchFamily="18" charset="0"/>
                <a:cs typeface="Times New Roman"/>
              </a:rPr>
              <a:t>،:</a:t>
            </a:r>
            <a:r>
              <a:rPr lang="fa-IR" altLang="en-US" sz="2000" b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(پرتو مرجع) ،</a:t>
            </a:r>
            <a:r>
              <a:rPr lang="ar-SA" altLang="en-US" sz="2000" b="1" dirty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altLang="en-US" sz="2000" b="1" dirty="0">
                <a:latin typeface="Times New Roman" pitchFamily="18" charset="0"/>
                <a:cs typeface="Times New Roman" pitchFamily="18" charset="0"/>
              </a:rPr>
              <a:t>پرتو </a:t>
            </a:r>
            <a:r>
              <a:rPr lang="fa-IR" altLang="en-US" sz="2000" b="1" dirty="0">
                <a:latin typeface="Times New Roman" pitchFamily="18" charset="0"/>
                <a:cs typeface="Times New Roman" pitchFamily="18" charset="0"/>
              </a:rPr>
              <a:t>ایکس </a:t>
            </a:r>
            <a:r>
              <a:rPr lang="ar-SA" altLang="en-US" sz="2000" b="1" dirty="0">
                <a:latin typeface="Times New Roman" pitchFamily="18" charset="0"/>
                <a:cs typeface="Times New Roman" pitchFamily="18" charset="0"/>
              </a:rPr>
              <a:t>با انرژی </a:t>
            </a:r>
            <a:r>
              <a:rPr lang="en-GB" altLang="en-US" sz="2000" b="1" dirty="0">
                <a:latin typeface="Times New Roman" pitchFamily="18" charset="0"/>
                <a:cs typeface="Times New Roman" pitchFamily="18" charset="0"/>
              </a:rPr>
              <a:t>250 kVp</a:t>
            </a:r>
            <a:r>
              <a:rPr lang="fa-IR" alt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altLang="en-US" sz="2000" b="1" dirty="0">
                <a:latin typeface="Times New Roman" pitchFamily="18" charset="0"/>
                <a:cs typeface="Times New Roman" pitchFamily="18" charset="0"/>
              </a:rPr>
              <a:t>می باشد.</a:t>
            </a:r>
            <a:endParaRPr lang="fa-IR" altLang="en-US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buNone/>
            </a:pPr>
            <a:r>
              <a:rPr lang="fa-IR" alt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altLang="en-US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دوز پرتو مورد ازمایش </a:t>
            </a:r>
            <a:r>
              <a:rPr lang="fa-IR" alt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fa-IR" alt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altLang="en-US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دوز پرتو ایکس</a:t>
            </a:r>
            <a:r>
              <a:rPr lang="fa-IR" alt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RBE</a:t>
            </a:r>
            <a:r>
              <a:rPr lang="en-US" altLang="en-US" sz="2000" b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en-US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250 kVp </a:t>
            </a:r>
            <a:endParaRPr lang="fa-IR" altLang="en-US" sz="2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buNone/>
            </a:pPr>
            <a:endParaRPr lang="fa-IR" altLang="en-US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buNone/>
            </a:pPr>
            <a:endParaRPr lang="fa-IR" altLang="en-US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buNone/>
            </a:pPr>
            <a:endParaRPr lang="fa-IR" altLang="en-US" sz="2000" b="1" dirty="0">
              <a:latin typeface="Times New Roman" pitchFamily="18" charset="0"/>
              <a:cs typeface="Times New Roman" pitchFamily="18" charset="0"/>
            </a:endParaRPr>
          </a:p>
          <a:p>
            <a:pPr lvl="0" algn="r" rtl="1">
              <a:lnSpc>
                <a:spcPct val="120000"/>
              </a:lnSpc>
              <a:spcBef>
                <a:spcPct val="0"/>
              </a:spcBef>
              <a:buNone/>
              <a:defRPr/>
            </a:pPr>
            <a:endParaRPr lang="fa-IR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QF  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مقایسه اثر بیولوژیک القا شده توسط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یک پرتو در </a:t>
            </a:r>
            <a:r>
              <a:rPr lang="fa-IR" sz="2000" b="1" u="sng" dirty="0">
                <a:solidFill>
                  <a:srgbClr val="D6009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مقایسه با پرتو ایکس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است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en-GB" altLang="en-US" sz="2000" b="1" dirty="0">
              <a:solidFill>
                <a:prstClr val="black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lvl="0" indent="0" algn="r" rtl="1">
              <a:buNone/>
            </a:pPr>
            <a:r>
              <a:rPr lang="fa-IR" altLang="en-US" sz="2000" b="1" dirty="0">
                <a:solidFill>
                  <a:srgbClr val="0000CC"/>
                </a:solidFill>
                <a:latin typeface="Times New Roman" pitchFamily="18" charset="0"/>
                <a:cs typeface="Times New Roman" panose="02020603050405020304" pitchFamily="18" charset="0"/>
              </a:rPr>
              <a:t>دربرگیرنده هر دو عامل:  </a:t>
            </a:r>
            <a:r>
              <a:rPr lang="fa-IR" altLang="en-US" sz="2000" b="1" u="sng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مقدار دوز جذب شده </a:t>
            </a:r>
            <a:r>
              <a:rPr lang="fa-IR" altLang="en-US" sz="2000" b="1" u="sng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توسط بافت و نیز </a:t>
            </a:r>
            <a:r>
              <a:rPr lang="fa-IR" altLang="en-US" sz="2000" b="1" u="sng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نوع  پرتو </a:t>
            </a:r>
            <a:r>
              <a:rPr lang="fa-IR" altLang="en-US" sz="2000" b="1" u="sng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است.</a:t>
            </a:r>
            <a:endParaRPr lang="en-US" altLang="en-US" sz="2000" b="1" u="sng" dirty="0">
              <a:solidFill>
                <a:prstClr val="black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دوز معادل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(تابش گیری شغلی):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حاصلضرب دوز جذب شده در ضریب وزنی پرتو 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endParaRPr lang="fa-IR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fa-IR" sz="2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دوز معادل </a:t>
            </a:r>
            <a:r>
              <a:rPr lang="en-US" sz="2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(H)  =</a:t>
            </a:r>
            <a:r>
              <a:rPr lang="fa-IR" sz="2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دوز    </a:t>
            </a:r>
            <a:r>
              <a:rPr lang="en-US" sz="2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* QF  [</a:t>
            </a:r>
            <a:r>
              <a:rPr lang="en-US" sz="2000" b="1" dirty="0" err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</a:t>
            </a:r>
            <a:r>
              <a:rPr lang="en-US" sz="20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sz="20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FF"/>
                </a:solidFill>
                <a:latin typeface="Times New Roman" pitchFamily="18" charset="0"/>
                <a:cs typeface="Times New Roman" panose="02020603050405020304" pitchFamily="18" charset="0"/>
              </a:rPr>
              <a:t>واحد دوز معادل </a:t>
            </a: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:</a:t>
            </a:r>
            <a:r>
              <a:rPr lang="en-GB" sz="20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  <a:cs typeface="Times New Roman" panose="02020603050405020304" pitchFamily="18" charset="0"/>
              </a:rPr>
              <a:t>سیورت است </a:t>
            </a:r>
            <a:endParaRPr lang="fa-IR" sz="20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واحد قدیم </a:t>
            </a:r>
            <a:r>
              <a:rPr lang="fa-I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رم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 rtl="1">
              <a:buNone/>
            </a:pPr>
            <a:r>
              <a:rPr lang="fa-IR" sz="2000" b="1" dirty="0">
                <a:solidFill>
                  <a:srgbClr val="0000CC"/>
                </a:solidFill>
                <a:latin typeface="Times New Roman" pitchFamily="18" charset="0"/>
                <a:cs typeface="Times New Roman" panose="02020603050405020304" pitchFamily="18" charset="0"/>
              </a:rPr>
              <a:t>دیمانسیون : </a:t>
            </a:r>
            <a:r>
              <a:rPr lang="fa-IR" sz="2000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چون ضریب وزنی یک کمیت بدون واحد است دیمانسیون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Times New Roman" panose="02020603050405020304" pitchFamily="18" charset="0"/>
              </a:rPr>
              <a:t>دوز معال و جذبی </a:t>
            </a:r>
            <a:r>
              <a:rPr lang="fa-IR" sz="2000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یکی </a:t>
            </a:r>
            <a:r>
              <a:rPr lang="fa-IR" sz="2000" b="1" dirty="0" smtClean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است</a:t>
            </a:r>
            <a:endParaRPr lang="fa-IR" sz="20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>
                <a:solidFill>
                  <a:srgbClr val="000000"/>
                </a:solidFill>
              </a:rPr>
              <a:t>Movahedi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5E43D8-73D7-457B-9CDA-E73356F0E420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0"/>
            <a:ext cx="5035550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652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642"/>
    </mc:Choice>
    <mc:Fallback xmlns="">
      <p:transition spd="slow" advTm="2276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765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15888"/>
            <a:ext cx="8807450" cy="6513512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fa-IR" altLang="en-US" sz="2000" b="1" dirty="0">
                <a:solidFill>
                  <a:srgbClr val="FF0000"/>
                </a:solidFill>
                <a:latin typeface="Times New Roman" pitchFamily="18" charset="0"/>
                <a:cs typeface="Times New Roman"/>
              </a:rPr>
              <a:t>نوع </a:t>
            </a:r>
            <a:r>
              <a:rPr lang="ar-SA" altLang="en-US" sz="2000" b="1" dirty="0">
                <a:solidFill>
                  <a:srgbClr val="FF0000"/>
                </a:solidFill>
                <a:latin typeface="Times New Roman" pitchFamily="18" charset="0"/>
                <a:cs typeface="Times New Roman"/>
              </a:rPr>
              <a:t>پرتو استاندارد</a:t>
            </a:r>
            <a:r>
              <a:rPr lang="fa-IR" altLang="en-US" sz="2000" b="1" dirty="0">
                <a:solidFill>
                  <a:srgbClr val="CC3399"/>
                </a:solidFill>
                <a:latin typeface="Times New Roman" pitchFamily="18" charset="0"/>
                <a:cs typeface="Times New Roman"/>
              </a:rPr>
              <a:t>،:</a:t>
            </a:r>
            <a:r>
              <a:rPr lang="fa-IR" altLang="en-US" sz="20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(پرتو مرجع) ،</a:t>
            </a:r>
            <a:r>
              <a:rPr lang="ar-SA" altLang="en-US" sz="2000" b="1" dirty="0" smtClean="0">
                <a:solidFill>
                  <a:srgbClr val="CC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altLang="en-US" sz="2000" b="1" dirty="0">
                <a:latin typeface="Times New Roman" pitchFamily="18" charset="0"/>
                <a:cs typeface="Times New Roman" pitchFamily="18" charset="0"/>
              </a:rPr>
              <a:t>پرتو </a:t>
            </a:r>
            <a:r>
              <a:rPr lang="fa-IR" altLang="en-US" sz="2000" b="1" dirty="0">
                <a:latin typeface="Times New Roman" pitchFamily="18" charset="0"/>
                <a:cs typeface="Times New Roman" pitchFamily="18" charset="0"/>
              </a:rPr>
              <a:t>ایکس </a:t>
            </a:r>
            <a:r>
              <a:rPr lang="ar-SA" altLang="en-US" sz="2000" b="1" dirty="0">
                <a:latin typeface="Times New Roman" pitchFamily="18" charset="0"/>
                <a:cs typeface="Times New Roman" pitchFamily="18" charset="0"/>
              </a:rPr>
              <a:t>با انرژی </a:t>
            </a:r>
            <a:r>
              <a:rPr lang="en-GB" altLang="en-US" sz="2000" b="1" dirty="0">
                <a:latin typeface="Times New Roman" pitchFamily="18" charset="0"/>
                <a:cs typeface="Times New Roman" pitchFamily="18" charset="0"/>
              </a:rPr>
              <a:t>250 </a:t>
            </a:r>
            <a:r>
              <a:rPr lang="en-GB" altLang="en-US" sz="2000" b="1" dirty="0" err="1">
                <a:latin typeface="Times New Roman" pitchFamily="18" charset="0"/>
                <a:cs typeface="Times New Roman" pitchFamily="18" charset="0"/>
              </a:rPr>
              <a:t>kVp</a:t>
            </a:r>
            <a:r>
              <a:rPr lang="fa-IR" alt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altLang="en-US" sz="2000" b="1" dirty="0">
                <a:latin typeface="Times New Roman" pitchFamily="18" charset="0"/>
                <a:cs typeface="Times New Roman" pitchFamily="18" charset="0"/>
              </a:rPr>
              <a:t>می باشد.</a:t>
            </a:r>
            <a:endParaRPr lang="fa-IR" altLang="en-US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 eaLnBrk="1" hangingPunct="1">
              <a:buFontTx/>
              <a:buNone/>
            </a:pPr>
            <a:r>
              <a:rPr lang="fa-IR" alt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altLang="en-US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دوز پرتو مورد ازمایش </a:t>
            </a:r>
            <a:r>
              <a:rPr lang="fa-IR" alt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fa-IR" alt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altLang="en-US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دوز پرتو ایکس</a:t>
            </a:r>
            <a:r>
              <a:rPr lang="fa-IR" alt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RBE</a:t>
            </a:r>
            <a:r>
              <a:rPr lang="en-US" altLang="en-US" sz="2000" b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en-US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250 </a:t>
            </a:r>
            <a:r>
              <a:rPr lang="en-US" altLang="en-US" sz="2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kVp</a:t>
            </a:r>
            <a:r>
              <a:rPr lang="en-US" altLang="en-US"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a-IR" altLang="en-US" sz="2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 rtl="1" eaLnBrk="1" hangingPunct="1">
              <a:buFontTx/>
              <a:buNone/>
            </a:pPr>
            <a:endParaRPr lang="fa-IR" alt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 rtl="1">
              <a:buFontTx/>
              <a:buNone/>
              <a:defRPr/>
            </a:pPr>
            <a:r>
              <a:rPr lang="fa-IR" sz="2000" b="1" dirty="0" smtClean="0">
                <a:solidFill>
                  <a:srgbClr val="000099"/>
                </a:solidFill>
                <a:latin typeface="Times New Roman" pitchFamily="18" charset="0"/>
              </a:rPr>
              <a:t>ضريب 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</a:rPr>
              <a:t>وزني، </a:t>
            </a:r>
            <a:r>
              <a:rPr lang="en-US" sz="2000" b="1" dirty="0" err="1">
                <a:solidFill>
                  <a:srgbClr val="000099"/>
                </a:solidFill>
                <a:latin typeface="Times New Roman" pitchFamily="18" charset="0"/>
              </a:rPr>
              <a:t>Wr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</a:rPr>
              <a:t>: </a:t>
            </a:r>
            <a:r>
              <a:rPr lang="fa-IR" sz="2000" b="1" dirty="0">
                <a:latin typeface="Times New Roman" pitchFamily="18" charset="0"/>
              </a:rPr>
              <a:t>در متون جديد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</a:rPr>
              <a:t>به جاي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QF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</a:rPr>
              <a:t> ضريب </a:t>
            </a:r>
            <a:r>
              <a:rPr lang="en-US" sz="2000" b="1" dirty="0" err="1">
                <a:solidFill>
                  <a:srgbClr val="006600"/>
                </a:solidFill>
                <a:latin typeface="Times New Roman" pitchFamily="18" charset="0"/>
              </a:rPr>
              <a:t>Wr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</a:rPr>
              <a:t> جايگزين </a:t>
            </a:r>
            <a:r>
              <a:rPr lang="fa-IR" sz="2000" b="1" dirty="0">
                <a:latin typeface="Times New Roman" pitchFamily="18" charset="0"/>
              </a:rPr>
              <a:t>شده است.</a:t>
            </a:r>
            <a:endParaRPr lang="en-US" sz="2000" b="1" dirty="0">
              <a:latin typeface="Times New Roman" pitchFamily="18" charset="0"/>
            </a:endParaRPr>
          </a:p>
          <a:p>
            <a:pPr marL="0" indent="0" algn="r" rtl="1">
              <a:buNone/>
              <a:defRPr/>
            </a:pPr>
            <a:r>
              <a:rPr lang="fa-IR" sz="2000" b="1" dirty="0"/>
              <a:t>در بیشتر مواقع کل بدن به طور یکنواخت تحت تابش قرار نمیگیرد </a:t>
            </a:r>
            <a:endParaRPr lang="en-US" sz="2000" b="1" dirty="0"/>
          </a:p>
          <a:p>
            <a:pPr marL="0" indent="0" algn="r" rtl="1">
              <a:buNone/>
              <a:defRPr/>
            </a:pPr>
            <a:r>
              <a:rPr lang="fa-IR" sz="2000" b="1" dirty="0"/>
              <a:t>مثل </a:t>
            </a:r>
            <a:r>
              <a:rPr lang="fa-IR" sz="2000" b="1" dirty="0">
                <a:solidFill>
                  <a:srgbClr val="006600"/>
                </a:solidFill>
              </a:rPr>
              <a:t>دوز دریافتی ریه </a:t>
            </a:r>
            <a:r>
              <a:rPr lang="fa-IR" sz="2000" b="1" dirty="0"/>
              <a:t>توسط گاز رادون بسیار بیشتر از دز دریافتی بقیه بدن </a:t>
            </a:r>
            <a:r>
              <a:rPr lang="fa-IR" sz="2000" b="1" dirty="0" smtClean="0"/>
              <a:t>است</a:t>
            </a:r>
          </a:p>
          <a:p>
            <a:pPr marL="0" indent="0" algn="r" rtl="1">
              <a:buNone/>
              <a:defRPr/>
            </a:pPr>
            <a:endParaRPr lang="en-US" sz="2000" dirty="0"/>
          </a:p>
          <a:p>
            <a:pPr marL="0" lvl="0" indent="0" algn="r" rtl="1">
              <a:buNone/>
              <a:defRPr/>
            </a:pPr>
            <a:r>
              <a:rPr lang="fa-IR" sz="2100" b="1" dirty="0">
                <a:solidFill>
                  <a:srgbClr val="000099"/>
                </a:solidFill>
                <a:latin typeface="Times New Roman" pitchFamily="18" charset="0"/>
                <a:cs typeface="Times New Roman"/>
              </a:rPr>
              <a:t>تفاوت </a:t>
            </a:r>
            <a:r>
              <a:rPr lang="en-US" sz="2100" b="1" dirty="0">
                <a:solidFill>
                  <a:srgbClr val="000099"/>
                </a:solidFill>
                <a:latin typeface="Times New Roman" pitchFamily="18" charset="0"/>
              </a:rPr>
              <a:t>QF</a:t>
            </a:r>
            <a:r>
              <a:rPr lang="fa-IR" sz="2100" b="1" dirty="0">
                <a:solidFill>
                  <a:srgbClr val="000099"/>
                </a:solidFill>
                <a:latin typeface="Times New Roman" pitchFamily="18" charset="0"/>
                <a:cs typeface="Times New Roman"/>
              </a:rPr>
              <a:t> با </a:t>
            </a:r>
            <a:r>
              <a:rPr lang="en-US" sz="2100" b="1" dirty="0" err="1">
                <a:solidFill>
                  <a:srgbClr val="000099"/>
                </a:solidFill>
                <a:latin typeface="Times New Roman" pitchFamily="18" charset="0"/>
              </a:rPr>
              <a:t>Wr</a:t>
            </a:r>
            <a:r>
              <a:rPr lang="fa-IR" sz="2100" b="1" dirty="0">
                <a:solidFill>
                  <a:srgbClr val="000099"/>
                </a:solidFill>
                <a:latin typeface="Times New Roman" pitchFamily="18" charset="0"/>
                <a:cs typeface="Times New Roman"/>
              </a:rPr>
              <a:t> : </a:t>
            </a:r>
          </a:p>
          <a:p>
            <a:pPr marL="0" lvl="0" indent="0" algn="r" rtl="1">
              <a:buNone/>
              <a:defRPr/>
            </a:pPr>
            <a:r>
              <a:rPr lang="en-US" sz="2100" b="1" dirty="0">
                <a:solidFill>
                  <a:srgbClr val="0000CC"/>
                </a:solidFill>
                <a:latin typeface="Times New Roman" pitchFamily="18" charset="0"/>
              </a:rPr>
              <a:t>QF</a:t>
            </a:r>
            <a:r>
              <a:rPr lang="fa-IR" sz="2100" b="1" dirty="0">
                <a:solidFill>
                  <a:srgbClr val="0000CC"/>
                </a:solidFill>
                <a:latin typeface="Times New Roman" pitchFamily="18" charset="0"/>
                <a:cs typeface="Times New Roman"/>
              </a:rPr>
              <a:t>: </a:t>
            </a:r>
            <a:r>
              <a:rPr lang="fa-IR" sz="21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براي پرتوهاي </a:t>
            </a:r>
            <a:r>
              <a:rPr lang="fa-IR" sz="2100" b="1" dirty="0">
                <a:solidFill>
                  <a:srgbClr val="D60093"/>
                </a:solidFill>
                <a:latin typeface="Times New Roman" pitchFamily="18" charset="0"/>
                <a:cs typeface="Times New Roman"/>
              </a:rPr>
              <a:t>با </a:t>
            </a:r>
            <a:r>
              <a:rPr lang="en-US" sz="2100" b="1" dirty="0">
                <a:solidFill>
                  <a:srgbClr val="D60093"/>
                </a:solidFill>
                <a:latin typeface="Times New Roman" pitchFamily="18" charset="0"/>
              </a:rPr>
              <a:t>LET</a:t>
            </a:r>
            <a:r>
              <a:rPr lang="fa-IR" sz="2100" b="1" dirty="0">
                <a:solidFill>
                  <a:srgbClr val="D60093"/>
                </a:solidFill>
                <a:latin typeface="Times New Roman" pitchFamily="18" charset="0"/>
                <a:cs typeface="Times New Roman"/>
              </a:rPr>
              <a:t> مختلف </a:t>
            </a:r>
            <a:r>
              <a:rPr lang="fa-IR" sz="21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مشخص شده است در حالي که</a:t>
            </a:r>
            <a:endParaRPr lang="en-GB" sz="2100" b="1" dirty="0">
              <a:solidFill>
                <a:prstClr val="black"/>
              </a:solidFill>
              <a:latin typeface="Times New Roman" pitchFamily="18" charset="0"/>
            </a:endParaRPr>
          </a:p>
          <a:p>
            <a:pPr marL="0" lvl="0" indent="0" algn="r" rtl="1">
              <a:buNone/>
              <a:defRPr/>
            </a:pPr>
            <a:r>
              <a:rPr lang="fa-IR" sz="2100" b="1" dirty="0">
                <a:solidFill>
                  <a:srgbClr val="0000CC"/>
                </a:solidFill>
                <a:latin typeface="Times New Roman" pitchFamily="18" charset="0"/>
                <a:cs typeface="Times New Roman"/>
              </a:rPr>
              <a:t> </a:t>
            </a:r>
            <a:r>
              <a:rPr lang="en-US" sz="2100" b="1" dirty="0" err="1">
                <a:solidFill>
                  <a:srgbClr val="0000CC"/>
                </a:solidFill>
                <a:latin typeface="Times New Roman" pitchFamily="18" charset="0"/>
              </a:rPr>
              <a:t>Wr</a:t>
            </a:r>
            <a:r>
              <a:rPr lang="fa-IR" sz="2100" b="1" dirty="0">
                <a:solidFill>
                  <a:srgbClr val="0000CC"/>
                </a:solidFill>
                <a:latin typeface="Times New Roman" pitchFamily="18" charset="0"/>
                <a:cs typeface="Times New Roman"/>
              </a:rPr>
              <a:t> : </a:t>
            </a:r>
            <a:r>
              <a:rPr lang="fa-IR" sz="21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براي پرتوهاي </a:t>
            </a:r>
            <a:r>
              <a:rPr lang="fa-IR" sz="2100" b="1" dirty="0">
                <a:solidFill>
                  <a:srgbClr val="D60093"/>
                </a:solidFill>
                <a:latin typeface="Times New Roman" pitchFamily="18" charset="0"/>
                <a:cs typeface="Times New Roman"/>
              </a:rPr>
              <a:t>با انرژي مختلف </a:t>
            </a:r>
            <a:r>
              <a:rPr lang="fa-IR" sz="21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معين شده است.</a:t>
            </a:r>
            <a:endParaRPr lang="en-GB" sz="2100" b="1" dirty="0">
              <a:solidFill>
                <a:prstClr val="black"/>
              </a:solidFill>
              <a:latin typeface="Times New Roman" pitchFamily="18" charset="0"/>
            </a:endParaRPr>
          </a:p>
          <a:p>
            <a:pPr marL="0" lvl="0" indent="0" algn="r" rtl="1">
              <a:buNone/>
            </a:pPr>
            <a:r>
              <a:rPr lang="fa-IR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اساسا</a:t>
            </a:r>
            <a:r>
              <a:rPr lang="en-US" sz="2100" b="1" dirty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en-US" sz="2100" b="1" dirty="0">
                <a:solidFill>
                  <a:srgbClr val="006600"/>
                </a:solidFill>
                <a:latin typeface="Times New Roman" pitchFamily="18" charset="0"/>
              </a:rPr>
              <a:t>QF</a:t>
            </a:r>
            <a:r>
              <a:rPr lang="en-US" sz="2100" b="1" dirty="0">
                <a:solidFill>
                  <a:srgbClr val="000099"/>
                </a:solidFill>
                <a:latin typeface="Times New Roman" pitchFamily="18" charset="0"/>
              </a:rPr>
              <a:t>  </a:t>
            </a:r>
            <a:r>
              <a:rPr lang="fa-IR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 یک  تخمین گرد شده </a:t>
            </a:r>
            <a:r>
              <a:rPr lang="en-US" altLang="en-US" sz="2100" b="1" dirty="0">
                <a:solidFill>
                  <a:srgbClr val="006600"/>
                </a:solidFill>
                <a:latin typeface="Times New Roman" pitchFamily="18" charset="0"/>
              </a:rPr>
              <a:t>RBE</a:t>
            </a:r>
            <a:r>
              <a:rPr lang="en-US" altLang="en-US" sz="21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fa-IR" altLang="en-US" sz="2100" b="1" dirty="0">
                <a:solidFill>
                  <a:srgbClr val="FF0000"/>
                </a:solidFill>
                <a:latin typeface="Times New Roman" pitchFamily="18" charset="0"/>
                <a:cs typeface="Times New Roman"/>
              </a:rPr>
              <a:t> </a:t>
            </a:r>
            <a:r>
              <a:rPr lang="fa-IR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/>
              </a:rPr>
              <a:t>برای هر نوعی از پرتو است</a:t>
            </a:r>
            <a:r>
              <a:rPr lang="en-US" sz="21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.</a:t>
            </a:r>
          </a:p>
          <a:p>
            <a:pPr marL="0" lvl="0" indent="0" algn="r" rtl="1">
              <a:buNone/>
            </a:pPr>
            <a:r>
              <a:rPr lang="fa-IR" sz="2100" b="1" dirty="0">
                <a:solidFill>
                  <a:prstClr val="black"/>
                </a:solidFill>
                <a:latin typeface="Times New Roman" pitchFamily="18" charset="0"/>
                <a:cs typeface="Times New Roman"/>
              </a:rPr>
              <a:t>اثرات بیولوژیکی دوزهای مساوی از تابشهای مختلف (بر حسب راد) متفاوت هستند</a:t>
            </a:r>
            <a:endParaRPr lang="en-US" sz="2100" dirty="0">
              <a:solidFill>
                <a:prstClr val="black"/>
              </a:solidFill>
            </a:endParaRPr>
          </a:p>
          <a:p>
            <a:pPr marL="0" indent="0" algn="r" rtl="1">
              <a:buNone/>
            </a:pP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ج) دوز موثر (</a:t>
            </a:r>
            <a:r>
              <a:rPr lang="fa-IR" sz="2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معادل دوز جذبی </a:t>
            </a:r>
            <a:r>
              <a:rPr lang="en-US" sz="2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fa-IR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حاصلضرب دوز معادل یک قسمتی خاص از بدن در یک ضریب توزین بافت </a:t>
            </a:r>
            <a:endParaRPr lang="en-US" sz="20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Wt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در پرتوگیری پزشکی، نواحی خاصی از بدن تحت تابش</a:t>
            </a:r>
          </a:p>
          <a:p>
            <a:pPr marL="0" indent="0" algn="r" rtl="1">
              <a:buNone/>
            </a:pPr>
            <a:r>
              <a:rPr lang="fa-IR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واحد آن سیورت </a:t>
            </a:r>
            <a:r>
              <a:rPr lang="en-US" sz="20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Sivert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و در گذشته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rem </a:t>
            </a:r>
            <a:r>
              <a:rPr lang="fa-I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بوده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itchFamily="2" charset="2"/>
              <a:buNone/>
              <a:defRPr/>
            </a:pPr>
            <a:endParaRPr lang="fa-IR" sz="2000" b="1" dirty="0" smtClean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rtl="1">
              <a:buFont typeface="Wingdings" pitchFamily="2" charset="2"/>
              <a:buNone/>
              <a:defRPr/>
            </a:pP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اثرات بیولوژیکی دوزهای مساوی از تابشهای مختلف (بر حسب راد) متفاوت.</a:t>
            </a:r>
          </a:p>
          <a:p>
            <a:pPr algn="r" rtl="1">
              <a:buFont typeface="Wingdings" pitchFamily="2" charset="2"/>
              <a:buNone/>
              <a:defRPr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 = D × QF</a:t>
            </a:r>
            <a:endParaRPr lang="fa-IR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rtl="1">
              <a:buFont typeface="Wingdings" pitchFamily="2" charset="2"/>
              <a:buNone/>
              <a:defRPr/>
            </a:pP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RBE =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Qf</a:t>
            </a:r>
            <a:r>
              <a:rPr lang="fa-I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Movahedi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29D91E-B15B-4A77-A3B6-82311FBD71F8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3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07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409"/>
    </mc:Choice>
    <mc:Fallback xmlns="">
      <p:transition spd="slow" advTm="1694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1|0.1|0.2|0|0.5|0.3|0.1|0.6|0.4|0.4|0.4|128.7|37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3|0.1|0|0.7|0|1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|0.3|0.4|0.4|0.5|0.4|0.4|0.4|0.4|0|3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1659</TotalTime>
  <Words>1981</Words>
  <Application>Microsoft Office PowerPoint</Application>
  <PresentationFormat>On-screen Show (4:3)</PresentationFormat>
  <Paragraphs>385</Paragraphs>
  <Slides>20</Slides>
  <Notes>1</Notes>
  <HiddenSlides>0</HiddenSlides>
  <MMClips>17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Photo Editor Photo</vt:lpstr>
      <vt:lpstr>PowerPoint Presentation</vt:lpstr>
      <vt:lpstr> قسمت الف )  یادآوری است :  رادیوبیولوژِی یا زیست شناسی پرتوها       Radiobiology 259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حساسیت سلول به پرتو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Apadana</dc:creator>
  <cp:lastModifiedBy>Apadana</cp:lastModifiedBy>
  <cp:revision>231</cp:revision>
  <dcterms:created xsi:type="dcterms:W3CDTF">2017-04-10T08:36:30Z</dcterms:created>
  <dcterms:modified xsi:type="dcterms:W3CDTF">2021-02-28T08:17:11Z</dcterms:modified>
</cp:coreProperties>
</file>