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514" r:id="rId2"/>
    <p:sldId id="421" r:id="rId3"/>
    <p:sldId id="282" r:id="rId4"/>
    <p:sldId id="422" r:id="rId5"/>
    <p:sldId id="540" r:id="rId6"/>
    <p:sldId id="512" r:id="rId7"/>
    <p:sldId id="424" r:id="rId8"/>
    <p:sldId id="564" r:id="rId9"/>
    <p:sldId id="541" r:id="rId10"/>
    <p:sldId id="495" r:id="rId11"/>
    <p:sldId id="496" r:id="rId12"/>
    <p:sldId id="542" r:id="rId13"/>
    <p:sldId id="499" r:id="rId14"/>
    <p:sldId id="559" r:id="rId15"/>
    <p:sldId id="561" r:id="rId16"/>
    <p:sldId id="504" r:id="rId17"/>
    <p:sldId id="545" r:id="rId18"/>
    <p:sldId id="530" r:id="rId19"/>
    <p:sldId id="534" r:id="rId20"/>
    <p:sldId id="533" r:id="rId21"/>
    <p:sldId id="565" r:id="rId22"/>
    <p:sldId id="535" r:id="rId23"/>
    <p:sldId id="502" r:id="rId24"/>
    <p:sldId id="546" r:id="rId25"/>
    <p:sldId id="503" r:id="rId26"/>
    <p:sldId id="293" r:id="rId27"/>
    <p:sldId id="563" r:id="rId28"/>
    <p:sldId id="279" r:id="rId29"/>
    <p:sldId id="515" r:id="rId30"/>
    <p:sldId id="551" r:id="rId31"/>
    <p:sldId id="556" r:id="rId32"/>
    <p:sldId id="554" r:id="rId33"/>
    <p:sldId id="566" r:id="rId34"/>
    <p:sldId id="562" r:id="rId35"/>
    <p:sldId id="525" r:id="rId36"/>
    <p:sldId id="527" r:id="rId37"/>
    <p:sldId id="526" r:id="rId38"/>
    <p:sldId id="520" r:id="rId39"/>
    <p:sldId id="438" r:id="rId40"/>
  </p:sldIdLst>
  <p:sldSz cx="13004800" cy="7315200"/>
  <p:notesSz cx="6781800" cy="9926638"/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0066"/>
    <a:srgbClr val="0000CC"/>
    <a:srgbClr val="003399"/>
    <a:srgbClr val="007A00"/>
    <a:srgbClr val="000000"/>
    <a:srgbClr val="FF0000"/>
    <a:srgbClr val="993366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073" autoAdjust="0"/>
    <p:restoredTop sz="93741" autoAdjust="0"/>
  </p:normalViewPr>
  <p:slideViewPr>
    <p:cSldViewPr>
      <p:cViewPr varScale="1">
        <p:scale>
          <a:sx n="43" d="100"/>
          <a:sy n="43" d="100"/>
        </p:scale>
        <p:origin x="72" y="124"/>
      </p:cViewPr>
      <p:guideLst>
        <p:guide orient="horz" pos="2304"/>
        <p:guide pos="4096"/>
      </p:guideLst>
    </p:cSldViewPr>
  </p:slideViewPr>
  <p:outlineViewPr>
    <p:cViewPr>
      <p:scale>
        <a:sx n="33" d="100"/>
        <a:sy n="33" d="100"/>
      </p:scale>
      <p:origin x="0" y="-669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D8983-B4D5-48CC-BFFF-729771C6F37D}" type="datetimeFigureOut">
              <a:rPr lang="en-US" smtClean="0"/>
              <a:pPr/>
              <a:t>9/7/2024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501AE-CA74-476F-A9EF-2E7AB6D985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59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71690-3FC7-4F71-92D8-13C5DCA7F8A0}" type="datetimeFigureOut">
              <a:rPr lang="en-GB" smtClean="0"/>
              <a:pPr/>
              <a:t>07/09/2024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714875"/>
            <a:ext cx="54260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176C7-FAD8-475D-B2CF-E3FA32A142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848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550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78A89F-63EB-497C-8741-C92394EA8EDD}" type="slidenum">
              <a:rPr lang="ar-SA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4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550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60</a:t>
            </a:r>
          </a:p>
          <a:p>
            <a:r>
              <a:rPr lang="en-GB" dirty="0"/>
              <a:t>80</a:t>
            </a:r>
          </a:p>
          <a:p>
            <a:r>
              <a:rPr lang="en-GB" dirty="0"/>
              <a:t>88</a:t>
            </a:r>
          </a:p>
          <a:p>
            <a:r>
              <a:rPr lang="en-GB" dirty="0"/>
              <a:t>88</a:t>
            </a:r>
          </a:p>
          <a:p>
            <a:r>
              <a:rPr lang="en-GB" dirty="0"/>
              <a:t>100</a:t>
            </a:r>
          </a:p>
          <a:p>
            <a:r>
              <a:rPr lang="en-GB"/>
              <a:t>150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78A89F-63EB-497C-8741-C92394EA8EDD}" type="slidenum">
              <a:rPr lang="ar-SA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42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2455"/>
            <a:ext cx="11054080" cy="15680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4145280"/>
            <a:ext cx="910336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A80D-E351-4952-B7CD-70F42E064B0E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419-DDBA-4CD7-902F-2AF2A38B834F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92949"/>
            <a:ext cx="2926080" cy="62416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92949"/>
            <a:ext cx="8561493" cy="6241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508-64BB-41A2-8EFC-05619DA53704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B731-F38C-4E87-85C4-C293DAB48167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0" y="4700694"/>
            <a:ext cx="11054080" cy="145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0" y="3100495"/>
            <a:ext cx="11054080" cy="16001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7328-7F4F-4707-98A2-87DB95181E70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240" y="1706880"/>
            <a:ext cx="5743787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1706880"/>
            <a:ext cx="5743787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9595-5E97-4917-80B4-920031A0AB3B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1637455"/>
            <a:ext cx="5746045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2319868"/>
            <a:ext cx="5746045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59" y="1637455"/>
            <a:ext cx="5748302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9" y="2319868"/>
            <a:ext cx="5748302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6C41-AD7C-406C-BE3E-C19D8C6D2FCB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B276-AE47-424D-8710-D3F512174DAF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902C-8F90-4198-B947-F113E21B3372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1" y="291253"/>
            <a:ext cx="4278490" cy="12395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6" y="291255"/>
            <a:ext cx="7270045" cy="62433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1" y="1530775"/>
            <a:ext cx="4278490" cy="50038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B32B-E1A1-4488-A6D5-C8B766B44774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5120641"/>
            <a:ext cx="7802880" cy="6045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653627"/>
            <a:ext cx="7802880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5725162"/>
            <a:ext cx="7802880" cy="8585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FAA3-DBDD-4957-90AE-47E16092792C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292947"/>
            <a:ext cx="1170432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1706880"/>
            <a:ext cx="11704320" cy="482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6780108"/>
            <a:ext cx="3034453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88F4C-4ABF-4D4A-8425-2639747BE800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7" y="6780108"/>
            <a:ext cx="4118187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6780108"/>
            <a:ext cx="3034453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5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microsoft.com/office/2007/relationships/hdphoto" Target="../media/hdphoto14.wdp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7.wdp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idx="1"/>
          </p:nvPr>
        </p:nvSpPr>
        <p:spPr>
          <a:xfrm>
            <a:off x="237704" y="1065313"/>
            <a:ext cx="12601400" cy="6021287"/>
          </a:xfrm>
        </p:spPr>
        <p:txBody>
          <a:bodyPr>
            <a:normAutofit fontScale="92500" lnSpcReduction="10000"/>
          </a:bodyPr>
          <a:lstStyle/>
          <a:p>
            <a:pPr algn="ctr" rtl="1">
              <a:lnSpc>
                <a:spcPct val="120000"/>
              </a:lnSpc>
              <a:buNone/>
            </a:pPr>
            <a:r>
              <a:rPr lang="fa-IR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اشعه ایکس و کاردهای آن در پزشکی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منابع :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کتاب راه فیزیک پزشکی : فصل 4 </a:t>
            </a:r>
            <a:r>
              <a:rPr lang="fa-IR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a-I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تالیف  اساتید گروه فیزیک و مهندسی پزشکی شیراز)</a:t>
            </a:r>
          </a:p>
          <a:p>
            <a:pPr marL="228600" indent="-285750" algn="r" rt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2200" b="1" dirty="0">
                <a:solidFill>
                  <a:srgbClr val="007A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پاورپوینت  و  مطالب استاد مربوطه</a:t>
            </a:r>
            <a:endParaRPr lang="en-US" sz="2200" dirty="0">
              <a:solidFill>
                <a:srgbClr val="007A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fa-IR" sz="22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کتاب کمک آموزشی </a:t>
            </a:r>
            <a:r>
              <a:rPr lang="fa-IR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کتاب فيزيك پزشکی (عقابیان) فصل 4</a:t>
            </a: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20000"/>
              </a:lnSpc>
              <a:buNone/>
            </a:pPr>
            <a:r>
              <a:rPr lang="fa-IR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بخش دوم:</a:t>
            </a: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اجراء دستگاه رادیولوژی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موضوع</a:t>
            </a: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لامپ اشعه ایکس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کولیماتور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گرید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کمیت وکیفیت تشعشع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فیلتر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اهداف:  </a:t>
            </a: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اهميت موضوع وكاربرد محتواي درس: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نحوه ارزيابي:</a:t>
            </a: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كوييز- امتحان- حضور و غياب و فعالیت کلاس</a:t>
            </a:r>
          </a:p>
          <a:p>
            <a:pPr algn="r" rtl="1">
              <a:lnSpc>
                <a:spcPct val="120000"/>
              </a:lnSpc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26D60738-8A3D-478C-8229-D7BF1EB410EF}" type="slidenum">
              <a:rPr lang="ar-SA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4035" name="WordArt 3"/>
          <p:cNvSpPr>
            <a:spLocks noChangeArrowheads="1" noChangeShapeType="1" noTextEdit="1"/>
          </p:cNvSpPr>
          <p:nvPr/>
        </p:nvSpPr>
        <p:spPr bwMode="auto">
          <a:xfrm>
            <a:off x="3406056" y="228600"/>
            <a:ext cx="6912768" cy="692696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  <a:endParaRPr lang="en-GB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13968" y="6356352"/>
            <a:ext cx="2895600" cy="365125"/>
          </a:xfrm>
        </p:spPr>
        <p:txBody>
          <a:bodyPr/>
          <a:lstStyle/>
          <a:p>
            <a:r>
              <a:rPr lang="en-GB" dirty="0"/>
              <a:t>Movahedi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0F6DD8-E3C5-8D1B-C921-166298D2A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38" y="3438131"/>
            <a:ext cx="4057859" cy="29402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93688" y="0"/>
            <a:ext cx="12745416" cy="7169574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کولیماتور</a:t>
            </a: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(محدود کننده ها - دیافراگم)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159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کولیماتورها: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تننظیم اندازه و شکل میدان اشعه،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تیغه های سربی، میدان اشعه را تنظیم میکند.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r" rtl="1" eaLnBrk="1" hangingPunct="1">
              <a:lnSpc>
                <a:spcPct val="100000"/>
              </a:lnSpc>
              <a:buFont typeface="Arial" charset="0"/>
              <a:buNone/>
            </a:pPr>
            <a:endParaRPr lang="en-US" sz="16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 محدود کننده ها </a:t>
            </a:r>
            <a:r>
              <a:rPr lang="fa-I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تنظیم  اندازه و شکل میدان اشعه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رادیولوژی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تهیه یک گرافی  از یک ناحیه محدود 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مورد نظر است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endParaRPr lang="fa-IR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کاربرد </a:t>
            </a:r>
            <a:r>
              <a:rPr lang="fa-I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حفاظت بیمار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مقابل تشعشعات غیر ضروری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محل نصب : 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وسیله ای که به دهانه حفاظ لامپ متصل میشود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سه گروه محدود کننده ها: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سوراخ- شکاف دیافراگم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مخروطی ها و استوانه ها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کولیماتور</a:t>
            </a:r>
          </a:p>
          <a:p>
            <a:pPr lvl="1" algn="r" rtl="1" eaLnBrk="1" hangingPunct="1">
              <a:lnSpc>
                <a:spcPct val="100000"/>
              </a:lnSpc>
              <a:buFont typeface="Arial" charset="0"/>
              <a:buNone/>
            </a:pPr>
            <a:endParaRPr lang="fa-IR" sz="20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02002" y="6467180"/>
            <a:ext cx="2172385" cy="417391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Movahedi</a:t>
            </a:r>
            <a:endParaRPr lang="en-US" dirty="0"/>
          </a:p>
        </p:txBody>
      </p:sp>
      <p:sp>
        <p:nvSpPr>
          <p:cNvPr id="22530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42D0995-7F77-43F5-A1E1-A5A28AC595D4}" type="slidenum">
              <a:rPr lang="ar-SA">
                <a:cs typeface="Arial" charset="0"/>
              </a:rPr>
              <a:pPr>
                <a:defRPr/>
              </a:pPr>
              <a:t>10</a:t>
            </a:fld>
            <a:endParaRPr lang="en-US">
              <a:cs typeface="Arial" charset="0"/>
            </a:endParaRPr>
          </a:p>
        </p:txBody>
      </p:sp>
      <p:pic>
        <p:nvPicPr>
          <p:cNvPr id="31750" name="Picture 5" descr="9-2"/>
          <p:cNvPicPr>
            <a:picLocks noChangeAspect="1" noChangeArrowheads="1"/>
          </p:cNvPicPr>
          <p:nvPr/>
        </p:nvPicPr>
        <p:blipFill>
          <a:blip r:embed="rId2" cstate="print">
            <a:lum bright="-24000" contrast="36000"/>
          </a:blip>
          <a:srcRect/>
          <a:stretch>
            <a:fillRect/>
          </a:stretch>
        </p:blipFill>
        <p:spPr bwMode="auto">
          <a:xfrm>
            <a:off x="74409" y="4167541"/>
            <a:ext cx="2453639" cy="2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842D222A-626E-0F9C-9882-BA55973B8A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855748"/>
              </p:ext>
            </p:extLst>
          </p:nvPr>
        </p:nvGraphicFramePr>
        <p:xfrm>
          <a:off x="697333" y="112726"/>
          <a:ext cx="1799853" cy="1799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 Photo Editor" r:id="rId3" imgW="4877481" imgH="4877481" progId="">
                  <p:embed/>
                </p:oleObj>
              </mc:Choice>
              <mc:Fallback>
                <p:oleObj name="Image Photo Editor" r:id="rId3" imgW="4877481" imgH="4877481" progId="">
                  <p:embed/>
                  <p:pic>
                    <p:nvPicPr>
                      <p:cNvPr id="450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333" y="112726"/>
                        <a:ext cx="1799853" cy="17998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D3CA44E-FA08-7FEB-A756-882AD69C6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92803" y="2268848"/>
            <a:ext cx="2232640" cy="184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500"/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xfrm>
            <a:off x="4918224" y="108710"/>
            <a:ext cx="4320480" cy="617950"/>
          </a:xfrm>
          <a:noFill/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کولیماتور: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26136" y="6465798"/>
            <a:ext cx="5716488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Movahedi</a:t>
            </a:r>
          </a:p>
        </p:txBody>
      </p:sp>
      <p:sp>
        <p:nvSpPr>
          <p:cNvPr id="2560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9F7374F-59DC-4289-871A-BFD2509AD961}" type="slidenum">
              <a:rPr lang="ar-SA">
                <a:cs typeface="Arial" charset="0"/>
              </a:rPr>
              <a:pPr>
                <a:defRPr/>
              </a:pPr>
              <a:t>11</a:t>
            </a:fld>
            <a:endParaRPr lang="en-US">
              <a:cs typeface="Arial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9912" y="1016240"/>
            <a:ext cx="3240360" cy="1201201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9" name="Rectangle 3"/>
          <p:cNvSpPr txBox="1">
            <a:spLocks/>
          </p:cNvSpPr>
          <p:nvPr/>
        </p:nvSpPr>
        <p:spPr>
          <a:xfrm>
            <a:off x="381720" y="726661"/>
            <a:ext cx="12313368" cy="6850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بهترین نوع محدود کننده کولیماتور است:</a:t>
            </a:r>
            <a:endParaRPr lang="fa-IR" sz="24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مزیت: 1- تهیه انواع نامحدود از میدانهای 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      2 - نشاندادن میدان اشعه توسط یک دسته نور.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endParaRPr lang="fa-IR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itchFamily="18" charset="0"/>
                <a:cs typeface="+mj-cs"/>
              </a:rPr>
              <a:t>شاترها: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کولیماتور دارای دو سری شاتر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 S1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و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S2 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میباشد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که کنترل ابعاد دسته اشعه توسط انها صورت میگیرد.</a:t>
            </a: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itchFamily="18" charset="0"/>
                <a:cs typeface="+mj-cs"/>
              </a:rPr>
              <a:t>کولیماتور الکتریکی: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حرکت شاترها توسط موتور الکتریکی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endParaRPr lang="fa-IR" sz="2400" b="1" dirty="0">
              <a:solidFill>
                <a:srgbClr val="CC0000"/>
              </a:solidFill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itchFamily="18" charset="0"/>
                <a:cs typeface="+mj-cs"/>
              </a:rPr>
              <a:t>وجود دسته اشعه نورانی</a:t>
            </a:r>
            <a:r>
              <a:rPr lang="fa-IR" sz="2000" b="1" dirty="0">
                <a:solidFill>
                  <a:srgbClr val="CC0000"/>
                </a:solidFill>
                <a:latin typeface="Times New Roman" pitchFamily="18" charset="0"/>
                <a:cs typeface="+mj-cs"/>
              </a:rPr>
              <a:t>: 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قرار دادن یک لامپ در داخل کولیماتور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 1- تنظیم میدان  اشعه توسط لامپ 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2- مشخص نمودن تمرکز میدان اشعه</a:t>
            </a:r>
            <a:endParaRPr lang="en-US" sz="2000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753" r="5505" b="2229"/>
          <a:stretch/>
        </p:blipFill>
        <p:spPr bwMode="auto">
          <a:xfrm>
            <a:off x="1700930" y="4332478"/>
            <a:ext cx="3384376" cy="287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0818" name="Picture 2" descr="C:\Users\Apadana\Desktop\عکس رادیوگرافی\images (12).jfi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592" y="232092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65696" y="129208"/>
            <a:ext cx="12745416" cy="69127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– Restricting Devices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primary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purposes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Beam – Restricting Devices are: </a:t>
            </a:r>
          </a:p>
          <a:p>
            <a:pPr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no circumstances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the x-ray beam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exceed the size of the image receptor.</a:t>
            </a:r>
          </a:p>
          <a:p>
            <a:pPr eaLnBrk="1" hangingPunct="1">
              <a:buFont typeface="Arial" charset="0"/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Controlling and minimizing scatter radiation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limiting the X-ray field size to only the anatomic structure of interest.</a:t>
            </a:r>
          </a:p>
          <a:p>
            <a:pPr eaLnBrk="1" hangingPunct="1">
              <a:buFont typeface="Arial" charset="0"/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tree types of beam-restricting devices are : </a:t>
            </a:r>
          </a:p>
          <a:p>
            <a:pPr marL="457200" indent="-457200">
              <a:buAutoNum type="arabicParenR"/>
            </a:pPr>
            <a:r>
              <a:rPr lang="en-GB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Diaphragm  	 2) Cone , Cylinder  	3) Collimators</a:t>
            </a:r>
          </a:p>
          <a:p>
            <a:pPr marL="457200" indent="-457200">
              <a:buAutoNum type="arabicParenR"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   and  Cylinder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Object: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patient dose and improving Contrast Resolution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restricting the volume of tissue irradiated.</a:t>
            </a:r>
          </a:p>
          <a:p>
            <a:pPr marL="0" indent="0">
              <a:buNone/>
            </a:pPr>
            <a:endParaRPr lang="en-US" sz="2000" b="1" u="sng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extension </a:t>
            </a:r>
            <a:r>
              <a:rPr lang="en-GB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Cones and Cylinder:</a:t>
            </a:r>
          </a:p>
          <a:p>
            <a:pPr eaLnBrk="1" hangingPunct="1">
              <a:buFont typeface="Arial" charset="0"/>
              <a:buNone/>
            </a:pPr>
            <a:r>
              <a:rPr lang="en-GB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considered modification of aperture diaphragm</a:t>
            </a:r>
          </a:p>
          <a:p>
            <a:pPr eaLnBrk="1" hangingPunct="1">
              <a:buFont typeface="Arial" charset="0"/>
              <a:buNone/>
            </a:pPr>
            <a:endParaRPr lang="en-GB" sz="20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difficulty with using Cone: 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alignment.</a:t>
            </a:r>
          </a:p>
          <a:p>
            <a:pPr eaLnBrk="1" hangingPunct="1">
              <a:buFont typeface="Arial" charset="0"/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4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942560" y="4521696"/>
            <a:ext cx="2880320" cy="237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6122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3"/>
          <p:cNvSpPr>
            <a:spLocks noGrp="1"/>
          </p:cNvSpPr>
          <p:nvPr>
            <p:ph idx="1"/>
          </p:nvPr>
        </p:nvSpPr>
        <p:spPr>
          <a:xfrm>
            <a:off x="93688" y="279449"/>
            <a:ext cx="12673408" cy="6690519"/>
          </a:xfrm>
        </p:spPr>
        <p:txBody>
          <a:bodyPr>
            <a:noAutofit/>
          </a:bodyPr>
          <a:lstStyle/>
          <a:p>
            <a:pPr marL="274320" indent="-274320" algn="ctr" rtl="1">
              <a:buClr>
                <a:schemeClr val="accent3"/>
              </a:buClr>
              <a:buNone/>
              <a:defRPr/>
            </a:pPr>
            <a:r>
              <a:rPr lang="fa-IR" sz="2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پرتوهای پراکنده (اسکتر): 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پرتوهای منحرف شده پس از برخورد به بافت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زیان آور 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باعث مه آلودگی فیلم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کاهش کنتراست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منبع پرتوهای پراکنده</a:t>
            </a:r>
            <a:r>
              <a:rPr lang="fa-I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پراکندگی همدوس و کمپتون . 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مشخصه پرتوهای پراکنده</a:t>
            </a:r>
            <a:r>
              <a:rPr lang="fa-I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فوتونها با راستای کج 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(بدون اطلاعات تصویری- فوتونهای درد سرزا)  </a:t>
            </a:r>
          </a:p>
          <a:p>
            <a:pPr algn="r" rtl="1">
              <a:lnSpc>
                <a:spcPct val="100000"/>
              </a:lnSpc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گرید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شبکه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صفحه 160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 گرید: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حذف پرتوهای پراکنده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ایجاد شده در بافت؛ بیش ازآنکه به فیلم برسند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محل گرید 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بین بیمار و کاست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Clr>
                <a:schemeClr val="accent3"/>
              </a:buClr>
              <a:buNone/>
              <a:tabLst>
                <a:tab pos="0" algn="l"/>
              </a:tabLst>
              <a:defRPr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Clr>
                <a:schemeClr val="accent3"/>
              </a:buClr>
              <a:buNone/>
              <a:tabLst>
                <a:tab pos="0" algn="l"/>
              </a:tabLst>
              <a:defRPr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ساختمان گرید: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تشکیل شده از یک سری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نوارهای سربی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موازی هم </a:t>
            </a:r>
          </a:p>
          <a:p>
            <a:pPr marL="0" indent="0" algn="r" rtl="1">
              <a:buClr>
                <a:schemeClr val="accent3"/>
              </a:buClr>
              <a:buNone/>
              <a:tabLst>
                <a:tab pos="0" algn="l"/>
              </a:tabLst>
              <a:defRPr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فاصله های دقیق و ماده فضاگیر</a:t>
            </a:r>
          </a:p>
          <a:p>
            <a:pPr marL="0" indent="0" algn="r" rtl="1">
              <a:buClr>
                <a:schemeClr val="accent3"/>
              </a:buClr>
              <a:buNone/>
              <a:tabLst>
                <a:tab pos="0" algn="l"/>
              </a:tabLst>
              <a:defRPr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تیغه های سربی: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جذب کننده پرتوهای  پراکنده هستند  (مانند سرب یا تنگستن)</a:t>
            </a:r>
          </a:p>
          <a:p>
            <a:pPr marL="0" indent="0" algn="r" rtl="1">
              <a:buClr>
                <a:schemeClr val="accent3"/>
              </a:buClr>
              <a:buNone/>
              <a:tabLst>
                <a:tab pos="0" algn="l"/>
              </a:tabLst>
              <a:defRPr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ماده فضاگیر: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نگهدارنده نوارهای فلزی و عبور پرتوهای اولیه</a:t>
            </a:r>
          </a:p>
          <a:p>
            <a:pPr marL="0" indent="0" algn="r" rtl="1">
              <a:buClr>
                <a:schemeClr val="accent3"/>
              </a:buClr>
              <a:buNone/>
              <a:tabLst>
                <a:tab pos="0" algn="l"/>
              </a:tabLst>
              <a:defRPr/>
            </a:pP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جنس ماده فضاگیر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آلومینیوم یا پلاستیک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073400" y="6670627"/>
            <a:ext cx="5716488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Movahedi</a:t>
            </a:r>
          </a:p>
        </p:txBody>
      </p:sp>
      <p:sp>
        <p:nvSpPr>
          <p:cNvPr id="28674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26700B1-C49D-430E-B30C-40B09FE00941}" type="slidenum">
              <a:rPr lang="ar-SA" sz="2400">
                <a:cs typeface="Arial" charset="0"/>
              </a:rPr>
              <a:pPr>
                <a:defRPr/>
              </a:pPr>
              <a:t>13</a:t>
            </a:fld>
            <a:endParaRPr lang="en-US" sz="2400" dirty="0">
              <a:cs typeface="Arial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712" y="5226493"/>
            <a:ext cx="2627784" cy="1718991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3542" r="9375" b="17708"/>
          <a:stretch>
            <a:fillRect/>
          </a:stretch>
        </p:blipFill>
        <p:spPr bwMode="auto">
          <a:xfrm>
            <a:off x="0" y="-16474"/>
            <a:ext cx="3461443" cy="228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1F156B-D956-4FC9-664D-C2C1410C5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378" y="2937520"/>
            <a:ext cx="2082907" cy="1886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86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86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86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867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86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5" y="145626"/>
            <a:ext cx="12457384" cy="6940974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شبکه (گرید): 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ایرادات گرید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انجا که استفاده از شبکه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مستلزم افزایش شرایط فنی اکسپوز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پس استفاده از آن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موجب افزایش  تابش گیری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 شود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یعنی مقداری از پرتو های اولیه بطور ناخواسته توسط گرید حذف میشود و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مجبور هستیم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برای جبران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 یا زمان تابش را افزایش دهیم</a:t>
            </a:r>
          </a:p>
          <a:p>
            <a:pPr marL="0" indent="0" algn="r" rtl="1">
              <a:buNone/>
            </a:pPr>
            <a:endParaRPr lang="en-US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توصیه برای استفاده از گرید: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استفاده از شبکه معمولا در مواقعی است 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ضخامت اندام زیاد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باشد (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 – 30 cm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حین فلوروسکوپی از شبکه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استفاده نشود </a:t>
            </a:r>
            <a:endParaRPr lang="en-US" sz="2000" b="1" u="sng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چون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باعث افزایش دوز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بیمار میشود که این دوز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بستگی به نسبت شبکه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دارد</a:t>
            </a:r>
          </a:p>
          <a:p>
            <a:pPr algn="r" rtl="1">
              <a:buFont typeface="Wingdings" panose="05000000000000000000" pitchFamily="2" charset="2"/>
              <a:buChar char="q"/>
            </a:pPr>
            <a:endParaRPr lang="fa-IR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نتیجه: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استفاده از شبکه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باعث افزایش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کیفیت تصویر ( کنتراست بهتر)</a:t>
            </a:r>
            <a:r>
              <a:rPr lang="fa-IR" sz="20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میگردد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q"/>
            </a:pPr>
            <a:endParaRPr lang="fa-IR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9712" y="228600"/>
            <a:ext cx="3830267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93046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7" y="145626"/>
            <a:ext cx="12605182" cy="6634482"/>
          </a:xfrm>
        </p:spPr>
        <p:txBody>
          <a:bodyPr/>
          <a:lstStyle/>
          <a:p>
            <a:pPr marL="0" indent="0" algn="r" rtl="1"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عوامل موثر در جذب پرتو های پراکنده </a:t>
            </a:r>
            <a:r>
              <a:rPr lang="fa-IR" sz="2000" b="1" dirty="0">
                <a:solidFill>
                  <a:srgbClr val="CC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جنس گرید؛  ستبری، بلندی و فاصله میان تیغه های گرید</a:t>
            </a:r>
            <a:br>
              <a:rPr lang="fa-IR" sz="2000" b="1" dirty="0">
                <a:solidFill>
                  <a:srgbClr val="0033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نسبت شبکه:</a:t>
            </a:r>
            <a:r>
              <a:rPr lang="fa-IR" sz="24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یکی از مهمترین ویژگیهای شبکه: نسبت ارتفاع نوارهای سربی به فاصله نوارها. </a:t>
            </a:r>
            <a:b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 = h/D                                      </a:t>
            </a:r>
            <a:b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ارتفاع تیغه های سربی   </a:t>
            </a:r>
            <a:br>
              <a:rPr lang="en-US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</a:t>
            </a: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: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فاصله بین تیغه های سربی</a:t>
            </a:r>
            <a:br>
              <a:rPr lang="en-US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نسبت گرید          </a:t>
            </a:r>
            <a:r>
              <a:rPr lang="en-GB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 = h/D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هرچه نسبت گرید بزرگتر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←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کارایی گرید بیشتر </a:t>
            </a:r>
            <a: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در جذب پرتوهای پراکنده</a:t>
            </a:r>
            <a:br>
              <a:rPr lang="fa-IR" sz="2000" b="1" dirty="0">
                <a:solidFill>
                  <a:srgbClr val="0033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fa-IR" sz="2000" b="1" dirty="0">
                <a:solidFill>
                  <a:srgbClr val="0033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مثل  1به 16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285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21" y="2849071"/>
            <a:ext cx="5188359" cy="378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81238F-B021-CCA7-78C9-6D3891701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96" y="145626"/>
            <a:ext cx="2082907" cy="18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5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673408" cy="7023948"/>
          </a:xfrm>
        </p:spPr>
        <p:txBody>
          <a:bodyPr>
            <a:normAutofit fontScale="92500" lnSpcReduction="10000"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کمیت و کیفیت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صفحه 161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جريان لامپ</a:t>
            </a:r>
            <a:r>
              <a:rPr lang="en-GB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تعداد الکترونهايی که ازفيلامان به سمت هدف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(آند) حرکت ميکند .</a:t>
            </a:r>
          </a:p>
          <a:p>
            <a:pPr algn="just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واحد ان میلی امپر.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حاصل ضرب جریان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 زمان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تعیین کننده مقدار اشعه اثر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فیلتر، اثر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جريان فيلامان: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تغيير کوچک در جريان فيلامان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نتيجه تغيير بزرگ در</a:t>
            </a: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جريان لامپ</a:t>
            </a:r>
          </a:p>
          <a:p>
            <a:pPr marL="174625" lvl="1" indent="-174625" algn="ct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شدت دسته پرتو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fa-IR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lvl="1" indent="-174625"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شدت دسته پرتو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fa-IR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حاصلضرب تعداد فوتونها موجود در دسته پرتو در انرژي هرکدام از فوتون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ها</a:t>
            </a:r>
          </a:p>
          <a:p>
            <a:pPr marL="174625" lvl="1" indent="-174625"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واحد: </a:t>
            </a:r>
            <a:r>
              <a:rPr lang="fa-IR" sz="2000" b="1" dirty="0">
                <a:solidFill>
                  <a:srgbClr val="7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رونتگن در  دقيقه </a:t>
            </a:r>
            <a:r>
              <a:rPr lang="en-US" sz="2000" b="1" dirty="0">
                <a:solidFill>
                  <a:srgbClr val="7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(R/min ) </a:t>
            </a:r>
            <a:r>
              <a:rPr lang="fa-IR" sz="2000" b="1" dirty="0">
                <a:solidFill>
                  <a:srgbClr val="7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b="1" dirty="0">
              <a:solidFill>
                <a:srgbClr val="76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lvl="1" indent="-174625" algn="ct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عوامل موثر در شدت دسته پرتو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fa-IR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 algn="r" defTabSz="273050" rtl="1">
              <a:lnSpc>
                <a:spcPct val="120000"/>
              </a:lnSpc>
              <a:spcBef>
                <a:spcPct val="0"/>
              </a:spcBef>
              <a:buClr>
                <a:srgbClr val="A50021"/>
              </a:buClr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جنس ماده هدف</a:t>
            </a:r>
            <a:endParaRPr lang="en-US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 algn="r" rtl="1">
              <a:lnSpc>
                <a:spcPct val="120000"/>
              </a:lnSpc>
              <a:spcBef>
                <a:spcPct val="0"/>
              </a:spcBef>
              <a:buClr>
                <a:srgbClr val="A50021"/>
              </a:buClr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</a:p>
          <a:p>
            <a:pPr marL="457200" lvl="1" indent="-457200" algn="r" rtl="1">
              <a:lnSpc>
                <a:spcPct val="120000"/>
              </a:lnSpc>
              <a:spcBef>
                <a:spcPct val="0"/>
              </a:spcBef>
              <a:buClr>
                <a:srgbClr val="A50021"/>
              </a:buClr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 algn="r" rtl="1">
              <a:lnSpc>
                <a:spcPct val="120000"/>
              </a:lnSpc>
              <a:spcBef>
                <a:spcPct val="0"/>
              </a:spcBef>
              <a:buClr>
                <a:srgbClr val="A50021"/>
              </a:buClr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فيلتر اسيون</a:t>
            </a:r>
          </a:p>
          <a:p>
            <a:pPr marL="457200" lvl="1" indent="-457200" algn="r" rtl="1">
              <a:buClr>
                <a:srgbClr val="A50021"/>
              </a:buClr>
              <a:buSzPct val="95000"/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نوع منبع ولتاژ</a:t>
            </a:r>
          </a:p>
          <a:p>
            <a:pPr marL="457200" lvl="1" indent="-457200" algn="r" rtl="1">
              <a:buClr>
                <a:srgbClr val="A50021"/>
              </a:buClr>
              <a:buSzPct val="95000"/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فاصله تیوپ تا گیرنده تصویر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r" rtl="1">
              <a:buClr>
                <a:srgbClr val="A50021"/>
              </a:buClr>
              <a:buNone/>
            </a:pPr>
            <a:r>
              <a:rPr lang="fa-IR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 زمان تابش</a:t>
            </a:r>
            <a:r>
              <a:rPr 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sz="2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88" y="145626"/>
            <a:ext cx="12673408" cy="70239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x-ray emission spectrum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 material   (Z)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voltage  (kVp)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current  (mA) ,  Time (S)   = mAs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Added filtration,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 waveform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Distance - tissue (d)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Exposure Time </a:t>
            </a: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Bremsstrahlung 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X-ray Spectrum</a:t>
            </a: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62C2C8-78A4-CAED-DECC-6BD5FEE1F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2053" y="705272"/>
            <a:ext cx="5163672" cy="38025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671FE1-10E3-C659-109B-BB71D7505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01" y="3729297"/>
            <a:ext cx="6845652" cy="306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8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93688" y="145626"/>
            <a:ext cx="12673408" cy="7023948"/>
          </a:xfrm>
        </p:spPr>
        <p:txBody>
          <a:bodyPr>
            <a:normAutofit/>
          </a:bodyPr>
          <a:lstStyle/>
          <a:p>
            <a:pPr lvl="1" algn="ct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 تاثیر جنس ماده هدف </a:t>
            </a:r>
            <a:r>
              <a:rPr lang="en-GB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عدد اتمی ماده هدف </a:t>
            </a:r>
            <a:r>
              <a:rPr lang="en-GB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lvl="1"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endParaRPr lang="en-GB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الف ) تاثیر جنس ماده هدف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بر اشعه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عمومی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 حدودی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کیفیت و کميت اشعه 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 تعيين ميكند.</a:t>
            </a:r>
            <a:endParaRPr lang="en-GB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عدد اتمی هدف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←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بازده توليد اشعه عمومی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افزايش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مثال: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در شرایط برابر بازده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تنگستن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با عدد اتمی (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 (Z= 74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بیشتر از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مس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(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 (Z=29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است.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Yagut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Yagut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 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Nazanin" pitchFamily="2" charset="-78"/>
                <a:cs typeface="Times New Roman" panose="02020603050405020304" pitchFamily="18" charset="0"/>
              </a:rPr>
              <a:t>ب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)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تاثیر جنس ماده هدف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بر اشعه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اختصاصی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: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عدد اتمی ماده هدف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انرژی یا کیفیت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اشعه ایکس اختصاصی را تعيين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میکند</a:t>
            </a: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Yagut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Nazanin" pitchFamily="2" charset="-78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یاداوری: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فقط اشعه ایکس اختصاصی تولیدی از مدار 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 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رادیولوژی تشخیصی کاربرد دارد.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مثال : </a:t>
            </a:r>
            <a:r>
              <a:rPr lang="fa-IR" sz="2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هدفهايی از جنس موليبديم در ماموگرافی: </a:t>
            </a:r>
            <a:endParaRPr lang="en-US" sz="2000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مولیبیدیم دارای عدد اتمی پايين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 انرژي در حدود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17.9 - 19.5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در نتيجه  اهميت اشعه اختصاصی افزايش مييابد</a:t>
            </a: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تولید اشعه ایکس ضعیف می کند.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indent="0" algn="r" rtl="1"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تاثیر جنس ماده هدف بر طیف: 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عدد اتمي بالاتر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طيف اختصاص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 سمت راست شيفت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پيدا مي کند 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90168" y="6490730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39940" name="Picture 5" descr="010014"/>
          <p:cNvPicPr>
            <a:picLocks noChangeAspect="1" noChangeArrowheads="1"/>
          </p:cNvPicPr>
          <p:nvPr/>
        </p:nvPicPr>
        <p:blipFill rotWithShape="1">
          <a:blip r:embed="rId2" cstate="print"/>
          <a:srcRect t="7314" r="3703" b="8687"/>
          <a:stretch/>
        </p:blipFill>
        <p:spPr bwMode="auto">
          <a:xfrm>
            <a:off x="1415650" y="5094125"/>
            <a:ext cx="3349036" cy="209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9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9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145626"/>
            <a:ext cx="12457384" cy="6896350"/>
          </a:xfrm>
        </p:spPr>
        <p:txBody>
          <a:bodyPr>
            <a:normAutofit/>
          </a:bodyPr>
          <a:lstStyle/>
          <a:p>
            <a:pPr marL="115888" lvl="1" indent="0" algn="ctr" rtl="1">
              <a:spcBef>
                <a:spcPct val="0"/>
              </a:spcBef>
              <a:buNone/>
              <a:tabLst>
                <a:tab pos="173038" algn="l"/>
              </a:tabLst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ولتاژ (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اعمال شده به دو سر تیوپ</a:t>
            </a:r>
          </a:p>
          <a:p>
            <a:pPr marL="115888" lvl="1" indent="0" algn="r" rtl="1">
              <a:spcBef>
                <a:spcPct val="0"/>
              </a:spcBef>
              <a:buNone/>
              <a:tabLst>
                <a:tab pos="173038" algn="l"/>
              </a:tabLst>
            </a:pPr>
            <a:br>
              <a:rPr lang="en-GB" sz="12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الف) تعيين کننده کيفيت: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یعنی حداکثر انرژی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(کیفیت) اشعه تولیدی را مشخص میکند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ب) تعیین کننده کميت: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بالاتر کمیت اشعه ( تعداد الکترون)  را افزایش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چرا؟؟؟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با افزایش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kVp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اختلاف پتانسیل بین کاتد و آند افزایش مییابد.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1- پس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تعداد الکترون های کاتدی بیشتری به سمت آند شتاب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میگیرند و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احتمال تولید فوتونهای ایکس افزایش می یابد (افزایش کمیت = تعداد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فوتون)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2- از طرفی چون الکترون های کاتدی انرژی شان بیشتر شده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قدرت نفوذ آنها به درون آند افزایش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می یابد  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در نتیجه انرژی فوتون ها هم بیشتر خواهد شد (افزایش کیفیت = انرژی فوتون ها)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fa-IR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نتیجه </a:t>
            </a: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افرایش شدت اشعه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متناسب </a:t>
            </a:r>
            <a:r>
              <a:rPr lang="fa-I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 </a:t>
            </a:r>
            <a:r>
              <a:rPr lang="en-US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 </a:t>
            </a:r>
          </a:p>
          <a:p>
            <a:pPr marL="174625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تاثیر بر طیف : با افزايش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174625" indent="0" algn="r" rtl="1">
              <a:buClr>
                <a:srgbClr val="CC0066"/>
              </a:buClr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دامنه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طيف برمز اشتروليگ (محور عمودی)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افزايش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مي يابد </a:t>
            </a:r>
          </a:p>
          <a:p>
            <a:pPr marL="174625" indent="0" algn="r" rtl="1">
              <a:buClr>
                <a:srgbClr val="CC0066"/>
              </a:buClr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طيف به سمت انرژيهاي بالا حرکت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ميکند (محور افق)</a:t>
            </a:r>
          </a:p>
          <a:p>
            <a:pPr marL="174625" indent="0" algn="r" rtl="1">
              <a:buClr>
                <a:srgbClr val="CC0066"/>
              </a:buClr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مساحت زير گراف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 نسبت تغييرات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افزايش مي يابد.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6" name="Picture 5" descr="010012"/>
          <p:cNvPicPr>
            <a:picLocks noChangeAspect="1" noChangeArrowheads="1"/>
          </p:cNvPicPr>
          <p:nvPr/>
        </p:nvPicPr>
        <p:blipFill rotWithShape="1">
          <a:blip r:embed="rId2" cstate="print"/>
          <a:srcRect b="6124"/>
          <a:stretch/>
        </p:blipFill>
        <p:spPr bwMode="auto">
          <a:xfrm>
            <a:off x="1451413" y="4377680"/>
            <a:ext cx="412032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UMAX708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89833" y="1670561"/>
            <a:ext cx="2841833" cy="200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237704" y="129208"/>
            <a:ext cx="12457384" cy="6957393"/>
          </a:xfrm>
        </p:spPr>
        <p:txBody>
          <a:bodyPr>
            <a:noAutofit/>
          </a:bodyPr>
          <a:lstStyle/>
          <a:p>
            <a:pPr marL="57150" indent="58738" algn="ctr" rtl="1">
              <a:buNone/>
            </a:pP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بخش دوم: اجزاء دستگاه رادیولوژی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155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لامپ اشعه ایکس: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کاتد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آند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ژنراتور ولتاژ بالا</a:t>
            </a:r>
            <a:endParaRPr 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ميز کنترل </a:t>
            </a:r>
            <a:endParaRPr 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endParaRPr lang="fa-IR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توليد پرتو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توقف (ترمز) ناگهانی الکترونهای پر شتاب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محفظه لامپ: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پیرکس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طول 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20-30  cm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قرار دادن الکترودهای لامپ اشعه در آن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خلا: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صورت وجود هوا برخورد الکترونها با آن باعث کاهش سرعت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میشود</a:t>
            </a:r>
          </a:p>
          <a:p>
            <a:pPr marL="57150" indent="58738" algn="r" rtl="1">
              <a:spcBef>
                <a:spcPct val="0"/>
              </a:spcBef>
              <a:buNone/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اتاقک حفاظتی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جلوگیری از عبور پرتوهای غیر مفید (تابش نشتی)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تابش نشتی: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اسعه ایکسی که از محففظه حفاظتی لامپ فرار میکنند و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در اطلاعات تشخیصی بیمار دخالتی ندارند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پنجره تابش: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عبور پرتو مفید از  پنجره تابش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کابل اتصال به زمين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:( ايمنی الکتريکی)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روغن: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انتقال سریعترحرارت وايمنی الکتريکی  ( لامپ مولد درون روغن)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کاتد </a:t>
            </a:r>
            <a:r>
              <a:rPr lang="fa-IR" sz="2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قطب منفی لامپ اشعه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دارای دو قسمت اساسی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؛  فیلامان و فنجان متمرکز کننده  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کاتد :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دارای بار منفی، تمرکز الکترونها روی سطح هدف فیلامان</a:t>
            </a:r>
          </a:p>
          <a:p>
            <a:pPr marL="57150" indent="58738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 کاتد: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تاباندن باریکه ای از الکترونهای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 سرعت بر ماده ای فلزی بنام هدف</a:t>
            </a: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2" name="Rectangle 5"/>
          <p:cNvSpPr>
            <a:spLocks noGrp="1"/>
          </p:cNvSpPr>
          <p:nvPr>
            <p:ph type="sldNum" sz="quarter" idx="12"/>
          </p:nvPr>
        </p:nvSpPr>
        <p:spPr bwMode="auto">
          <a:xfrm>
            <a:off x="6934448" y="6721477"/>
            <a:ext cx="2133600" cy="365125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3C195C47-575F-4CB8-A9F1-C833AF228BB8}" type="slidenum">
              <a:rPr lang="ar-SA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2BBFB0-0301-898D-262A-C129BD0B4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2" y="561256"/>
            <a:ext cx="3300641" cy="22004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0588D9-9B71-A120-CDE0-3BCE0BE10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017"/>
            <a:ext cx="4610337" cy="23686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93689" y="145626"/>
            <a:ext cx="12673408" cy="7023948"/>
          </a:xfrm>
        </p:spPr>
        <p:txBody>
          <a:bodyPr>
            <a:noAutofit/>
          </a:bodyPr>
          <a:lstStyle/>
          <a:p>
            <a:pPr marL="0" indent="-400050" algn="ctr" rtl="1">
              <a:spcBef>
                <a:spcPct val="0"/>
              </a:spcBef>
              <a:buNone/>
              <a:tabLst>
                <a:tab pos="2149475" algn="l"/>
                <a:tab pos="4310063" algn="l"/>
                <a:tab pos="5203825" algn="l"/>
              </a:tabLst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جريان لامپ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mA) </a:t>
            </a: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0" indent="-400050" algn="r" rtl="1">
              <a:spcBef>
                <a:spcPct val="0"/>
              </a:spcBef>
              <a:buNone/>
              <a:tabLst>
                <a:tab pos="2149475" algn="l"/>
                <a:tab pos="4310063" algn="l"/>
                <a:tab pos="5203825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جریان لامپ (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: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افزایش جریان لامپ ،</a:t>
            </a:r>
          </a:p>
          <a:p>
            <a:pPr marL="0" indent="-400050" algn="r" rtl="1">
              <a:spcBef>
                <a:spcPct val="0"/>
              </a:spcBef>
              <a:buNone/>
              <a:tabLst>
                <a:tab pos="2149475" algn="l"/>
                <a:tab pos="4310063" algn="l"/>
                <a:tab pos="5203825" algn="l"/>
              </a:tabLst>
            </a:pP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تعداد  فوتون ها  افزایش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 یابد (</a:t>
            </a:r>
            <a:r>
              <a:rPr lang="fa-IR" sz="2000" b="1" u="sng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کمیت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buNone/>
            </a:pPr>
            <a:endParaRPr lang="en-US" sz="2000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938" indent="184150" algn="ctr" rtl="1">
              <a:buClr>
                <a:schemeClr val="accent3"/>
              </a:buClr>
              <a:buSzPct val="95000"/>
              <a:buNone/>
              <a:tabLst>
                <a:tab pos="87313" algn="l"/>
                <a:tab pos="719138" algn="l"/>
              </a:tabLst>
            </a:pPr>
            <a:r>
              <a:rPr lang="fa-I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فيلتر اسيون:</a:t>
            </a:r>
          </a:p>
          <a:p>
            <a:pPr marL="134938" indent="184150" algn="r" rtl="1">
              <a:buClr>
                <a:schemeClr val="accent3"/>
              </a:buClr>
              <a:buSzPct val="95000"/>
              <a:buNone/>
              <a:tabLst>
                <a:tab pos="87313" algn="l"/>
                <a:tab pos="719138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کاربرد فیلتر: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حفاظت از بیمار با کاهش فوتون های کم انرژی</a:t>
            </a:r>
          </a:p>
          <a:p>
            <a:pPr marL="134938" indent="184150" algn="r" rtl="1">
              <a:buClr>
                <a:schemeClr val="accent3"/>
              </a:buClr>
              <a:buSzPct val="95000"/>
              <a:buNone/>
              <a:tabLst>
                <a:tab pos="87313" algn="l"/>
                <a:tab pos="719138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فیلتر : هر چند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تعداد فوتونها (کمیت ) کاهش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مییابد</a:t>
            </a:r>
          </a:p>
          <a:p>
            <a:pPr marL="134938" indent="184150" algn="r" rtl="1">
              <a:buClr>
                <a:schemeClr val="accent3"/>
              </a:buClr>
              <a:buSzPct val="95000"/>
              <a:buNone/>
              <a:tabLst>
                <a:tab pos="87313" algn="l"/>
                <a:tab pos="719138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اما باعث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میانگین انرژی پرتوها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 گردد.</a:t>
            </a:r>
          </a:p>
          <a:p>
            <a:pPr marL="274320" lvl="1" indent="-274320" algn="ctr" rtl="1">
              <a:buClr>
                <a:schemeClr val="accent3"/>
              </a:buClr>
              <a:buSzPct val="95000"/>
              <a:buNone/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نوع منبع ولتاژ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منبع ولتاژ ایده ال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باید کمترین نوسان داشته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باشد یعنی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تا</a:t>
            </a: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حد ممکن ثابت باشد.</a:t>
            </a: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بهترین منبع 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جریان الکترون ها  فقط از سمت کاتد به سمت آند باشد .</a:t>
            </a: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مثل یک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جریان مستقیم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یکسوکننده: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ابزار الکترونیکی که جریان متناوب را در یک سو </a:t>
            </a: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هدایت میکنند. بکار گیری نیمه هادی ها </a:t>
            </a: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میان جریان های سینوسی :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سه فاز از همه بهتر است چون نوسان</a:t>
            </a:r>
          </a:p>
          <a:p>
            <a:pPr marL="273050" lvl="1" indent="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کمتری دارد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(توجه: موج سینوسی تک فاز دارای نوسان زیاد است)</a:t>
            </a:r>
            <a:endParaRPr lang="en-GB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-274320" algn="r" rtl="1">
              <a:buClr>
                <a:schemeClr val="accent3"/>
              </a:buClr>
              <a:buSzPct val="9500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نوسان یعنی چه؟؟؟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032" y="6609930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41988" name="Picture 5" descr="010016"/>
          <p:cNvPicPr>
            <a:picLocks noChangeAspect="1" noChangeArrowheads="1"/>
          </p:cNvPicPr>
          <p:nvPr/>
        </p:nvPicPr>
        <p:blipFill rotWithShape="1">
          <a:blip r:embed="rId2" cstate="print"/>
          <a:srcRect b="7130"/>
          <a:stretch/>
        </p:blipFill>
        <p:spPr bwMode="auto">
          <a:xfrm>
            <a:off x="1637655" y="5668679"/>
            <a:ext cx="2169508" cy="138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umax2725"/>
          <p:cNvPicPr>
            <a:picLocks noChangeAspect="1" noChangeArrowheads="1"/>
          </p:cNvPicPr>
          <p:nvPr/>
        </p:nvPicPr>
        <p:blipFill>
          <a:blip r:embed="rId3" cstate="print">
            <a:lum bright="-36000" contrast="54000"/>
          </a:blip>
          <a:srcRect/>
          <a:stretch>
            <a:fillRect/>
          </a:stretch>
        </p:blipFill>
        <p:spPr bwMode="auto">
          <a:xfrm>
            <a:off x="1799125" y="3985130"/>
            <a:ext cx="2016224" cy="1436117"/>
          </a:xfrm>
          <a:prstGeom prst="rect">
            <a:avLst/>
          </a:prstGeom>
          <a:noFill/>
        </p:spPr>
      </p:pic>
      <p:pic>
        <p:nvPicPr>
          <p:cNvPr id="7" name="Picture 6" descr="010013"/>
          <p:cNvPicPr>
            <a:picLocks noChangeAspect="1" noChangeArrowheads="1"/>
          </p:cNvPicPr>
          <p:nvPr/>
        </p:nvPicPr>
        <p:blipFill rotWithShape="1">
          <a:blip r:embed="rId4" cstate="print"/>
          <a:srcRect l="2381" t="2040" r="-2381" b="3540"/>
          <a:stretch/>
        </p:blipFill>
        <p:spPr bwMode="auto">
          <a:xfrm>
            <a:off x="1605152" y="2109230"/>
            <a:ext cx="265600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010011"/>
          <p:cNvPicPr>
            <a:picLocks noChangeAspect="1" noChangeArrowheads="1"/>
          </p:cNvPicPr>
          <p:nvPr/>
        </p:nvPicPr>
        <p:blipFill rotWithShape="1">
          <a:blip r:embed="rId5" cstate="print"/>
          <a:srcRect b="6748"/>
          <a:stretch/>
        </p:blipFill>
        <p:spPr bwMode="auto">
          <a:xfrm>
            <a:off x="1446141" y="173153"/>
            <a:ext cx="2483260" cy="171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9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9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9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9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9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9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9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9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98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198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457384" cy="6896350"/>
          </a:xfrm>
        </p:spPr>
        <p:txBody>
          <a:bodyPr/>
          <a:lstStyle/>
          <a:p>
            <a:pPr marL="274320" lvl="1" indent="-274320" algn="ctr" rtl="1">
              <a:buClr>
                <a:srgbClr val="AAAACA"/>
              </a:buClr>
              <a:buSzPct val="95000"/>
              <a:buNone/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فاصله تیوپ تا گیرنده تصویر:</a:t>
            </a:r>
          </a:p>
          <a:p>
            <a:pPr marL="273050" lvl="1" indent="0" algn="r" rtl="1">
              <a:buClr>
                <a:srgbClr val="AAAACA"/>
              </a:buClr>
              <a:buSzPct val="95000"/>
              <a:buNone/>
              <a:tabLst>
                <a:tab pos="273050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افزايش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فاصله  باعث کاهش کيمت مي شود</a:t>
            </a:r>
            <a:r>
              <a:rPr lang="en-US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نقشي در کيفيت اشعه ندارد.</a:t>
            </a:r>
            <a:endParaRPr lang="en-US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قانون عکس مجذور فاصله: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افزايش فاصله از منبع , شدت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کم  میشود</a:t>
            </a:r>
            <a:r>
              <a:rPr lang="en-US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شدت در فاصله </a:t>
            </a:r>
            <a:r>
              <a:rPr lang="en-US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baseline="-25000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en-US" sz="2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baseline="-25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/I</a:t>
            </a:r>
            <a:r>
              <a:rPr lang="en-US" sz="2800" b="1" baseline="-25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=d</a:t>
            </a:r>
            <a:r>
              <a:rPr lang="en-US" sz="2800" b="1" baseline="30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-25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</a:t>
            </a:r>
            <a:r>
              <a:rPr lang="en-US" sz="2800" b="1" baseline="30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-25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0" algn="r" rtl="1">
              <a:buNone/>
              <a:tabLst>
                <a:tab pos="273050" algn="l"/>
              </a:tabLst>
            </a:pPr>
            <a:endParaRPr lang="en-US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1" indent="0" algn="ctr" rtl="1">
              <a:buClr>
                <a:srgbClr val="AAAACA"/>
              </a:buClr>
              <a:buSzPct val="95000"/>
              <a:buNone/>
              <a:tabLst>
                <a:tab pos="273050" algn="l"/>
              </a:tabLst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 زمان تابش: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1" indent="0" algn="r" rtl="1">
              <a:buClr>
                <a:srgbClr val="AAAACA"/>
              </a:buClr>
              <a:buSzPct val="95000"/>
              <a:buNone/>
              <a:tabLst>
                <a:tab pos="273050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افزایش زمان تابش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(S)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تعداد فوتونها (کمیت) افزایش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میابد.</a:t>
            </a:r>
            <a:endParaRPr lang="fa-IR" sz="2000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21</a:t>
            </a:fld>
            <a:endParaRPr lang="en-GB"/>
          </a:p>
        </p:txBody>
      </p:sp>
      <p:graphicFrame>
        <p:nvGraphicFramePr>
          <p:cNvPr id="6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195061"/>
              </p:ext>
            </p:extLst>
          </p:nvPr>
        </p:nvGraphicFramePr>
        <p:xfrm>
          <a:off x="2397944" y="3873624"/>
          <a:ext cx="8280920" cy="2921284"/>
        </p:xfrm>
        <a:graphic>
          <a:graphicData uri="http://schemas.openxmlformats.org/drawingml/2006/table">
            <a:tbl>
              <a:tblPr rtl="1" firstRow="1" firstCol="1" bandRow="1">
                <a:tableStyleId>{0660B408-B3CF-4A94-85FC-2B1E0A45F4A2}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396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solidFill>
                            <a:srgbClr val="000000"/>
                          </a:solidFill>
                          <a:effectLst/>
                          <a:cs typeface="+mj-cs"/>
                        </a:rPr>
                        <a:t>با افزايش        تأثير بر كميت اشعه       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cs typeface="+mj-cs"/>
                        </a:rPr>
                        <a:t>    </a:t>
                      </a:r>
                      <a:r>
                        <a:rPr lang="fa-IR" sz="2400" dirty="0">
                          <a:solidFill>
                            <a:srgbClr val="000000"/>
                          </a:solidFill>
                          <a:effectLst/>
                          <a:cs typeface="+mj-cs"/>
                        </a:rPr>
                        <a:t>تأثير بر اكسپوژر گيرنده تصوير</a:t>
                      </a:r>
                      <a:endParaRPr lang="en-GB" sz="2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664">
                <a:tc>
                  <a:txBody>
                    <a:bodyPr/>
                    <a:lstStyle/>
                    <a:p>
                      <a:pPr marL="119063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66CC"/>
                          </a:solidFill>
                          <a:effectLst/>
                          <a:cs typeface="+mj-cs"/>
                        </a:rPr>
                        <a:t>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cs typeface="+mj-cs"/>
                        </a:rPr>
                        <a:t>: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cs typeface="+mj-cs"/>
                        </a:rPr>
                        <a:t>mAS</a:t>
                      </a:r>
                      <a:r>
                        <a:rPr lang="fa-IR" sz="2400" dirty="0">
                          <a:solidFill>
                            <a:srgbClr val="0066CC"/>
                          </a:solidFill>
                          <a:effectLst/>
                          <a:cs typeface="+mj-cs"/>
                        </a:rPr>
                        <a:t> </a:t>
                      </a:r>
                      <a:r>
                        <a:rPr lang="fa-IR" sz="2400" dirty="0">
                          <a:effectLst/>
                          <a:cs typeface="+mj-cs"/>
                        </a:rPr>
                        <a:t>      </a:t>
                      </a:r>
                      <a:r>
                        <a:rPr lang="en-US" sz="2400" dirty="0">
                          <a:effectLst/>
                          <a:cs typeface="+mj-cs"/>
                        </a:rPr>
                        <a:t>     </a:t>
                      </a:r>
                      <a:r>
                        <a:rPr lang="fa-IR" sz="2400" dirty="0">
                          <a:effectLst/>
                          <a:cs typeface="+mj-cs"/>
                        </a:rPr>
                        <a:t>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افزايش متناسب                      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           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افزايش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945">
                <a:tc>
                  <a:txBody>
                    <a:bodyPr/>
                    <a:lstStyle/>
                    <a:p>
                      <a:pPr marL="119063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196590" algn="l"/>
                        </a:tabLs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cs typeface="+mj-cs"/>
                        </a:rPr>
                        <a:t>: kVp </a:t>
                      </a:r>
                      <a:r>
                        <a:rPr lang="fa-IR" sz="2000" dirty="0">
                          <a:solidFill>
                            <a:srgbClr val="FF0000"/>
                          </a:solidFill>
                          <a:effectLst/>
                          <a:cs typeface="+mj-cs"/>
                        </a:rPr>
                        <a:t>   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افزايش به نسبت </a:t>
                      </a:r>
                      <a:r>
                        <a:rPr lang="fa-IR" sz="2000" baseline="300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 (kVp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/kVp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1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)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 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   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افزايش به نسبت </a:t>
                      </a:r>
                      <a:r>
                        <a:rPr lang="fa-IR" sz="2000" baseline="30000" dirty="0">
                          <a:effectLst/>
                          <a:cs typeface="+mj-cs"/>
                        </a:rPr>
                        <a:t>5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      (kVp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/kVp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1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)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993">
                <a:tc>
                  <a:txBody>
                    <a:bodyPr/>
                    <a:lstStyle/>
                    <a:p>
                      <a:pPr marL="119063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solidFill>
                            <a:srgbClr val="FF0000"/>
                          </a:solidFill>
                          <a:effectLst/>
                          <a:cs typeface="+mj-cs"/>
                        </a:rPr>
                        <a:t>فاصله</a:t>
                      </a:r>
                      <a:r>
                        <a:rPr lang="en-US" sz="2400" dirty="0">
                          <a:solidFill>
                            <a:srgbClr val="0033CC"/>
                          </a:solidFill>
                          <a:effectLst/>
                          <a:cs typeface="+mj-cs"/>
                        </a:rPr>
                        <a:t>: </a:t>
                      </a:r>
                      <a:r>
                        <a:rPr lang="fa-IR" sz="2400" dirty="0">
                          <a:solidFill>
                            <a:srgbClr val="0033CC"/>
                          </a:solidFill>
                          <a:effectLst/>
                          <a:cs typeface="+mj-cs"/>
                        </a:rPr>
                        <a:t> </a:t>
                      </a:r>
                      <a:r>
                        <a:rPr lang="fa-IR" sz="2000" dirty="0">
                          <a:solidFill>
                            <a:srgbClr val="0033CC"/>
                          </a:solidFill>
                          <a:effectLst/>
                          <a:cs typeface="+mj-cs"/>
                        </a:rPr>
                        <a:t> 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 كاهش به نسبت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(d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1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/d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)</a:t>
                      </a:r>
                      <a:r>
                        <a:rPr lang="en-US" sz="2000" baseline="30000" dirty="0">
                          <a:effectLst/>
                          <a:cs typeface="+mj-cs"/>
                        </a:rPr>
                        <a:t>2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         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           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  كاهش به نسبت  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(d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1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/d</a:t>
                      </a:r>
                      <a:r>
                        <a:rPr lang="en-US" sz="2000" baseline="-250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)</a:t>
                      </a:r>
                      <a:r>
                        <a:rPr lang="en-US" sz="2000" baseline="30000" dirty="0">
                          <a:effectLst/>
                          <a:cs typeface="+mj-cs"/>
                        </a:rPr>
                        <a:t>2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664">
                <a:tc>
                  <a:txBody>
                    <a:bodyPr/>
                    <a:lstStyle/>
                    <a:p>
                      <a:pPr marL="53975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solidFill>
                            <a:srgbClr val="FF0000"/>
                          </a:solidFill>
                          <a:effectLst/>
                          <a:cs typeface="+mj-cs"/>
                        </a:rPr>
                        <a:t>فيلتراسيون</a:t>
                      </a: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cs typeface="+mj-cs"/>
                        </a:rPr>
                        <a:t>: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   </a:t>
                      </a:r>
                      <a:r>
                        <a:rPr lang="en-US" sz="2000" dirty="0">
                          <a:effectLst/>
                          <a:cs typeface="+mj-cs"/>
                        </a:rPr>
                        <a:t>    </a:t>
                      </a:r>
                      <a:r>
                        <a:rPr lang="fa-IR" sz="2000" dirty="0">
                          <a:effectLst/>
                          <a:cs typeface="+mj-cs"/>
                        </a:rPr>
                        <a:t>  كاهش                                   كاهش</a:t>
                      </a:r>
                      <a:endParaRPr lang="en-GB" sz="20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393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3728" y="633264"/>
            <a:ext cx="55829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79157B-C0E0-4584-F7C3-F6D8CCD98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8752" y="511619"/>
            <a:ext cx="5098707" cy="260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50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/>
          </p:cNvSpPr>
          <p:nvPr>
            <p:ph idx="1"/>
          </p:nvPr>
        </p:nvSpPr>
        <p:spPr>
          <a:xfrm>
            <a:off x="309712" y="145626"/>
            <a:ext cx="12457384" cy="6968358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زاویه دار کردن آند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صفحه 162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نقطعه کانونی :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بهبود کیفیت تصاویر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نیاز به یک منبع تشعشع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نقطه کانونی) کوچک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 باشد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کوچکتر شدن نقطه کانونی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 حرارت ایجاد شده در هدف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نیز روی ناحیه کوچکی متمرکز میشود در نتیجه باعث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خرابی لامپ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 گردد.</a:t>
            </a: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زاویه دار کردن هدف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 تا 20 درجه):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سطح موثر هدف بسیار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کوچکتر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سطح حقیقی برخورد الکترونها میشود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None/>
            </a:pP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نتیجه 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لکه کانونی کوچکتر باعث وضوح بهتر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تصویر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None/>
            </a:pPr>
            <a:endParaRPr lang="fa-IR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قانون كانون خطي: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سطح کانونی واقعی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به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نقطه ای از هدف تنگستنی (اند) گفته میشود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بوسیله الکترونهای کاتد بمباران میشود (این سطح بزگ است).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سطح کانونی ظاهری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ناحيه ای از هدف که پرتو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آن تابش میشود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نقطه کانونی : کوچک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mm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(0.3 </a:t>
            </a:r>
          </a:p>
          <a:p>
            <a:pPr algn="r" rtl="1" eaLnBrk="1" hangingPunct="1">
              <a:lnSpc>
                <a:spcPct val="10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914F2E66-636F-43DB-BE2A-18B004BE4C48}" type="slidenum">
              <a:rPr lang="ar-SA"/>
              <a:pPr>
                <a:defRPr/>
              </a:pPr>
              <a:t>23</a:t>
            </a:fld>
            <a:endParaRPr lang="en-US"/>
          </a:p>
        </p:txBody>
      </p:sp>
      <p:pic>
        <p:nvPicPr>
          <p:cNvPr id="18438" name="Picture 5" descr="UMAX295"/>
          <p:cNvPicPr>
            <a:picLocks noChangeAspect="1" noChangeArrowheads="1"/>
          </p:cNvPicPr>
          <p:nvPr/>
        </p:nvPicPr>
        <p:blipFill>
          <a:blip r:embed="rId2" cstate="print">
            <a:lum bright="-30000" contrast="48000"/>
          </a:blip>
          <a:srcRect/>
          <a:stretch>
            <a:fillRect/>
          </a:stretch>
        </p:blipFill>
        <p:spPr bwMode="auto">
          <a:xfrm>
            <a:off x="1219666" y="642726"/>
            <a:ext cx="393363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5E8A4C-3025-FB0D-DCBD-5EBDF19E1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800" y="3744711"/>
            <a:ext cx="2368672" cy="32196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145626"/>
            <a:ext cx="12529392" cy="689635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anode heating with Small effective focal spot</a:t>
            </a:r>
            <a:endParaRPr lang="fa-IR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None/>
            </a:pPr>
            <a:r>
              <a:rPr lang="fa-IR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واقعی</a:t>
            </a:r>
          </a:p>
          <a:p>
            <a:pPr>
              <a:buNone/>
            </a:pPr>
            <a:r>
              <a:rPr lang="es-E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 Focal Spot Size </a:t>
            </a:r>
            <a:r>
              <a:rPr lang="en-US" alt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focal spot size is the </a:t>
            </a:r>
            <a:r>
              <a:rPr lang="en-US" altLang="fa-I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anode area that is hit by the electrons</a:t>
            </a:r>
            <a:endParaRPr lang="en-GB" sz="2000" b="1" u="sng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Radiology  requires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focal spots </a:t>
            </a: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(better resolution)  </a:t>
            </a:r>
          </a:p>
          <a:p>
            <a:pPr algn="l" rtl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concentrated onto  a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 area</a:t>
            </a:r>
          </a:p>
          <a:p>
            <a:pPr algn="l" rtl="0"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 focal spot:</a:t>
            </a:r>
            <a:r>
              <a:rPr lang="fa-I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ظاهری  </a:t>
            </a:r>
            <a:endParaRPr lang="en-GB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Line-focus principle. the focal spot is the area of the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from which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ray are emitted </a:t>
            </a:r>
          </a:p>
          <a:p>
            <a:pPr algn="l" rtl="0"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1930402" y="5601816"/>
            <a:ext cx="5464037" cy="10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D30B4D-73E4-8D0D-5EC7-85D971E12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66120" y="2073424"/>
            <a:ext cx="456183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54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414152" y="145626"/>
            <a:ext cx="12352944" cy="6896350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پاشنه آند</a:t>
            </a: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163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پاشنه: 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شدت پرتوها در سمت کاتد بيشتر از اند است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(بخاطر افزايش جذب , شدت پرتوهای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که در سمت اند نفوذ ميکند کمتراز کاتد (ناخن))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u="sng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هر چه زاویه آند کوچکتر می شود، اثر پاشنه بیشتر میشود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راه حل 1: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قرار دادن 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فیلتر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مخصوص در پنجره خروجی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باریکه اشعه از لامپ،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ضخامت فیلتر باید در سمت کاتد بیشتر باشد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راه حل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قرار دادن قسمت های 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ضخیم تر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بدن بیمار به سمت کاتد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راديوگرافی ريه , کاتد سمت پايين بيمار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هر چه نقطه کانونی كاهش يابد اثر پاشنه افزايش  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a-IR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فضای بار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(ابر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الکتريکی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charge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ایجاد ابر الکترونی </a:t>
            </a:r>
          </a:p>
          <a:p>
            <a:pPr algn="just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اطراف فیلامان  </a:t>
            </a:r>
            <a:endParaRPr lang="en-US" sz="2000" b="1" dirty="0">
              <a:solidFill>
                <a:srgbClr val="007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حرکت الکترونها بستگی به اختلاف پتانسیل بین آند و کاتد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(kVp)</a:t>
            </a:r>
          </a:p>
          <a:p>
            <a:pPr algn="just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دارد. </a:t>
            </a:r>
          </a:p>
          <a:p>
            <a:pPr algn="just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افزایش </a:t>
            </a:r>
            <a:r>
              <a:rPr lang="en-US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(kVp) 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عداد بیشتری الکترون به سمت آند شتاب میگرند </a:t>
            </a:r>
          </a:p>
          <a:p>
            <a:pPr algn="just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ابر الکترونی کاهش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 یابد.</a:t>
            </a: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73F3A699-72FB-47AC-A531-3CEE981681B5}" type="slidenum">
              <a:rPr lang="ar-SA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12" descr="UMAX7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4857" y="5262193"/>
            <a:ext cx="2231426" cy="159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389785-0E83-05F6-36F9-C5CE05FC6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704" y="18027"/>
            <a:ext cx="3568883" cy="21908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4CB3C0-FC7C-84C1-142B-34050A1032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704" y="2580924"/>
            <a:ext cx="3816424" cy="25153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11" y="145627"/>
            <a:ext cx="12642472" cy="68230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Heel effect </a:t>
            </a:r>
          </a:p>
          <a:p>
            <a:pPr>
              <a:buNone/>
            </a:pPr>
            <a:r>
              <a:rPr lang="en-GB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Consequence of line focus Principe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angling 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target </a:t>
            </a:r>
          </a:p>
          <a:p>
            <a:pPr>
              <a:buNone/>
            </a:pP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radiation intensity on the cathode side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X-Ray field</a:t>
            </a:r>
          </a:p>
          <a:p>
            <a:pPr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20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higher than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on the </a:t>
            </a:r>
            <a:r>
              <a:rPr lang="en-GB" sz="20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 side.</a:t>
            </a:r>
          </a:p>
          <a:p>
            <a:pPr>
              <a:buNone/>
            </a:pP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Reason for Higer Intensity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emitted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toward the anode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must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traverse a 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greater thickness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target material .</a:t>
            </a:r>
          </a:p>
          <a:p>
            <a:pPr>
              <a:buNone/>
            </a:pP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Cathode direction (Figure).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intensity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x-rays that are emitted through the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“heel” of the target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reduced because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have a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longer path through the target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therefore increased absorption.</a:t>
            </a: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Positioning  the cathode side: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</a:t>
            </a:r>
            <a:r>
              <a:rPr lang="en-US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thicker part of the anatomy</a:t>
            </a:r>
          </a:p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more uniform optical density on the film.</a:t>
            </a:r>
          </a:p>
          <a:p>
            <a:pPr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2050" name="Picture 2" descr="C:\Users\Apadana\Desktop\Heel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249" y="145624"/>
            <a:ext cx="3784417" cy="447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59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87"/>
    </mc:Choice>
    <mc:Fallback xmlns="">
      <p:transition spd="slow" advTm="68187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7"/>
            <a:ext cx="12529392" cy="7023948"/>
          </a:xfrm>
        </p:spPr>
        <p:txBody>
          <a:bodyPr/>
          <a:lstStyle/>
          <a:p>
            <a:pPr lvl="0" algn="r" rtl="1"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سرپوش کانونی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Focusing cup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r" rtl="1">
              <a:buNone/>
            </a:pPr>
            <a:r>
              <a:rPr lang="fa-IR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سرپوش کانونی: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تمرکز الکترونها به سمت هدف، </a:t>
            </a:r>
          </a:p>
          <a:p>
            <a:pPr lvl="0" algn="r" rtl="1"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جهت جلوگیری از پراکندگی الکترونهای ترمویونیک</a:t>
            </a:r>
          </a:p>
          <a:p>
            <a:pPr lvl="0" algn="r" rtl="1"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نتیجه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بدست آوردن لکه کانونی کوچک و بهبود تصویر</a:t>
            </a:r>
          </a:p>
          <a:p>
            <a:pPr lvl="0" algn="r" rtl="1">
              <a:buNone/>
            </a:pPr>
            <a:endParaRPr lang="en-US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بار منفی سرپوش کانونی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کانونی شدن جریان الکترونها و</a:t>
            </a:r>
          </a:p>
          <a:p>
            <a:pPr lvl="0"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تمرکز شعاع الکترونی بر روی اند</a:t>
            </a:r>
          </a:p>
          <a:p>
            <a:pPr algn="r" rt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6" name="Picture 6" descr="untitled22a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263295" y="273225"/>
            <a:ext cx="3976281" cy="568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3992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64" y="145627"/>
            <a:ext cx="12717724" cy="70239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37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 – focus Principle</a:t>
            </a:r>
            <a:r>
              <a:rPr lang="en-US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angling 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target </a:t>
            </a:r>
          </a:p>
          <a:p>
            <a:pPr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effective area of the target: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made much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 than the actual area </a:t>
            </a:r>
          </a:p>
          <a:p>
            <a:pPr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electron interaction. </a:t>
            </a:r>
          </a:p>
          <a:p>
            <a:pPr marL="342922" indent="-342922" defTabSz="914459">
              <a:buNone/>
              <a:defRPr/>
            </a:pPr>
            <a:endParaRPr lang="en-US" altLang="fa-I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22" indent="-342922" defTabSz="914459">
              <a:buNone/>
              <a:defRPr/>
            </a:pPr>
            <a:r>
              <a:rPr lang="en-US" alt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anode angle : </a:t>
            </a:r>
            <a:r>
              <a:rPr lang="en-US" alt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defined as the </a:t>
            </a: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angle of the </a:t>
            </a:r>
          </a:p>
          <a:p>
            <a:pPr marL="342922" indent="-342922" defTabSz="914459">
              <a:buNone/>
              <a:defRPr/>
            </a:pP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 surface to the central axis of the X-ray tube. </a:t>
            </a:r>
          </a:p>
          <a:p>
            <a:pPr marL="342922" indent="-342922" defTabSz="914459">
              <a:buNone/>
              <a:defRPr/>
            </a:pPr>
            <a:endParaRPr lang="en-US" alt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 Angle 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target angle is made Smaller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focal spot size is also made smaller</a:t>
            </a:r>
          </a:p>
          <a:p>
            <a:endParaRPr lang="en-US" alt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fa-IR" sz="237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anode angle q</a:t>
            </a:r>
            <a:r>
              <a:rPr lang="en-US" altLang="fa-IR" sz="237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the effective focal</a:t>
            </a:r>
          </a:p>
          <a:p>
            <a:pPr marL="0" indent="0">
              <a:buNone/>
            </a:pPr>
            <a:r>
              <a:rPr lang="en-US" alt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spot size: </a:t>
            </a:r>
          </a:p>
          <a:p>
            <a:pPr marL="0" indent="0">
              <a:buNone/>
            </a:pPr>
            <a:r>
              <a:rPr lang="en-US" altLang="fa-IR" sz="20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focal length = focal length • sin q</a:t>
            </a:r>
          </a:p>
          <a:p>
            <a:pPr marL="0" indent="0">
              <a:buNone/>
            </a:pPr>
            <a:endParaRPr lang="en-US" altLang="fa-IR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angle q</a:t>
            </a:r>
            <a:r>
              <a:rPr lang="en-US" alt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fa-I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determines the X-ray </a:t>
            </a: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size</a:t>
            </a:r>
          </a:p>
          <a:p>
            <a:pPr marL="0" indent="0">
              <a:buNone/>
            </a:pP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coverage.</a:t>
            </a: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F10C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Target angles: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 tubes have target angles that vary from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to 20 degrees.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46061-F597-E297-73E5-DDFC51D48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989" y="213484"/>
            <a:ext cx="3675046" cy="25524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C8CE1D-4FAB-B7CC-2D86-01E46D933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989" y="3219238"/>
            <a:ext cx="3309689" cy="349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6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70"/>
    </mc:Choice>
    <mc:Fallback xmlns="">
      <p:transition spd="slow" advTm="4477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201216"/>
            <a:ext cx="12601400" cy="6968358"/>
          </a:xfrm>
        </p:spPr>
        <p:txBody>
          <a:bodyPr>
            <a:normAutofit fontScale="25000" lnSpcReduction="20000"/>
          </a:bodyPr>
          <a:lstStyle/>
          <a:p>
            <a:pPr algn="ct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1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تاثیر فیلتر </a:t>
            </a:r>
            <a:r>
              <a:rPr lang="fa-IR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(صافی) اضافی  </a:t>
            </a:r>
            <a:r>
              <a:rPr lang="fa-I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164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تفاوت زیاد انرژی فوتونها </a:t>
            </a:r>
            <a:r>
              <a:rPr lang="fa-IR" sz="9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8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بین حداکثر و حداقل در تیوپ</a:t>
            </a: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فوتونهای کم انرژی جذب پوست شده و خطر ناک هستند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 فیلتر</a:t>
            </a:r>
            <a:r>
              <a:rPr lang="fa-I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کاهش بخشی از تشعشعات کم انرژی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endParaRPr lang="fa-IR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سه سطح مختلف فيلتر</a:t>
            </a:r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9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9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فيلتيراسيون ذاتی</a:t>
            </a:r>
            <a:endParaRPr lang="en-US" sz="9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9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2 -  فيلتيراسيون اضافی</a:t>
            </a:r>
            <a:endParaRPr lang="en-US" sz="9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indent="-85725" algn="r" rtl="1">
              <a:lnSpc>
                <a:spcPct val="120000"/>
              </a:lnSpc>
              <a:spcBef>
                <a:spcPct val="0"/>
              </a:spcBef>
              <a:buAutoNum type="arabicPlain" startAt="3"/>
            </a:pPr>
            <a:r>
              <a:rPr lang="fa-IR" sz="9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بيمار</a:t>
            </a: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endParaRPr lang="fa-IR" sz="80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8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۱- فيلتراسيون ذاتی</a:t>
            </a:r>
            <a:r>
              <a:rPr lang="fa-IR" sz="8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نتيجه حذف اشعه در حين عبور از لامپ و حفاظت آن</a:t>
            </a:r>
            <a:endParaRPr lang="en-US" sz="8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endParaRPr lang="fa-IR" sz="8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9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مواد جاذب در فيلتراسيون ذاتي:</a:t>
            </a:r>
            <a:r>
              <a:rPr lang="en-US" sz="9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Low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fa-IR" sz="8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محفظه شيشه ای</a:t>
            </a:r>
            <a:endParaRPr lang="en-US" sz="8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fa-IR" sz="8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عايق روغنی اطراف لامپ</a:t>
            </a:r>
            <a:endParaRPr lang="en-US" sz="8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fa-IR" sz="8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پنجره حفاظ لامپ</a:t>
            </a:r>
          </a:p>
          <a:p>
            <a:pPr marL="514350" indent="-514350" algn="justLow" rtl="1">
              <a:lnSpc>
                <a:spcPct val="120000"/>
              </a:lnSpc>
              <a:spcBef>
                <a:spcPct val="0"/>
              </a:spcBef>
              <a:buAutoNum type="arabicPlain" startAt="3"/>
            </a:pPr>
            <a:endParaRPr lang="en-US" sz="8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فیلتر اضافی: </a:t>
            </a:r>
            <a:r>
              <a:rPr lang="fa-I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قرار دادن فلز در داخل محفظه لامپ اشعه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8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محل قرار گیری فیلتر</a:t>
            </a:r>
            <a:r>
              <a:rPr lang="fa-I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جلو لامپ</a:t>
            </a:r>
            <a:endParaRPr lang="en-GB" sz="80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29</a:t>
            </a:fld>
            <a:endParaRPr lang="en-GB"/>
          </a:p>
        </p:txBody>
      </p:sp>
      <p:graphicFrame>
        <p:nvGraphicFramePr>
          <p:cNvPr id="2846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365230"/>
              </p:ext>
            </p:extLst>
          </p:nvPr>
        </p:nvGraphicFramePr>
        <p:xfrm>
          <a:off x="1389832" y="849435"/>
          <a:ext cx="3240361" cy="3066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 Photo Editor" r:id="rId2" imgW="4877481" imgH="4877481" progId="">
                  <p:embed/>
                </p:oleObj>
              </mc:Choice>
              <mc:Fallback>
                <p:oleObj name="Image Photo Editor" r:id="rId2" imgW="4877481" imgH="4877481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9832" y="849435"/>
                        <a:ext cx="3240361" cy="30667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 descr="011005"/>
          <p:cNvPicPr>
            <a:picLocks noChangeAspect="1" noChangeArrowheads="1"/>
          </p:cNvPicPr>
          <p:nvPr/>
        </p:nvPicPr>
        <p:blipFill rotWithShape="1">
          <a:blip r:embed="rId4" cstate="print"/>
          <a:srcRect t="5229" b="6535"/>
          <a:stretch/>
        </p:blipFill>
        <p:spPr bwMode="auto">
          <a:xfrm>
            <a:off x="1389832" y="4305673"/>
            <a:ext cx="4017763" cy="247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64" y="145627"/>
            <a:ext cx="12717724" cy="7169574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Components of an  X-Ray imaging system cont..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28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Operating console</a:t>
            </a:r>
            <a:r>
              <a:rPr lang="fa-IR" sz="28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(Control Unit)</a:t>
            </a:r>
          </a:p>
          <a:p>
            <a:pPr algn="ctr">
              <a:spcBef>
                <a:spcPct val="0"/>
              </a:spcBef>
              <a:buNone/>
            </a:pP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237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operating console: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the radiologist to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the X-Ray </a:t>
            </a:r>
          </a:p>
          <a:p>
            <a:pPr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mA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voltage 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(kVp)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exposure time 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(S).</a:t>
            </a:r>
          </a:p>
          <a:p>
            <a:pPr>
              <a:spcBef>
                <a:spcPct val="0"/>
              </a:spcBef>
              <a:buNone/>
            </a:pPr>
            <a:endParaRPr lang="en-US" sz="20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Controlling the useful X-Ray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 of proper </a:t>
            </a:r>
            <a:r>
              <a:rPr lang="en-US" sz="2000" b="1" u="sng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and quantity</a:t>
            </a:r>
          </a:p>
          <a:p>
            <a:pPr>
              <a:spcBef>
                <a:spcPct val="0"/>
              </a:spcBef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voltage (</a:t>
            </a:r>
            <a:r>
              <a:rPr lang="en-GB" sz="237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en-GB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 </a:t>
            </a:r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cathode and anode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the quality of X-Ray beam .</a:t>
            </a:r>
          </a:p>
          <a:p>
            <a:pPr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37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GB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electrons </a:t>
            </a:r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cathode and anode</a:t>
            </a:r>
          </a:p>
          <a:p>
            <a:pPr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the quantity of X-Ray beam .</a:t>
            </a:r>
          </a:p>
          <a:p>
            <a:pPr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37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37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exposure time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time that X-Ray machine is </a:t>
            </a: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producing  beam.</a:t>
            </a:r>
          </a:p>
          <a:p>
            <a:pPr>
              <a:buNone/>
            </a:pPr>
            <a:r>
              <a:rPr lang="en-GB" sz="237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r>
              <a:rPr lang="en-GB" sz="237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production of current </a:t>
            </a:r>
            <a:r>
              <a:rPr lang="en-GB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(mA)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exposure time </a:t>
            </a:r>
            <a:r>
              <a:rPr lang="en-GB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615031-B20B-5A9B-B005-ACD47C738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621" y="4009259"/>
            <a:ext cx="3487861" cy="21554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621EF5-6D14-FFF7-CA28-841272DF0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1347" y="390250"/>
            <a:ext cx="3198408" cy="33112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1587F0-8415-0F41-23AE-F91F02178F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1859" y="2351444"/>
            <a:ext cx="5318214" cy="273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267"/>
    </mc:Choice>
    <mc:Fallback xmlns="">
      <p:transition spd="slow" advTm="88267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2" y="145626"/>
            <a:ext cx="12529392" cy="7023948"/>
          </a:xfrm>
        </p:spPr>
        <p:txBody>
          <a:bodyPr/>
          <a:lstStyle/>
          <a:p>
            <a:pPr algn="ct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تاثیر فیلتر</a:t>
            </a:r>
            <a:endParaRPr lang="fa-I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4187" indent="-457200" algn="justLow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افزايش انرژی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متوسط  پرتو ها</a:t>
            </a:r>
          </a:p>
          <a:p>
            <a:pPr marL="484187" indent="-457200" algn="justLow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نتیجه با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عث کاهش اثر فتوالکتریک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کاهش کنتراست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تصویر 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عیب بزرگ صافی </a:t>
            </a: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کاهش شدت پرتوهای اولیه است 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برای جبران کاهش شدت پرتوها باید: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عوامل تابش را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را زیاد 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کنیم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که در اینصورت دز جذبی بیمار افزایش میابد.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مثال از کارایی خوب صافی: 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تابش ورودی پوست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برای تصویربرداری از یک لگن 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شرایط 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85kVp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بدون استفاده از صافی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1225 </a:t>
            </a:r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است .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اضافه کردن  </a:t>
            </a:r>
            <a:r>
              <a:rPr lang="en-US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mm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آلومینیوم 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شدت جذب پوست  تا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درصد کاهش 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(یعنی به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287 </a:t>
            </a:r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1">
              <a:lnSpc>
                <a:spcPct val="12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Low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فيلتر مرکب: </a:t>
            </a:r>
            <a:r>
              <a:rPr lang="fa-IR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شامل دو يا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چند لايه ازفلزات </a:t>
            </a:r>
            <a: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مختلف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مثال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+ AL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درفيلتر مرکب</a:t>
            </a:r>
            <a:r>
              <a:rPr lang="en-US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ماده 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عدد اتمی بالا بطرف لامپ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مثل </a:t>
            </a:r>
            <a:r>
              <a:rPr lang="en-US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 ماده با عدد اتمی پايين بطرف بيمار مثل  </a:t>
            </a:r>
            <a:r>
              <a:rPr lang="en-US" sz="2000" b="1" dirty="0">
                <a:solidFill>
                  <a:srgbClr val="001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endParaRPr lang="fa-IR" sz="20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Low" rtl="1">
              <a:lnSpc>
                <a:spcPct val="120000"/>
              </a:lnSpc>
              <a:spcBef>
                <a:spcPct val="0"/>
              </a:spcBef>
              <a:buNone/>
            </a:pPr>
            <a:endParaRPr lang="en-US" sz="1400" b="1" dirty="0">
              <a:solidFill>
                <a:srgbClr val="001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30</a:t>
            </a:fld>
            <a:endParaRPr lang="en-GB"/>
          </a:p>
        </p:txBody>
      </p:sp>
      <p:pic>
        <p:nvPicPr>
          <p:cNvPr id="6" name="Rectangle 3"/>
          <p:cNvPicPr>
            <a:picLocks noChangeAspect="1"/>
          </p:cNvPicPr>
          <p:nvPr/>
        </p:nvPicPr>
        <p:blipFill>
          <a:blip r:embed="rId2" cstate="print">
            <a:lum bright="-66000" contrast="90000"/>
          </a:blip>
          <a:srcRect/>
          <a:stretch>
            <a:fillRect/>
          </a:stretch>
        </p:blipFill>
        <p:spPr bwMode="auto">
          <a:xfrm>
            <a:off x="1533848" y="273224"/>
            <a:ext cx="321109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619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9712" y="129208"/>
            <a:ext cx="12385376" cy="7056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Filtration</a:t>
            </a:r>
          </a:p>
          <a:p>
            <a:pPr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aim of Filtration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patient dose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to 3 mm of aluminum (Al) added to the primary beam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the number of low-energy x-rays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reach the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patient, 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filter usually made of </a:t>
            </a: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Al, </a:t>
            </a:r>
          </a:p>
          <a:p>
            <a:pPr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Filtration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x-ray beams have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filtration components </a:t>
            </a:r>
          </a:p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inherent filtration</a:t>
            </a:r>
          </a:p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added filtration</a:t>
            </a:r>
          </a:p>
          <a:p>
            <a:pPr eaLnBrk="1" hangingPunct="1">
              <a:buNone/>
            </a:pPr>
            <a:endParaRPr lang="en-US" sz="2200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en-US" sz="22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Inherent filtration :</a:t>
            </a:r>
            <a:endParaRPr lang="en-US" sz="2000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glass enclosure of the tube ,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window, 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around the lamp</a:t>
            </a:r>
          </a:p>
          <a:p>
            <a:pPr eaLnBrk="1" hangingPunct="1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approximately 0.5 mm Al equivalent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8572480" y="228600"/>
            <a:ext cx="25019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97751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720" y="145626"/>
            <a:ext cx="12385376" cy="6896350"/>
          </a:xfrm>
        </p:spPr>
        <p:txBody>
          <a:bodyPr>
            <a:normAutofit lnSpcReduction="10000"/>
          </a:bodyPr>
          <a:lstStyle/>
          <a:p>
            <a:pPr algn="ctr" rtl="1">
              <a:lnSpc>
                <a:spcPct val="110000"/>
              </a:lnSpc>
              <a:buNone/>
            </a:pP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لبه  </a:t>
            </a:r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165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افزایش انرژی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درصد انتقال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پرتوهای ایکس در فیلتر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مییابد. </a:t>
            </a:r>
            <a:endParaRPr lang="fa-IR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ولی این انتقال  در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انرژی های مساوی یا نزدیک به انرژی همبستگی اتصال لایه ها 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 یکباره کاهش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می یابد.</a:t>
            </a:r>
          </a:p>
          <a:p>
            <a:pPr algn="r" rtl="1">
              <a:lnSpc>
                <a:spcPct val="110000"/>
              </a:lnSpc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جذب یا اثر لبه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a-I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عدم پیوستگی در روند کاهش جذب تشعشع با افزایش انرژی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را اثر لبه گویند.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به دلیل تغییرناگهانی  افزایش احتمال  جذب فتوالکتریک).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4138" indent="0"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وقتی انرژی پرتو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 انرژی بستگی الکترون پوسته داخلی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میرسد؛ جذب به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یک باره افزایش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پیدا میکند</a:t>
            </a:r>
          </a:p>
          <a:p>
            <a:pPr marL="84138" indent="0"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مثال : جدول درصد انتقال اشعه تک انرژی را پس از برخورد  به </a:t>
            </a: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mm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سرب  با عدد اتمی ۸۲ را نشان میدهد</a:t>
            </a:r>
          </a:p>
          <a:p>
            <a:pPr marL="84138" indent="0"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یک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تغییر ناگهانی در انتقال  </a:t>
            </a: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</a:t>
            </a:r>
            <a:r>
              <a:rPr lang="en-GB" sz="2000" b="1" u="sng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fa-IR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پیدا میشود. </a:t>
            </a:r>
          </a:p>
          <a:p>
            <a:pPr marL="84138" indent="0"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که انرژی بستگی  </a:t>
            </a: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است.  این را لبه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گویند.</a:t>
            </a: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+mj-cs"/>
            </a:endParaRPr>
          </a:p>
          <a:p>
            <a:pPr>
              <a:lnSpc>
                <a:spcPct val="110000"/>
              </a:lnSpc>
              <a:buNone/>
            </a:pPr>
            <a:r>
              <a:rPr lang="en-US" sz="2200" b="1" dirty="0">
                <a:solidFill>
                  <a:schemeClr val="bg1"/>
                </a:solidFill>
                <a:cs typeface="+mj-cs"/>
              </a:rPr>
              <a:t>The </a:t>
            </a:r>
            <a:r>
              <a:rPr lang="en-US" sz="2200" b="1" u="sng" dirty="0">
                <a:solidFill>
                  <a:schemeClr val="bg1"/>
                </a:solidFill>
                <a:cs typeface="+mj-cs"/>
              </a:rPr>
              <a:t>binding energy of the K-shell </a:t>
            </a:r>
            <a:r>
              <a:rPr lang="en-US" sz="2200" b="1" dirty="0">
                <a:solidFill>
                  <a:schemeClr val="bg1"/>
                </a:solidFill>
                <a:cs typeface="+mj-cs"/>
              </a:rPr>
              <a:t>electrons in lead is </a:t>
            </a:r>
            <a:endParaRPr lang="fa-IR" sz="2200" b="1" dirty="0">
              <a:solidFill>
                <a:schemeClr val="bg1"/>
              </a:solidFill>
              <a:cs typeface="+mj-cs"/>
            </a:endParaRPr>
          </a:p>
          <a:p>
            <a:pPr>
              <a:lnSpc>
                <a:spcPct val="110000"/>
              </a:lnSpc>
              <a:buNone/>
            </a:pPr>
            <a:r>
              <a:rPr lang="en-US" sz="2200" b="1" dirty="0">
                <a:solidFill>
                  <a:schemeClr val="bg1"/>
                </a:solidFill>
                <a:cs typeface="+mj-cs"/>
              </a:rPr>
              <a:t>about </a:t>
            </a:r>
            <a:r>
              <a:rPr lang="en-US" sz="2200" b="1" dirty="0">
                <a:solidFill>
                  <a:srgbClr val="FF0000"/>
                </a:solidFill>
                <a:cs typeface="+mj-cs"/>
              </a:rPr>
              <a:t>88 (keV).</a:t>
            </a:r>
            <a:endParaRPr lang="fa-IR" sz="2200" b="1" dirty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جنس ماده هدف </a:t>
            </a:r>
            <a:r>
              <a:rPr lang="fa-I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صفحه 165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اسلایدهای قبلی توضیح داده شد.</a:t>
            </a:r>
            <a:endParaRPr 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Movahedi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F684B-05D9-4703-8973-ED7818A85955}" type="slidenum">
              <a:rPr lang="ar-SA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85FF47-2FFE-408C-912A-22D92F113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08" y="280793"/>
            <a:ext cx="3147060" cy="297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6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4682" y="345232"/>
            <a:ext cx="8750206" cy="6455640"/>
          </a:xfrm>
        </p:spPr>
        <p:txBody>
          <a:bodyPr/>
          <a:lstStyle/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0217" y="3822635"/>
            <a:ext cx="202883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292195" y="4322703"/>
            <a:ext cx="4716017" cy="273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E4DA-5F2E-4AE9-9A71-499FC375C12C}" type="slidenum">
              <a:rPr lang="en-GB" smtClean="0"/>
              <a:pPr/>
              <a:t>33</a:t>
            </a:fld>
            <a:endParaRPr lang="en-GB"/>
          </a:p>
        </p:txBody>
      </p:sp>
      <p:graphicFrame>
        <p:nvGraphicFramePr>
          <p:cNvPr id="6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263882"/>
              </p:ext>
            </p:extLst>
          </p:nvPr>
        </p:nvGraphicFramePr>
        <p:xfrm>
          <a:off x="2541960" y="509776"/>
          <a:ext cx="8136904" cy="2617564"/>
        </p:xfrm>
        <a:graphic>
          <a:graphicData uri="http://schemas.openxmlformats.org/drawingml/2006/table">
            <a:tbl>
              <a:tblPr rtl="1" firstRow="1" firstCol="1" bandRow="1"/>
              <a:tblGrid>
                <a:gridCol w="8136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487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افزايش </a:t>
                      </a:r>
                      <a:r>
                        <a:rPr lang="fa-IR" sz="24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</a:t>
                      </a:r>
                      <a:r>
                        <a:rPr lang="fa-IR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نتيجه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089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b="1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جريان 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en-US" sz="2400" b="1" dirty="0" err="1">
                          <a:solidFill>
                            <a:srgbClr val="0033CC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mAS</a:t>
                      </a:r>
                      <a:r>
                        <a:rPr lang="en-US" sz="2400" b="1" dirty="0">
                          <a:solidFill>
                            <a:srgbClr val="0033CC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r>
                        <a:rPr lang="fa-IR" sz="2400" b="1" dirty="0">
                          <a:solidFill>
                            <a:srgbClr val="0033CC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                         </a:t>
                      </a:r>
                      <a:r>
                        <a:rPr lang="fa-IR" sz="24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افزايش كميت – اثري بر كيفيت ندارد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6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b="1" dirty="0">
                          <a:solidFill>
                            <a:srgbClr val="003399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ولتاژ </a:t>
                      </a:r>
                      <a:r>
                        <a:rPr lang="en-US" sz="2400" b="1" dirty="0">
                          <a:solidFill>
                            <a:srgbClr val="003399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en-US" sz="2400" b="1" dirty="0" err="1">
                          <a:solidFill>
                            <a:srgbClr val="003399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kVp</a:t>
                      </a:r>
                      <a:r>
                        <a:rPr lang="en-US" sz="2400" b="1" dirty="0">
                          <a:solidFill>
                            <a:srgbClr val="003399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r>
                        <a:rPr lang="fa-IR" sz="2400" b="1" dirty="0">
                          <a:solidFill>
                            <a:srgbClr val="003399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</a:t>
                      </a:r>
                      <a:r>
                        <a:rPr lang="fa-IR" sz="24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افزايش كميت و كيفيت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900">
                <a:tc>
                  <a:txBody>
                    <a:bodyPr/>
                    <a:lstStyle/>
                    <a:p>
                      <a:pPr marL="45720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b="1" dirty="0">
                          <a:solidFill>
                            <a:srgbClr val="003399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فيلتر</a:t>
                      </a:r>
                      <a:r>
                        <a:rPr lang="fa-IR" sz="24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كميت كاهش ولي </a:t>
                      </a:r>
                      <a:r>
                        <a:rPr lang="fa-IR" sz="24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كيفيت افزايش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696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b="1" dirty="0">
                          <a:solidFill>
                            <a:srgbClr val="003399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عدد اتمي هدف                              </a:t>
                      </a:r>
                      <a:r>
                        <a:rPr lang="fa-IR" sz="24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افزايش كميت و كيفيت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6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b="1" dirty="0">
                          <a:solidFill>
                            <a:srgbClr val="003399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ولتاژ موجي شكل                           </a:t>
                      </a:r>
                      <a:r>
                        <a:rPr lang="fa-IR" sz="24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كاهش كميت و كيفيت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295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34</a:t>
            </a:fld>
            <a:endParaRPr lang="en-GB"/>
          </a:p>
        </p:txBody>
      </p:sp>
      <p:pic>
        <p:nvPicPr>
          <p:cNvPr id="6" name="Picture 2" descr="C:\Users\Apadana\Desktop\عکس رادیوگرافی\images2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36" y="489250"/>
            <a:ext cx="8208912" cy="534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038350" y="344488"/>
            <a:ext cx="8928546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0" algn="ctr" rtl="1">
              <a:lnSpc>
                <a:spcPct val="80000"/>
              </a:lnSpc>
              <a:spcBef>
                <a:spcPct val="0"/>
              </a:spcBef>
              <a:buNone/>
            </a:pPr>
            <a:r>
              <a:rPr lang="fa-IR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جمع بندی</a:t>
            </a:r>
            <a:endParaRPr lang="fa-IR" sz="4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 rtl="1">
              <a:lnSpc>
                <a:spcPct val="80000"/>
              </a:lnSpc>
              <a:spcBef>
                <a:spcPct val="0"/>
              </a:spcBef>
              <a:buNone/>
            </a:pPr>
            <a:r>
              <a:rPr lang="en-GB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 rtl="1"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END</a:t>
            </a:r>
            <a:endParaRPr lang="fa-IR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 rtl="1">
              <a:lnSpc>
                <a:spcPct val="80000"/>
              </a:lnSpc>
              <a:spcBef>
                <a:spcPct val="0"/>
              </a:spcBef>
            </a:pP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066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87600" y="585768"/>
            <a:ext cx="8229600" cy="5768997"/>
          </a:xfrm>
        </p:spPr>
        <p:txBody>
          <a:bodyPr>
            <a:normAutofit/>
          </a:bodyPr>
          <a:lstStyle/>
          <a:p>
            <a:pPr marL="0" indent="0" algn="ctr" rtl="1">
              <a:buNone/>
              <a:tabLst>
                <a:tab pos="400050" algn="l"/>
              </a:tabLst>
            </a:pPr>
            <a:r>
              <a:rPr lang="fa-IR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نمونه سوالهای چهار گزینه ای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چرا از تنگستن به عنوان ماده هدف در دستگاه راديولوژي استفاده مي شود؟</a:t>
            </a:r>
            <a:endParaRPr lang="en-GB" sz="2000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 عدد اتمي بالا        	ب) انتقال حرارت سريع </a:t>
            </a: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ج) نقطه ذوب بالا          	د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 هر سه گزينه</a:t>
            </a:r>
            <a:endParaRPr lang="en-GB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228600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تمرکز الکترونها بر سطح هدف به وسیله کدام قسمت از لامپ اشعه ایکس صورت میگیرد؟</a:t>
            </a:r>
            <a:endParaRPr lang="en-GB" sz="2000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 زاویه اند      ب) دیافراگم      	ج) کولیماتور    	د) سرپوش کانونی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fa-IR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endParaRPr lang="en-GB" sz="2000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228600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يك دستگاه راديولوژي اكسپوزي با شرايط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70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kvp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200 mA , 400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mR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</a:t>
            </a:r>
            <a:r>
              <a:rPr lang="en-US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در فاصله </a:t>
            </a:r>
            <a:r>
              <a:rPr lang="en-US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cm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90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انجام ميدهد شدت چنين دستگاهي در فاصله </a:t>
            </a:r>
            <a:r>
              <a:rPr lang="en-US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cm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270</a:t>
            </a:r>
            <a:r>
              <a:rPr lang="fa-IR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چقدر خواهد</a:t>
            </a:r>
            <a:r>
              <a:rPr lang="fa-IR" sz="2000" b="1" i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شد؟</a:t>
            </a:r>
            <a:endParaRPr lang="en-GB" sz="2000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mR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133.3</a:t>
            </a:r>
            <a:r>
              <a:rPr lang="fa-IR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ب)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mR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44.4</a:t>
            </a:r>
            <a:r>
              <a:rPr lang="fa-IR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	 ج)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mR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100</a:t>
            </a:r>
            <a:r>
              <a:rPr lang="fa-IR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	 د)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22.2mR</a:t>
            </a:r>
            <a:endParaRPr lang="en-GB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228600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عامل كاهش شدت اشعه ايكس توليدي در سمت آند چه ناميده مي شود؟</a:t>
            </a:r>
            <a:endParaRPr lang="en-GB" sz="2000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 بار الكتريكي فضايي          	ب) اثر پاشنه آند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fa-IR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ج) اشعه ايكس نشتي            	د) واحد حرارت</a:t>
            </a:r>
            <a:endParaRPr lang="en-GB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Movahedi</a:t>
            </a:r>
          </a:p>
        </p:txBody>
      </p:sp>
      <p:sp>
        <p:nvSpPr>
          <p:cNvPr id="62466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74EE80C-07EF-4A6E-B60F-F6F3E67F219D}" type="slidenum">
              <a:rPr lang="ar-SA">
                <a:cs typeface="Arial" charset="0"/>
              </a:rPr>
              <a:pPr>
                <a:defRPr/>
              </a:pPr>
              <a:t>35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079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00" y="561256"/>
            <a:ext cx="8686800" cy="637205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نمونه سوالهای چهار گزینه ای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buNone/>
            </a:pPr>
            <a:endParaRPr lang="fa-IR" sz="20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کداميک از وسايل زير در سيستم راديوگرافي براي کاهش ميزان فتون هاي کم انرژي بکار مي رود؟</a:t>
            </a:r>
            <a:endParaRPr lang="en-GB" sz="20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 شبکه (گريد)           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فيلتر 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 صافي)                   ج) ديافراگم                  د) کاست</a:t>
            </a:r>
          </a:p>
          <a:p>
            <a:pPr marL="0" indent="0" algn="r" rtl="1">
              <a:buNone/>
            </a:pPr>
            <a:endParaRPr lang="fa-IR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پرتو نگاري از شبكه (گرید) به چه منظوري استفاده ميشود؟</a:t>
            </a:r>
            <a:endParaRPr lang="en-GB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الف) جذب پرتوهاي پراکنده و در نتيجه بهتر شدن كنتراست فيلم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ب) حذف پرتوهاي پراکنده و در نتيجه كم شدن ناواضحي فيلم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ج) جذب پرتوهاي پراکنده و در نتيجه كم شدن دوز جذبي بيمار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د) حذف قسمتي از پرتوهاي اوليه و در نتيجه بهتر شدن كنتراست</a:t>
            </a:r>
          </a:p>
          <a:p>
            <a:pPr marL="0" indent="0" algn="r" rtl="1">
              <a:buNone/>
            </a:pPr>
            <a:endParaRPr lang="fa-IR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کلیماتور چه کار می کند؟</a:t>
            </a:r>
            <a:endParaRPr lang="en-GB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الف) به یکنواخت شدن اشعه کمک می کند		ب) پرتوهای پراکنده را حذف می کند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ج) کمیت اشعه را افزایش میدهد			د)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میزان پرتوگیری بیمار را کاهش می دهد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5800" y="6581538"/>
            <a:ext cx="5716488" cy="365125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Movahedi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F684B-05D9-4703-8973-ED7818A85955}" type="slidenum">
              <a:rPr lang="ar-SA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417242"/>
            <a:ext cx="8435280" cy="5937523"/>
          </a:xfrm>
        </p:spPr>
        <p:txBody>
          <a:bodyPr/>
          <a:lstStyle/>
          <a:p>
            <a:pPr marL="0" indent="0" algn="ct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نمونه سوال های چهار گزینه ای</a:t>
            </a:r>
          </a:p>
          <a:p>
            <a:pPr marL="0" indent="0" algn="r" rtl="1">
              <a:buNone/>
            </a:pPr>
            <a:endParaRPr lang="fa-IR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 </a:t>
            </a:r>
            <a:r>
              <a:rPr lang="fa-IR" sz="2000" b="1" dirty="0">
                <a:solidFill>
                  <a:srgbClr val="002A7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موادي كه جاذب اشعه ايكس هستند چه ناميده مي شوند؟</a:t>
            </a:r>
            <a:endParaRPr lang="en-GB" sz="2000" b="1" i="1" dirty="0">
              <a:solidFill>
                <a:srgbClr val="002A7E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 راديولو سنت         ب) راديو پاك.</a:t>
            </a:r>
            <a:r>
              <a:rPr lang="en-US" sz="2000" b="1" i="1" dirty="0">
                <a:solidFill>
                  <a:srgbClr val="76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	</a:t>
            </a:r>
            <a:r>
              <a:rPr lang="fa-IR" sz="2000" b="1" i="1" dirty="0">
                <a:solidFill>
                  <a:srgbClr val="76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	</a:t>
            </a:r>
            <a:r>
              <a:rPr lang="fa-IR" sz="2000" b="1" dirty="0">
                <a:solidFill>
                  <a:srgbClr val="76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ج) فلورسنت                  د) يونيزاسيون</a:t>
            </a:r>
          </a:p>
          <a:p>
            <a:pPr marL="0" indent="0" algn="r" rtl="1">
              <a:buNone/>
              <a:tabLst>
                <a:tab pos="400050" algn="l"/>
              </a:tabLst>
            </a:pPr>
            <a:endParaRPr lang="en-GB" sz="2000" b="1" i="1" dirty="0">
              <a:solidFill>
                <a:srgbClr val="76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179070" algn="l"/>
              </a:tabLst>
            </a:pPr>
            <a:r>
              <a:rPr lang="fa-IR" sz="2000" b="1" dirty="0">
                <a:solidFill>
                  <a:srgbClr val="002A7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در يک مولد اشعه ايکس کدام عامل در کمیت توليد اشعه ، موثر است؟</a:t>
            </a:r>
            <a:endParaRPr lang="en-GB" sz="20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179070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الف) شدت جريان فيلامان           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ب) زمان اکسپوژر</a:t>
            </a:r>
          </a:p>
          <a:p>
            <a:pPr marL="0" indent="0" algn="r" rtl="1">
              <a:buNone/>
              <a:tabLst>
                <a:tab pos="179070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ج) پتانسيل سرپوش کانوني           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د) گزینه های الف و ب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179070" algn="l"/>
              </a:tabLst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90600" lvl="1" indent="-533400" algn="r" rtl="1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شدت خروجی یک رادیوگرافی طبیعی   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/100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 در فاصله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in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می باشد. شدت خروجی چنین واحدی در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in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چقدر است؟</a:t>
            </a:r>
          </a:p>
          <a:p>
            <a:pPr marL="990600" lvl="1" indent="-533400" algn="r" rtl="1">
              <a:buNone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جواب : 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 rtl="1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I1/I2=(d2/d1)2 → I2= I1/(d2/d1)2= 300/(80/110)2 = 300/4= 75mR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 algn="r" rtl="1">
              <a:buNone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میلی رم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179070" algn="l"/>
              </a:tabLst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C5CC3-0672-42D1-BEA3-AA9B0FD10BB6}" type="slidenum">
              <a:rPr lang="ar-SA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2867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30000" contrast="46000"/>
          </a:blip>
          <a:srcRect/>
          <a:stretch>
            <a:fillRect/>
          </a:stretch>
        </p:blipFill>
        <p:spPr>
          <a:xfrm>
            <a:off x="1930400" y="2157404"/>
            <a:ext cx="6553200" cy="1292225"/>
          </a:xfrm>
          <a:noFill/>
        </p:spPr>
      </p:pic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573310" y="3657602"/>
            <a:ext cx="4214842" cy="308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644748" y="585768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Font typeface="Wingdings" pitchFamily="2" charset="2"/>
              <a:buNone/>
            </a:pP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یک تیوپ اشعه ایکس؛ تابشی  با 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en-GB" sz="2000" b="1" dirty="0" err="1"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 و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200 </a:t>
            </a:r>
            <a:r>
              <a:rPr lang="en-GB" sz="2000" b="1" dirty="0" err="1">
                <a:latin typeface="Times New Roman" pitchFamily="18" charset="0"/>
                <a:cs typeface="Times New Roman" pitchFamily="18" charset="0"/>
              </a:rPr>
              <a:t>mAs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 انجام میدهد؛</a:t>
            </a:r>
          </a:p>
          <a:p>
            <a:pPr algn="r" rtl="1">
              <a:buFont typeface="Wingdings" pitchFamily="2" charset="2"/>
              <a:buNone/>
            </a:pP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که شدت  آن در فاصله 90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سانتی متری برابر با  400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میلی  راد ( </a:t>
            </a:r>
            <a:r>
              <a:rPr lang="en-GB" sz="2000" b="1" dirty="0" err="1"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 400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) یا 4 میلی گری است. اگر فاصله به 180 سانتی متر افزایش یابد شدت چقدر خواهد شد؟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930400" y="871518"/>
            <a:ext cx="9144000" cy="607697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6000"/>
          </a:blip>
          <a:srcRect/>
          <a:stretch>
            <a:fillRect/>
          </a:stretch>
        </p:blipFill>
        <p:spPr bwMode="auto">
          <a:xfrm>
            <a:off x="2082802" y="762000"/>
            <a:ext cx="6905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387602" y="2743202"/>
            <a:ext cx="3929063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237704" y="145626"/>
            <a:ext cx="12529392" cy="7023948"/>
          </a:xfrm>
        </p:spPr>
        <p:txBody>
          <a:bodyPr>
            <a:noAutofit/>
          </a:bodyPr>
          <a:lstStyle/>
          <a:p>
            <a:pPr marL="457200" indent="-457200" algn="r" rtl="1">
              <a:spcBef>
                <a:spcPct val="0"/>
              </a:spcBef>
              <a:buNone/>
            </a:pP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فيلامان </a:t>
            </a: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منبع تولید الکترون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لامپ سیمی از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جنس تنگستن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 </a:t>
            </a:r>
          </a:p>
          <a:p>
            <a:pPr marL="457200" indent="-457200"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قطر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 mm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 درازی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r" rtl="1"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r" rtl="1">
              <a:buNone/>
            </a:pP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پديده ترمويونيك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Thermionic Emission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r" rtl="1">
              <a:buNone/>
            </a:pP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آزاد شدن الکترونها  بر اثر حرارت</a:t>
            </a:r>
          </a:p>
          <a:p>
            <a:pPr marL="457200" indent="-457200" algn="r" rtl="1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لامپهای دو کانونه: 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شامل دو فیلامان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فیلامان کوچک: 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برای رادیوگرافی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شدت کم و زمان طولانی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مثل رادیوگرافی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استخوان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و یا زمانی 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وضوح تصویر مد نظر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باشد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(مموگرافی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فیلامان بزرگتر 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جهت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تابش با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شدت زیاد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زمان کوتاه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(مثل رادیوگرافی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قلب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00000"/>
              </a:lnSpc>
              <a:buNone/>
            </a:pP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آند و انواع آن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157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آند: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قطب مثبت لامپ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 تشکیل میدهد و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جنس از  تنگستن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 آند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دريافت الکترونها 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هادی الکتريکی و حرارتی خوب  و تکيه گاه  برای هدف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آند ثابت: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کاربرد در دستگاه های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رادیوگرافی عمومی قدیمی تر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دستگاه های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رادیوگرافی دندان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پرتابل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497B2ADE-50CB-4E5E-8F63-A588A86A1D38}" type="slidenum">
              <a:rPr lang="ar-SA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11" descr="untitled24a"/>
          <p:cNvPicPr>
            <a:picLocks noChangeAspect="1" noChangeArrowheads="1"/>
          </p:cNvPicPr>
          <p:nvPr/>
        </p:nvPicPr>
        <p:blipFill>
          <a:blip r:embed="rId2" cstate="print">
            <a:lum bright="-30000" contrast="42000"/>
          </a:blip>
          <a:srcRect/>
          <a:stretch>
            <a:fillRect/>
          </a:stretch>
        </p:blipFill>
        <p:spPr bwMode="auto">
          <a:xfrm>
            <a:off x="237704" y="4438355"/>
            <a:ext cx="1868653" cy="257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39F5C4-9C85-9B83-D0BF-7274FC241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008" y="2378944"/>
            <a:ext cx="2228965" cy="21591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0C322B-4F66-5C0E-7EF7-BFD1E4F3B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5421344" cy="24968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145626"/>
            <a:ext cx="12529392" cy="6968358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Internal Components</a:t>
            </a:r>
          </a:p>
          <a:p>
            <a:pPr algn="l" rtl="0">
              <a:buNone/>
            </a:pPr>
            <a:r>
              <a:rPr lang="en-GB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major components of the X-ray</a:t>
            </a:r>
          </a:p>
          <a:p>
            <a:pPr algn="l" rtl="0">
              <a:buFont typeface="Wingdings" pitchFamily="2" charset="2"/>
              <a:buChar char="Ø"/>
            </a:pP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 Envelope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Lamp)</a:t>
            </a:r>
          </a:p>
          <a:p>
            <a:pPr>
              <a:buFont typeface="Wingdings" pitchFamily="2" charset="2"/>
              <a:buChar char="Ø"/>
            </a:pPr>
            <a:r>
              <a:rPr lang="en-US" alt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Cathode</a:t>
            </a:r>
            <a:r>
              <a:rPr lang="en-US" alt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(electron source) </a:t>
            </a:r>
          </a:p>
          <a:p>
            <a:pPr>
              <a:buFont typeface="Wingdings" pitchFamily="2" charset="2"/>
              <a:buChar char="Ø"/>
            </a:pPr>
            <a:r>
              <a:rPr lang="en-US" alt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</a:t>
            </a:r>
            <a:r>
              <a:rPr lang="en-US" alt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(acceleration potential) </a:t>
            </a:r>
          </a:p>
          <a:p>
            <a:pPr>
              <a:buFont typeface="Wingdings" pitchFamily="2" charset="2"/>
              <a:buChar char="Ø"/>
            </a:pPr>
            <a:r>
              <a:rPr lang="en-US" alt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 device </a:t>
            </a:r>
            <a:r>
              <a:rPr lang="en-US" alt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(rotor/stator )</a:t>
            </a:r>
          </a:p>
          <a:p>
            <a:pPr>
              <a:buNone/>
            </a:pPr>
            <a:endParaRPr lang="en-US" altLang="fa-IR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fa-IR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X-ray tube is an electronic </a:t>
            </a:r>
            <a:r>
              <a:rPr lang="en-GB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vacuum </a:t>
            </a:r>
          </a:p>
          <a:p>
            <a:pPr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 tubes are designed with either a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a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 envelope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l" rtl="0">
              <a:lnSpc>
                <a:spcPct val="80000"/>
              </a:lnSpc>
              <a:spcBef>
                <a:spcPct val="0"/>
              </a:spcBef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buNone/>
            </a:pPr>
            <a:r>
              <a:rPr lang="en-GB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containing </a:t>
            </a:r>
            <a:r>
              <a:rPr lang="en-GB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electrodes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 rtl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en-GB" sz="2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Cathode 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(filament) and </a:t>
            </a:r>
          </a:p>
          <a:p>
            <a:pPr algn="l" rtl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</a:t>
            </a:r>
            <a:r>
              <a:rPr lang="en-GB" sz="2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Anode </a:t>
            </a:r>
          </a:p>
          <a:p>
            <a:pPr algn="l" rtl="0">
              <a:buNone/>
            </a:pPr>
            <a:endParaRPr lang="en-GB" sz="20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Cathode: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cathode is (the </a:t>
            </a:r>
            <a:r>
              <a:rPr lang="en-GB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side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x-ray tube)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9" name="Picture 2" descr="C:\Users\Apadana\Desktop\عکس رادیوگرافی\images (14).jf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824" y="1209328"/>
            <a:ext cx="6639736" cy="303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90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145626"/>
            <a:ext cx="12529392" cy="6896350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آند دوار: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سطح آند مستمراً در هنگام تولید اشعه دوران میکند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سطح هدف آند دوار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حدود 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1800 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در نتیجه ناحیه ای نزدیک به 500 برابر بزرگتربرای برای برخورد الکترونها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مقایسه با آند ثابت.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en-US" sz="2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سرعت چرخش </a:t>
            </a: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3400 </a:t>
            </a:r>
            <a:r>
              <a:rPr lang="en-US" sz="2000" b="1" dirty="0" err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rmp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(Revolution per minute)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دور در  دقيقه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نتیجه</a:t>
            </a:r>
            <a:r>
              <a:rPr lang="fa-IR" sz="24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7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ایجاد جریان بالای لامپ و زمانهای تابش کوتاهتر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پخش حرارت در سطح وسیعی 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جلوگیری از ذوب شدگی،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گود شدگی و ترک برداشتن آند.</a:t>
            </a:r>
          </a:p>
          <a:p>
            <a:pPr algn="r" rtl="1">
              <a:buFont typeface="Wingdings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جنس هدف: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تنگستن (درون آند مسی) یا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آلیاژ: تنگستن + توریوم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( 1%-3%) </a:t>
            </a: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دلايل استفاده از تنگستن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عدد اتمی بزرگ:    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هدايت حراراتی:    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خوب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نقطه ذوب بالا  :  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3380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57984" y="6537922"/>
            <a:ext cx="2895600" cy="365125"/>
          </a:xfrm>
        </p:spPr>
        <p:txBody>
          <a:bodyPr/>
          <a:lstStyle/>
          <a:p>
            <a:r>
              <a:rPr lang="en-GB" dirty="0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6" name="Picture 7" descr="tungsten w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202" y="3692214"/>
            <a:ext cx="2166356" cy="288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9CA1E0-37E6-8C49-3F25-0913A2964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720" y="145626"/>
            <a:ext cx="4400776" cy="25972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165696" y="145626"/>
            <a:ext cx="12529392" cy="6824342"/>
          </a:xfrm>
        </p:spPr>
        <p:txBody>
          <a:bodyPr>
            <a:normAutofit/>
          </a:bodyPr>
          <a:lstStyle/>
          <a:p>
            <a:pPr algn="ctr" rtl="1">
              <a:lnSpc>
                <a:spcPct val="12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ژنراتور اشعه ایکس </a:t>
            </a:r>
            <a:r>
              <a:rPr lang="fa-IR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158</a:t>
            </a:r>
            <a:endParaRPr lang="en-US" sz="2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قسمتهای مهم ژنراتور اشعه ایکس:</a:t>
            </a:r>
            <a:endParaRPr lang="fa-I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ترانسفورماتور فشار قوی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: بکارگیری ترانسفورماتور افزاینده</a:t>
            </a:r>
            <a:endParaRPr lang="en-GB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lnSpc>
                <a:spcPct val="12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ایجاد اختلاف پتانسیل (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حداکثر 150کیلو ولت) بین دو سر لامپ</a:t>
            </a:r>
          </a:p>
          <a:p>
            <a:pPr lvl="0" algn="r" rtl="1">
              <a:lnSpc>
                <a:spcPct val="120000"/>
              </a:lnSpc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قانون  (</a:t>
            </a:r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/Ns = </a:t>
            </a:r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="1" baseline="-25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="1" baseline="-25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/Vs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r" rtl="1">
              <a:lnSpc>
                <a:spcPct val="120000"/>
              </a:lnSpc>
              <a:buNone/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ترانسفور ماتور کاهنده: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گرم کردن فیلامان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کنترل ميلی امپر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بکارگیری ترانس کاهنده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آمپر  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4 - 6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 (ولتاژ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20 V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lnSpc>
                <a:spcPct val="120000"/>
              </a:lnSpc>
              <a:buNone/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lnSpc>
                <a:spcPct val="120000"/>
              </a:lnSpc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زمان سنج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تایمر):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تنظیم زمان کار دستگاه و قطع شدن کار</a:t>
            </a:r>
          </a:p>
          <a:p>
            <a:pPr lvl="0" algn="r" rtl="1">
              <a:lnSpc>
                <a:spcPct val="12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به طور خودکار. </a:t>
            </a:r>
          </a:p>
          <a:p>
            <a:pPr lvl="0" algn="r" rtl="1">
              <a:lnSpc>
                <a:spcPct val="12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وابستگی تعداد فوتونهای ایکسی که به بیمار برخورد</a:t>
            </a:r>
          </a:p>
          <a:p>
            <a:pPr lvl="0" algn="r" rtl="1">
              <a:lnSpc>
                <a:spcPct val="12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میکنند به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جریان لامپ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  زمانی که جریان در لامپ برقرار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 .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BA28AD62-D7D3-43AD-AB77-F1BFD5A7503B}" type="slidenum">
              <a:rPr lang="ar-SA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3" descr="http://cmc.cuk.ac.kr/~jw/images/xray-tube.gif"/>
          <p:cNvPicPr>
            <a:picLocks noChangeAspect="1" noChangeArrowheads="1" noCrop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2316" y="4378873"/>
            <a:ext cx="3601812" cy="272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97E084-DE1B-0217-2D65-DF70AD4F1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60" y="2374961"/>
            <a:ext cx="2482978" cy="18352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59B5C0-E450-08A9-FFED-041FC4D7D9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618" y="8240"/>
            <a:ext cx="3601812" cy="20956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7"/>
            <a:ext cx="12601400" cy="6813771"/>
          </a:xfrm>
        </p:spPr>
        <p:txBody>
          <a:bodyPr>
            <a:normAutofit/>
          </a:bodyPr>
          <a:lstStyle/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ميز کنترل: </a:t>
            </a: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کنترل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  ,mA   </a:t>
            </a: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و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خلاصه:</a:t>
            </a:r>
            <a:endParaRPr lang="en-US" sz="20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ایجاد اختلاف پتانسیل موثر بین دو سر لامپ.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تبدیل ولتاژ برق شهر به ولتاژ قوی.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مقدار  ولتاژ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رادیولوژی تشخیصی حداکثر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کیلو ولت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تبدیل جریان سینوسی به جریان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یکسو شده): توسط نیمه هادیها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Font typeface="Wingdings" pitchFamily="2" charset="2"/>
              <a:buChar char="ü"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راديوپاک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اجسامی 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را جذب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(استخوان)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راديولوسنت: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را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نسبت کمی تقليل می دهد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هوا, بافت نرم )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قانون عکس مجذور فاصله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 افزايش فاصله از منبع , شدت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کم  میشود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شدت در فاصله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spcBef>
                <a:spcPct val="0"/>
              </a:spcBef>
              <a:buNone/>
            </a:pP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spcBef>
                <a:spcPct val="0"/>
              </a:spcBef>
              <a:buNone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/I</a:t>
            </a:r>
            <a:r>
              <a:rPr lang="en-US" sz="28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=d</a:t>
            </a:r>
            <a:r>
              <a:rPr lang="en-US" sz="28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</a:t>
            </a:r>
            <a:r>
              <a:rPr lang="en-US" sz="28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a-IR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6" name="Picture 4" descr="untitled8c">
            <a:extLst>
              <a:ext uri="{FF2B5EF4-FFF2-40B4-BE49-F238E27FC236}">
                <a16:creationId xmlns:a16="http://schemas.microsoft.com/office/drawing/2014/main" id="{DDF145B3-2D2C-E0B7-6E81-70BC67FF5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8000" contrast="24000"/>
          </a:blip>
          <a:srcRect/>
          <a:stretch>
            <a:fillRect/>
          </a:stretch>
        </p:blipFill>
        <p:spPr bwMode="auto">
          <a:xfrm>
            <a:off x="309712" y="3081536"/>
            <a:ext cx="3450228" cy="328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1F4416-3407-1E3F-7CC3-71F987F80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65" y="191926"/>
            <a:ext cx="4853589" cy="202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39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673408" cy="7023948"/>
          </a:xfrm>
        </p:spPr>
        <p:txBody>
          <a:bodyPr>
            <a:normAutofit fontScale="70000" lnSpcReduction="20000"/>
          </a:bodyPr>
          <a:lstStyle/>
          <a:p>
            <a:pPr algn="ctr" rtl="0">
              <a:buNone/>
            </a:pPr>
            <a:r>
              <a:rPr lang="en-GB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Anode</a:t>
            </a:r>
          </a:p>
          <a:p>
            <a:pPr algn="l" rtl="0">
              <a:buNone/>
            </a:pPr>
            <a:r>
              <a:rPr lang="en-GB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anode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another internal component</a:t>
            </a:r>
          </a:p>
          <a:p>
            <a:pPr algn="l" rtl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GB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GB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side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 the tube .</a:t>
            </a:r>
          </a:p>
          <a:p>
            <a:pPr algn="l" rtl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GB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conducts  electricity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radiate heat , and contains </a:t>
            </a:r>
            <a:r>
              <a:rPr lang="en-GB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target.</a:t>
            </a:r>
          </a:p>
          <a:p>
            <a:pPr algn="l" rtl="0">
              <a:buNone/>
            </a:pPr>
            <a:endParaRPr lang="en-GB" b="1" u="sng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Target: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target is the </a:t>
            </a:r>
            <a:r>
              <a:rPr lang="en-GB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 of the </a:t>
            </a:r>
            <a:r>
              <a:rPr lang="en-GB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 struck by the electrons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the cathode.</a:t>
            </a:r>
          </a:p>
          <a:p>
            <a:pPr algn="l" rtl="0">
              <a:buNone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Protective Housing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:It guards against  </a:t>
            </a:r>
            <a:r>
              <a:rPr lang="en-GB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excessive radiation </a:t>
            </a:r>
          </a:p>
          <a:p>
            <a:pPr algn="l" rtl="0">
              <a:buNone/>
            </a:pPr>
            <a:r>
              <a:rPr lang="en-GB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exposure and electric shock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buNone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None/>
            </a:pPr>
            <a:r>
              <a:rPr lang="en-GB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99% of Energy converted to heat and </a:t>
            </a:r>
            <a:r>
              <a:rPr lang="en-GB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1% X-Rays.</a:t>
            </a:r>
          </a:p>
          <a:p>
            <a:pPr algn="l" rtl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 acts as an </a:t>
            </a:r>
            <a:r>
              <a:rPr lang="en-GB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insulator against electrical shock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helps </a:t>
            </a:r>
            <a:r>
              <a:rPr lang="en-GB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dissipate heat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away from the tube. </a:t>
            </a:r>
          </a:p>
          <a:p>
            <a:pPr algn="l" rtl="0">
              <a:buNone/>
            </a:pPr>
            <a:endParaRPr lang="en-GB" b="1" dirty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n-US" altLang="fa-IR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potential  (kVp): </a:t>
            </a:r>
            <a:r>
              <a:rPr lang="en-US" altLang="fa-I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anode </a:t>
            </a:r>
            <a:r>
              <a:rPr lang="en-US" altLang="fa-IR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maintained at </a:t>
            </a:r>
            <a:r>
              <a:rPr lang="en-US" altLang="fa-IR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positive potential </a:t>
            </a:r>
            <a:r>
              <a:rPr lang="en-US" altLang="fa-I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</a:t>
            </a:r>
            <a:r>
              <a:rPr lang="el-GR" altLang="fa-IR" b="1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fa-IR" b="1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altLang="fa-I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n-US" altLang="fa-I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accelerate electrons from cathode to anode ( </a:t>
            </a:r>
            <a:r>
              <a:rPr lang="en-US" altLang="fa-IR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30 kV to 150 kV</a:t>
            </a:r>
            <a:r>
              <a:rPr lang="en-US" altLang="fa-I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None/>
              <a:defRPr/>
            </a:pPr>
            <a:endParaRPr lang="en-US" altLang="fa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n-US" altLang="fa-I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Electrons are therefore accelerated towards the anode: </a:t>
            </a:r>
            <a:r>
              <a:rPr lang="en-US" altLang="fa-IR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1/2m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30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fa-IR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W=E = q</a:t>
            </a:r>
            <a:r>
              <a:rPr lang="en-US" altLang="fa-IR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l-GR" altLang="fa-IR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fa-IR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7-24"/>
          <p:cNvPicPr>
            <a:picLocks noChangeAspect="1" noChangeArrowheads="1"/>
          </p:cNvPicPr>
          <p:nvPr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8805042" y="228600"/>
            <a:ext cx="226935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</p:spTree>
    <p:extLst>
      <p:ext uri="{BB962C8B-B14F-4D97-AF65-F5344CB8AC3E}">
        <p14:creationId xmlns:p14="http://schemas.microsoft.com/office/powerpoint/2010/main" val="1747788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3366"/>
      </a:dk1>
      <a:lt1>
        <a:srgbClr val="001933"/>
      </a:lt1>
      <a:dk2>
        <a:srgbClr val="000099"/>
      </a:dk2>
      <a:lt2>
        <a:srgbClr val="2828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3034</TotalTime>
  <Words>4297</Words>
  <Application>Microsoft Office PowerPoint</Application>
  <PresentationFormat>Custom</PresentationFormat>
  <Paragraphs>618</Paragraphs>
  <Slides>39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Arial Black</vt:lpstr>
      <vt:lpstr>Calibri</vt:lpstr>
      <vt:lpstr>Times New Roman</vt:lpstr>
      <vt:lpstr>Wingdings</vt:lpstr>
      <vt:lpstr>Office Theme</vt:lpstr>
      <vt:lpstr>Image Photo Editor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کولیماتور: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foojan</dc:creator>
  <cp:lastModifiedBy>Mehdi Movahedi</cp:lastModifiedBy>
  <cp:revision>410</cp:revision>
  <dcterms:created xsi:type="dcterms:W3CDTF">2009-09-10T17:24:51Z</dcterms:created>
  <dcterms:modified xsi:type="dcterms:W3CDTF">2024-09-07T10:12:57Z</dcterms:modified>
</cp:coreProperties>
</file>