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258" r:id="rId2"/>
    <p:sldId id="541" r:id="rId3"/>
    <p:sldId id="359" r:id="rId4"/>
    <p:sldId id="526" r:id="rId5"/>
    <p:sldId id="529" r:id="rId6"/>
    <p:sldId id="530" r:id="rId7"/>
    <p:sldId id="531" r:id="rId8"/>
    <p:sldId id="259" r:id="rId9"/>
    <p:sldId id="360" r:id="rId10"/>
    <p:sldId id="329" r:id="rId11"/>
    <p:sldId id="345" r:id="rId12"/>
    <p:sldId id="532" r:id="rId13"/>
    <p:sldId id="264" r:id="rId14"/>
    <p:sldId id="539" r:id="rId15"/>
    <p:sldId id="540" r:id="rId16"/>
    <p:sldId id="334" r:id="rId17"/>
    <p:sldId id="533" r:id="rId18"/>
    <p:sldId id="362" r:id="rId19"/>
    <p:sldId id="376" r:id="rId20"/>
    <p:sldId id="415" r:id="rId21"/>
    <p:sldId id="534" r:id="rId22"/>
    <p:sldId id="416" r:id="rId23"/>
    <p:sldId id="379" r:id="rId24"/>
    <p:sldId id="535" r:id="rId25"/>
    <p:sldId id="536" r:id="rId26"/>
    <p:sldId id="542" r:id="rId27"/>
    <p:sldId id="418" r:id="rId28"/>
    <p:sldId id="381" r:id="rId29"/>
    <p:sldId id="537" r:id="rId30"/>
    <p:sldId id="419" r:id="rId31"/>
    <p:sldId id="383" r:id="rId32"/>
    <p:sldId id="538" r:id="rId33"/>
    <p:sldId id="385" r:id="rId34"/>
    <p:sldId id="527" r:id="rId35"/>
    <p:sldId id="524" r:id="rId36"/>
    <p:sldId id="518" r:id="rId37"/>
    <p:sldId id="519" r:id="rId38"/>
    <p:sldId id="436" r:id="rId39"/>
    <p:sldId id="437" r:id="rId40"/>
    <p:sldId id="440" r:id="rId41"/>
    <p:sldId id="395" r:id="rId42"/>
    <p:sldId id="396" r:id="rId43"/>
  </p:sldIdLst>
  <p:sldSz cx="13004800" cy="7315200"/>
  <p:notesSz cx="6781800" cy="9926638"/>
  <p:defaultTextStyle>
    <a:defPPr>
      <a:defRPr lang="en-US"/>
    </a:defPPr>
    <a:lvl1pPr marL="0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200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04" userDrawn="1">
          <p15:clr>
            <a:srgbClr val="A4A3A4"/>
          </p15:clr>
        </p15:guide>
        <p15:guide id="2" pos="40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6600"/>
    <a:srgbClr val="0000FF"/>
    <a:srgbClr val="000A14"/>
    <a:srgbClr val="000099"/>
    <a:srgbClr val="CC0066"/>
    <a:srgbClr val="800000"/>
    <a:srgbClr val="003399"/>
    <a:srgbClr val="A50021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383" autoAdjust="0"/>
    <p:restoredTop sz="94717" autoAdjust="0"/>
  </p:normalViewPr>
  <p:slideViewPr>
    <p:cSldViewPr>
      <p:cViewPr varScale="1">
        <p:scale>
          <a:sx n="43" d="100"/>
          <a:sy n="43" d="100"/>
        </p:scale>
        <p:origin x="72" y="124"/>
      </p:cViewPr>
      <p:guideLst>
        <p:guide orient="horz" pos="2304"/>
        <p:guide pos="4096"/>
      </p:guideLst>
    </p:cSldViewPr>
  </p:slideViewPr>
  <p:outlineViewPr>
    <p:cViewPr>
      <p:scale>
        <a:sx n="33" d="100"/>
        <a:sy n="33" d="100"/>
      </p:scale>
      <p:origin x="0" y="4687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18636-D756-4E0D-9462-3D8FE7A09A7D}" type="datetimeFigureOut">
              <a:rPr lang="en-US" smtClean="0"/>
              <a:pPr/>
              <a:t>9/7/2024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449BF-7F41-4B57-B311-7D2A02EB46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85466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71690-3FC7-4F71-92D8-13C5DCA7F8A0}" type="datetimeFigureOut">
              <a:rPr lang="en-GB" smtClean="0"/>
              <a:pPr/>
              <a:t>07/09/2024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2550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7863" y="4714875"/>
            <a:ext cx="54260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176C7-FAD8-475D-B2CF-E3FA32A142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884887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1pPr>
    <a:lvl2pPr marL="509412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2pPr>
    <a:lvl3pPr marL="1018824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3pPr>
    <a:lvl4pPr marL="1528237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4pPr>
    <a:lvl5pPr marL="2037649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5pPr>
    <a:lvl6pPr marL="2547061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6pPr>
    <a:lvl7pPr marL="3056473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7pPr>
    <a:lvl8pPr marL="3565886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8pPr>
    <a:lvl9pPr marL="4075298" algn="l" defTabSz="1018824" rtl="0" eaLnBrk="1" latinLnBrk="0" hangingPunct="1">
      <a:defRPr sz="133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2550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176C7-FAD8-475D-B2CF-E3FA32A1426D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75360" y="2272455"/>
            <a:ext cx="11054080" cy="156802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0720" y="4145280"/>
            <a:ext cx="9103360" cy="18694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A5A80D-E351-4952-B7CD-70F42E064B0E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419-DDBA-4CD7-902F-2AF2A38B834F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28480" y="292949"/>
            <a:ext cx="2926080" cy="624162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0240" y="292949"/>
            <a:ext cx="8561493" cy="624162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5F508-64BB-41A2-8EFC-05619DA53704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8B731-F38C-4E87-85C4-C293DAB48167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7290" y="4700694"/>
            <a:ext cx="11054080" cy="145288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7290" y="3100495"/>
            <a:ext cx="11054080" cy="160019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7328-7F4F-4707-98A2-87DB95181E70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240" y="1706880"/>
            <a:ext cx="5743787" cy="482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0773" y="1706880"/>
            <a:ext cx="5743787" cy="482769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759595-5E97-4917-80B4-920031A0AB3B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1637455"/>
            <a:ext cx="5746045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0240" y="2319868"/>
            <a:ext cx="5746045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06259" y="1637455"/>
            <a:ext cx="5748302" cy="6824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6259" y="2319868"/>
            <a:ext cx="5748302" cy="421470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6C41-AD7C-406C-BE3E-C19D8C6D2FCB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DB276-AE47-424D-8710-D3F512174DAF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E902C-8F90-4198-B947-F113E21B3372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0241" y="291253"/>
            <a:ext cx="4278490" cy="123952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4516" y="291255"/>
            <a:ext cx="7270045" cy="62433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0241" y="1530775"/>
            <a:ext cx="4278490" cy="50038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0B32B-E1A1-4488-A6D5-C8B766B44774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9032" y="5120641"/>
            <a:ext cx="7802880" cy="60452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49032" y="653627"/>
            <a:ext cx="7802880" cy="43891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49032" y="5725162"/>
            <a:ext cx="7802880" cy="8585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4FAA3-DBDD-4957-90AE-47E16092792C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0240" y="292947"/>
            <a:ext cx="11704320" cy="1219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0240" y="1706880"/>
            <a:ext cx="11704320" cy="48276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240" y="6780108"/>
            <a:ext cx="3034453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88F4C-4ABF-4D4A-8425-2639747BE800}" type="datetime1">
              <a:rPr lang="en-US" smtClean="0"/>
              <a:pPr/>
              <a:t>9/7/2024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43307" y="6780108"/>
            <a:ext cx="4118187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/>
              <a:t>Movahedi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0107" y="6780108"/>
            <a:ext cx="3034453" cy="3894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03BAD-83C6-46BC-8296-3A0D1EB01D8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microsoft.com/office/2007/relationships/hdphoto" Target="../media/hdphoto8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idx="1"/>
          </p:nvPr>
        </p:nvSpPr>
        <p:spPr>
          <a:xfrm>
            <a:off x="237704" y="270682"/>
            <a:ext cx="12385376" cy="6627279"/>
          </a:xfrm>
        </p:spPr>
        <p:txBody>
          <a:bodyPr>
            <a:normAutofit fontScale="25000" lnSpcReduction="20000"/>
          </a:bodyPr>
          <a:lstStyle/>
          <a:p>
            <a:pPr algn="ctr" rtl="1">
              <a:lnSpc>
                <a:spcPct val="110000"/>
              </a:lnSpc>
              <a:buNone/>
            </a:pPr>
            <a:r>
              <a:rPr lang="fa-IR" sz="112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بنام خدا</a:t>
            </a:r>
          </a:p>
          <a:p>
            <a:pPr algn="ctr" rtl="1">
              <a:lnSpc>
                <a:spcPct val="110000"/>
              </a:lnSpc>
              <a:buNone/>
            </a:pPr>
            <a:r>
              <a:rPr lang="fa-IR" sz="8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اشعه ایکس و کاربردهای آن در پزشکی</a:t>
            </a:r>
          </a:p>
          <a:p>
            <a:pPr algn="r" rtl="1">
              <a:lnSpc>
                <a:spcPct val="110000"/>
              </a:lnSpc>
              <a:buNone/>
            </a:pPr>
            <a:r>
              <a:rPr lang="fa-IR" sz="8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منابع : </a:t>
            </a: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fa-IR" sz="8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8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کتاب راه فیزیک پزشکی : فصل 4 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fa-IR" sz="8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(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تالیف  اساتید گروه فیزیک و مهندسی پزشکی شیراز)</a:t>
            </a:r>
          </a:p>
          <a:p>
            <a:pPr marL="228600" indent="-285750" algn="r" rtl="1"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fa-IR" sz="8000" b="1" dirty="0">
                <a:solidFill>
                  <a:srgbClr val="000099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rPr>
              <a:t>پاورپوینت  و  مطالب استاد مربوطه</a:t>
            </a:r>
            <a:endParaRPr lang="en-US" sz="8000" dirty="0">
              <a:solidFill>
                <a:srgbClr val="000099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q"/>
            </a:pPr>
            <a:r>
              <a:rPr lang="fa-IR" sz="8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کتاب کمک آموزشی :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کتاب فيزيك پزشکی (عقابیان) فصل 4</a:t>
            </a:r>
            <a:endParaRPr lang="en-US" sz="8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buFont typeface="Wingdings" panose="05000000000000000000" pitchFamily="2" charset="2"/>
              <a:buChar char="q"/>
            </a:pPr>
            <a:endParaRPr lang="fa-IR" sz="8000" b="1" dirty="0">
              <a:solidFill>
                <a:srgbClr val="CC0000"/>
              </a:solidFill>
              <a:latin typeface="Times New Roman" pitchFamily="18" charset="0"/>
              <a:cs typeface="+mj-cs"/>
            </a:endParaRPr>
          </a:p>
          <a:p>
            <a:pPr algn="ctr" rtl="1">
              <a:lnSpc>
                <a:spcPct val="110000"/>
              </a:lnSpc>
              <a:buNone/>
            </a:pPr>
            <a:r>
              <a:rPr lang="fa-IR" sz="11200" b="1" dirty="0">
                <a:solidFill>
                  <a:srgbClr val="FF0000"/>
                </a:solidFill>
                <a:cs typeface="+mj-cs"/>
              </a:rPr>
              <a:t>بخش اول: تولید اشعه ایکس</a:t>
            </a:r>
          </a:p>
          <a:p>
            <a:pPr algn="r" rtl="1">
              <a:lnSpc>
                <a:spcPct val="110000"/>
              </a:lnSpc>
              <a:buNone/>
            </a:pPr>
            <a:r>
              <a:rPr lang="fa-IR" sz="8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موضوع</a:t>
            </a:r>
            <a:r>
              <a:rPr lang="fa-IR" sz="8000" b="1" dirty="0">
                <a:solidFill>
                  <a:srgbClr val="CC0000"/>
                </a:solidFill>
                <a:latin typeface="Times New Roman" pitchFamily="18" charset="0"/>
                <a:cs typeface="+mj-cs"/>
              </a:rPr>
              <a:t>: </a:t>
            </a:r>
          </a:p>
          <a:p>
            <a:pPr algn="r" rtl="1">
              <a:lnSpc>
                <a:spcPct val="110000"/>
              </a:lnSpc>
              <a:buFont typeface="Wingdings" pitchFamily="2" charset="2"/>
              <a:buChar char="Ø"/>
            </a:pPr>
            <a:r>
              <a:rPr lang="fa-IR" sz="8000" b="1" dirty="0">
                <a:solidFill>
                  <a:srgbClr val="006600"/>
                </a:solidFill>
                <a:cs typeface="+mj-cs"/>
              </a:rPr>
              <a:t>مقدمه ای بر تصویر برداری پزشکی</a:t>
            </a:r>
          </a:p>
          <a:p>
            <a:pPr algn="r" rtl="1">
              <a:lnSpc>
                <a:spcPct val="110000"/>
              </a:lnSpc>
              <a:buFont typeface="Wingdings" pitchFamily="2" charset="2"/>
              <a:buChar char="Ø"/>
            </a:pPr>
            <a:r>
              <a:rPr lang="fa-IR" sz="8000" b="1" dirty="0">
                <a:solidFill>
                  <a:srgbClr val="006600"/>
                </a:solidFill>
                <a:cs typeface="+mj-cs"/>
              </a:rPr>
              <a:t> تشعشات الکترومغناطیس</a:t>
            </a:r>
          </a:p>
          <a:p>
            <a:pPr algn="r" rtl="1">
              <a:lnSpc>
                <a:spcPct val="110000"/>
              </a:lnSpc>
              <a:buFont typeface="Wingdings" pitchFamily="2" charset="2"/>
              <a:buChar char="Ø"/>
            </a:pPr>
            <a:r>
              <a:rPr lang="fa-IR" sz="8000" b="1" dirty="0">
                <a:solidFill>
                  <a:srgbClr val="006600"/>
                </a:solidFill>
                <a:cs typeface="+mj-cs"/>
              </a:rPr>
              <a:t>روشهای </a:t>
            </a:r>
            <a:r>
              <a:rPr lang="en-US" sz="8000" b="1" dirty="0">
                <a:solidFill>
                  <a:srgbClr val="006600"/>
                </a:solidFill>
                <a:cs typeface="+mj-cs"/>
              </a:rPr>
              <a:t> </a:t>
            </a:r>
            <a:r>
              <a:rPr lang="fa-IR" sz="8000" b="1" dirty="0">
                <a:solidFill>
                  <a:srgbClr val="006600"/>
                </a:solidFill>
                <a:cs typeface="+mj-cs"/>
              </a:rPr>
              <a:t>تولید اشعه ایکس</a:t>
            </a:r>
            <a:r>
              <a:rPr lang="fa-IR" sz="8000" b="1" dirty="0">
                <a:solidFill>
                  <a:schemeClr val="bg1"/>
                </a:solidFill>
                <a:cs typeface="+mj-cs"/>
              </a:rPr>
              <a:t> (تشعشع عمومی و تشعشع اختصاصی)</a:t>
            </a:r>
          </a:p>
          <a:p>
            <a:pPr algn="r" rtl="1">
              <a:lnSpc>
                <a:spcPct val="110000"/>
              </a:lnSpc>
              <a:buFont typeface="Wingdings" pitchFamily="2" charset="2"/>
              <a:buChar char="Ø"/>
            </a:pPr>
            <a:r>
              <a:rPr lang="fa-IR" sz="8000" b="1" dirty="0">
                <a:solidFill>
                  <a:srgbClr val="006600"/>
                </a:solidFill>
                <a:cs typeface="+mj-cs"/>
              </a:rPr>
              <a:t>طیف اشعه ایکس</a:t>
            </a:r>
          </a:p>
          <a:p>
            <a:pPr algn="r" rtl="1">
              <a:lnSpc>
                <a:spcPct val="110000"/>
              </a:lnSpc>
              <a:buFont typeface="Wingdings" pitchFamily="2" charset="2"/>
              <a:buChar char="Ø"/>
            </a:pPr>
            <a:endParaRPr lang="fa-IR" sz="8000" b="1" dirty="0">
              <a:solidFill>
                <a:srgbClr val="006600"/>
              </a:solidFill>
              <a:cs typeface="+mj-cs"/>
            </a:endParaRPr>
          </a:p>
          <a:p>
            <a:pPr algn="r" rtl="1">
              <a:lnSpc>
                <a:spcPct val="110000"/>
              </a:lnSpc>
              <a:buFont typeface="Wingdings" pitchFamily="2" charset="2"/>
              <a:buChar char="ü"/>
            </a:pPr>
            <a:r>
              <a:rPr lang="fa-IR" sz="8000" b="1" dirty="0">
                <a:solidFill>
                  <a:srgbClr val="800000"/>
                </a:solidFill>
                <a:latin typeface="Times New Roman" pitchFamily="18" charset="0"/>
                <a:cs typeface="+mj-cs"/>
              </a:rPr>
              <a:t>اهداف؛ </a:t>
            </a:r>
            <a:r>
              <a:rPr lang="fa-IR" sz="8000" b="1" dirty="0">
                <a:solidFill>
                  <a:schemeClr val="tx2"/>
                </a:solidFill>
                <a:latin typeface="Times New Roman" pitchFamily="18" charset="0"/>
                <a:cs typeface="+mj-cs"/>
              </a:rPr>
              <a:t>اهميت موضوع وكاربرد محتواي درس:</a:t>
            </a:r>
          </a:p>
          <a:p>
            <a:pPr algn="r" rtl="1">
              <a:lnSpc>
                <a:spcPct val="110000"/>
              </a:lnSpc>
              <a:buNone/>
            </a:pPr>
            <a:endParaRPr lang="fa-IR" sz="8000" b="1" dirty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buNone/>
            </a:pPr>
            <a:r>
              <a:rPr lang="fa-IR" sz="8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منابع بيشتر: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فيزيك پزشكي ( دكتر تكاور) ؛ فیزیک رادیولوژی تشخیصی کریستنسن</a:t>
            </a:r>
          </a:p>
          <a:p>
            <a:pPr algn="r" rtl="1">
              <a:lnSpc>
                <a:spcPct val="110000"/>
              </a:lnSpc>
              <a:buNone/>
            </a:pPr>
            <a:r>
              <a:rPr lang="fa-IR" sz="8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نحوه ارزيابي:</a:t>
            </a:r>
            <a:r>
              <a:rPr lang="fa-IR" sz="8000" b="1" dirty="0">
                <a:latin typeface="Times New Roman" pitchFamily="18" charset="0"/>
                <a:cs typeface="+mj-cs"/>
              </a:rPr>
              <a:t> </a:t>
            </a:r>
            <a:r>
              <a:rPr lang="fa-IR" sz="8000" b="1" dirty="0">
                <a:solidFill>
                  <a:schemeClr val="bg1"/>
                </a:solidFill>
                <a:cs typeface="+mj-cs"/>
              </a:rPr>
              <a:t>كوييز- امتحان- حضور و غياب و فعالیت کلاس</a:t>
            </a:r>
            <a:endParaRPr lang="en-GB" sz="2000" b="1" dirty="0">
              <a:cs typeface="+mj-cs"/>
            </a:endParaRPr>
          </a:p>
        </p:txBody>
      </p:sp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26D60738-8A3D-478C-8229-D7BF1EB410EF}" type="slidenum">
              <a:rPr lang="ar-SA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100354" name="Picture 2" descr="IMG-20190617-WA0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904" y="270681"/>
            <a:ext cx="1691680" cy="2278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4D0F133D-4E7F-488B-B012-2994B68FB8E9}" type="slidenum">
              <a:rPr lang="ar-SA"/>
              <a:pPr>
                <a:defRPr/>
              </a:pPr>
              <a:t>10</a:t>
            </a:fld>
            <a:endParaRPr lang="en-US"/>
          </a:p>
        </p:txBody>
      </p:sp>
      <p:sp>
        <p:nvSpPr>
          <p:cNvPr id="7171" name="Shape 1"/>
          <p:cNvSpPr>
            <a:spLocks noGrp="1"/>
          </p:cNvSpPr>
          <p:nvPr>
            <p:ph type="title" idx="4294967295"/>
          </p:nvPr>
        </p:nvSpPr>
        <p:spPr>
          <a:xfrm>
            <a:off x="2358996" y="371452"/>
            <a:ext cx="8229600" cy="563562"/>
          </a:xfrm>
          <a:noFill/>
        </p:spPr>
        <p:txBody>
          <a:bodyPr>
            <a:normAutofit/>
          </a:bodyPr>
          <a:lstStyle/>
          <a:p>
            <a:pPr rtl="1" eaLnBrk="1" hangingPunct="1">
              <a:lnSpc>
                <a:spcPct val="100000"/>
              </a:lnSpc>
            </a:pPr>
            <a:r>
              <a:rPr lang="fa-IR" sz="2800" b="1" dirty="0">
                <a:solidFill>
                  <a:srgbClr val="C00000"/>
                </a:solidFill>
                <a:latin typeface="Nazanin" pitchFamily="2" charset="-78"/>
              </a:rPr>
              <a:t>تشعشعات الکترومغناطيسی</a:t>
            </a:r>
            <a:endParaRPr lang="en-US" sz="2800" b="1" dirty="0">
              <a:solidFill>
                <a:srgbClr val="C00000"/>
              </a:solidFill>
              <a:latin typeface="Nazanin" pitchFamily="2" charset="-78"/>
            </a:endParaRPr>
          </a:p>
        </p:txBody>
      </p:sp>
      <p:sp>
        <p:nvSpPr>
          <p:cNvPr id="7172" name="Shape 2"/>
          <p:cNvSpPr>
            <a:spLocks noGrp="1"/>
          </p:cNvSpPr>
          <p:nvPr>
            <p:ph idx="4294967295"/>
          </p:nvPr>
        </p:nvSpPr>
        <p:spPr>
          <a:xfrm>
            <a:off x="237704" y="935014"/>
            <a:ext cx="12385376" cy="6008734"/>
          </a:xfrm>
        </p:spPr>
        <p:txBody>
          <a:bodyPr>
            <a:normAutofit lnSpcReduction="10000"/>
          </a:bodyPr>
          <a:lstStyle/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1- امواج راديویی  </a:t>
            </a:r>
            <a:r>
              <a:rPr lang="fa-IR" sz="2000" b="1" dirty="0">
                <a:solidFill>
                  <a:srgbClr val="0070C0"/>
                </a:solidFill>
                <a:latin typeface="Times New Roman" pitchFamily="18" charset="0"/>
                <a:cs typeface="+mj-cs"/>
              </a:rPr>
              <a:t>:</a:t>
            </a:r>
            <a:r>
              <a:rPr lang="fa-IR" sz="2000" b="1" dirty="0">
                <a:latin typeface="Times New Roman" pitchFamily="18" charset="0"/>
                <a:cs typeface="+mj-cs"/>
              </a:rPr>
              <a:t>هدفهای ارتباطی (پليس) </a:t>
            </a:r>
            <a:r>
              <a:rPr lang="en-US" sz="2000" b="1" dirty="0">
                <a:latin typeface="Times New Roman" pitchFamily="18" charset="0"/>
                <a:cs typeface="+mj-cs"/>
              </a:rPr>
              <a:t>ECG ,FM ,TV ,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2- ميکروموجها: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طول موج کوتاه؛ 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کاربرد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:  تلفن راه دور , ميکروفر؛ گرما درمانی , از بين بردن سرطان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طیف ميکروموجها</a:t>
            </a:r>
            <a:r>
              <a:rPr lang="fa-IR" sz="2000" b="1" dirty="0">
                <a:solidFill>
                  <a:schemeClr val="hlink"/>
                </a:solidFill>
                <a:latin typeface="Times New Roman" pitchFamily="18" charset="0"/>
                <a:cs typeface="+mj-cs"/>
              </a:rPr>
              <a:t>:</a:t>
            </a:r>
            <a:r>
              <a:rPr lang="fa-IR" sz="2000" b="1" dirty="0">
                <a:solidFill>
                  <a:srgbClr val="0070C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تلفن همراه,  رادار , پختن غذا, سرعت سنجها</a:t>
            </a:r>
            <a:r>
              <a:rPr lang="en-US" sz="2000" b="1" dirty="0">
                <a:latin typeface="Times New Roman" pitchFamily="18" charset="0"/>
                <a:cs typeface="+mj-cs"/>
              </a:rPr>
              <a:t>  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(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10 </a:t>
            </a:r>
            <a:r>
              <a:rPr lang="en-US" sz="2000" b="1" baseline="30000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– 4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- 10 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)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λ </a:t>
            </a:r>
            <a:endParaRPr lang="fa-IR" sz="2000" b="1" dirty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fa-IR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3- نور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: 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IR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chemeClr val="hlink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latin typeface="Times New Roman" pitchFamily="18" charset="0"/>
                <a:cs typeface="+mj-cs"/>
              </a:rPr>
              <a:t>توليد گرما ( خورشيد) گرما نگاری و فيزيوتراپی</a:t>
            </a:r>
            <a:r>
              <a:rPr lang="en-US" sz="2000" b="1" dirty="0">
                <a:latin typeface="Times New Roman" pitchFamily="18" charset="0"/>
                <a:cs typeface="+mj-cs"/>
              </a:rPr>
              <a:t>   </a:t>
            </a:r>
            <a:endParaRPr lang="fa-IR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مادون قرمز: </a:t>
            </a:r>
            <a:r>
              <a:rPr lang="fa-IR" sz="2000" b="1" dirty="0">
                <a:latin typeface="Times New Roman" pitchFamily="18" charset="0"/>
                <a:cs typeface="+mj-cs"/>
              </a:rPr>
              <a:t>نور خورشيد 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(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10 </a:t>
            </a:r>
            <a:r>
              <a:rPr lang="en-US" sz="2000" b="1" baseline="30000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- 6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– 10 </a:t>
            </a:r>
            <a:r>
              <a:rPr lang="en-US" sz="2000" b="1" baseline="30000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- 4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)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λ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 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 VIS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نور مرئی: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تحريک گيرنده های چشم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طیف نور مرئی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400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- 760nm) :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(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endParaRPr lang="fa-IR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کاربرد</a:t>
            </a:r>
            <a:r>
              <a:rPr lang="fa-IR" sz="2000" b="1" dirty="0">
                <a:latin typeface="Times New Roman" pitchFamily="18" charset="0"/>
                <a:cs typeface="+mj-cs"/>
              </a:rPr>
              <a:t>: اندوسکوپی ,درمان  يرقان  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  </a:t>
            </a:r>
            <a:endParaRPr lang="fa-IR" sz="2000" b="1" dirty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en-US" sz="2000" b="1" dirty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UV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: 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منبع خورشيد (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100 -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400 nm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) </a:t>
            </a:r>
            <a:r>
              <a:rPr lang="fa-IR" sz="2000" b="1" dirty="0">
                <a:latin typeface="Times New Roman" pitchFamily="18" charset="0"/>
                <a:cs typeface="+mj-cs"/>
              </a:rPr>
              <a:t>جذب لايه ازن </a:t>
            </a:r>
            <a:r>
              <a:rPr lang="en-GB" sz="2000" b="1" dirty="0">
                <a:latin typeface="Times New Roman" pitchFamily="18" charset="0"/>
                <a:cs typeface="+mj-cs"/>
              </a:rPr>
              <a:t>-</a:t>
            </a:r>
            <a:r>
              <a:rPr lang="fa-IR" sz="2000" b="1" dirty="0">
                <a:latin typeface="Times New Roman" pitchFamily="18" charset="0"/>
                <a:cs typeface="+mj-cs"/>
              </a:rPr>
              <a:t>عبور از جو-  برنزه شدن پوست, 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احتمال سرطان , توليد ويتامين </a:t>
            </a:r>
            <a:r>
              <a:rPr lang="en-US" sz="2000" b="1" dirty="0">
                <a:latin typeface="Times New Roman" pitchFamily="18" charset="0"/>
                <a:cs typeface="+mj-cs"/>
              </a:rPr>
              <a:t>D</a:t>
            </a:r>
            <a:r>
              <a:rPr lang="fa-IR" sz="2000" b="1" dirty="0"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latin typeface="Times New Roman" pitchFamily="18" charset="0"/>
                <a:cs typeface="+mj-cs"/>
              </a:rPr>
              <a:t>,</a:t>
            </a:r>
            <a:r>
              <a:rPr lang="fa-IR" sz="2000" b="1" dirty="0">
                <a:latin typeface="Times New Roman" pitchFamily="18" charset="0"/>
                <a:cs typeface="+mj-cs"/>
              </a:rPr>
              <a:t> ضد عفونی- 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 طیف ماوراء بنقش: 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(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nm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400</a:t>
            </a:r>
            <a:r>
              <a:rPr lang="fa-IR" sz="2000" b="1" baseline="30000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-</a:t>
            </a:r>
            <a:r>
              <a:rPr lang="fa-IR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λ (100 nm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4- پرتوهای يونيزاسيون (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X, γ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)</a:t>
            </a:r>
            <a:endParaRPr lang="en-GB" sz="2400" b="1" baseline="30000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 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پرتو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latin typeface="Times New Roman" pitchFamily="18" charset="0"/>
                <a:cs typeface="+mj-cs"/>
              </a:rPr>
              <a:t>لامپ </a:t>
            </a:r>
            <a:r>
              <a:rPr lang="en-US" sz="2000" b="1" dirty="0">
                <a:latin typeface="Times New Roman" pitchFamily="18" charset="0"/>
                <a:cs typeface="+mj-cs"/>
              </a:rPr>
              <a:t>CRT </a:t>
            </a:r>
            <a:r>
              <a:rPr lang="fa-IR" sz="2000" b="1" dirty="0">
                <a:latin typeface="Times New Roman" pitchFamily="18" charset="0"/>
                <a:cs typeface="+mj-cs"/>
              </a:rPr>
              <a:t>,  کاتد, آند , اشعه ايکس 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انرژی امواج در رادیولوژی تشخصی: تا 150 کیلو الکترون ولت کاربرد دارد.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rgbClr val="0070C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Movahedi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688" y="145626"/>
            <a:ext cx="12745416" cy="6896350"/>
          </a:xfrm>
        </p:spPr>
        <p:txBody>
          <a:bodyPr/>
          <a:lstStyle/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پرتو</a:t>
            </a:r>
            <a:r>
              <a:rPr lang="el-G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γ</a:t>
            </a: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: </a:t>
            </a:r>
            <a:r>
              <a:rPr lang="fa-IR" sz="2000" b="1" dirty="0">
                <a:latin typeface="Times New Roman" pitchFamily="18" charset="0"/>
                <a:cs typeface="+mj-cs"/>
              </a:rPr>
              <a:t>توليد توسط هسته اتمها, کاربرد پزشکی 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rgbClr val="006600"/>
                </a:solidFill>
                <a:cs typeface="+mj-cs"/>
              </a:rPr>
              <a:t>هیچ اختلافی بین اشعه ایکس و گاما وجود ندارد</a:t>
            </a:r>
            <a:r>
              <a:rPr lang="fa-IR" sz="2000" b="1" dirty="0">
                <a:cs typeface="+mj-cs"/>
              </a:rPr>
              <a:t>: 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cs typeface="+mj-cs"/>
              </a:rPr>
              <a:t>محدوده انرژی هر دو میتواند یکسان باشد و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cs typeface="+mj-cs"/>
              </a:rPr>
              <a:t> تنها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تفاوت به علت منشاء تولید </a:t>
            </a:r>
            <a:r>
              <a:rPr lang="fa-IR" sz="2000" b="1" dirty="0">
                <a:cs typeface="+mj-cs"/>
              </a:rPr>
              <a:t>آنها است.</a:t>
            </a:r>
            <a:r>
              <a:rPr lang="en-US" sz="2000" b="1" dirty="0">
                <a:cs typeface="+mj-cs"/>
              </a:rPr>
              <a:t> 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</a:pPr>
            <a:endParaRPr lang="fa-IR" sz="2000" b="1" dirty="0">
              <a:cs typeface="+mj-cs"/>
            </a:endParaRPr>
          </a:p>
          <a:p>
            <a:pPr algn="ct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طیف کلی (اسپکتروم) امواج </a:t>
            </a: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EM</a:t>
            </a:r>
            <a:r>
              <a:rPr lang="fa-IR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: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فرکانس </a:t>
            </a:r>
            <a:r>
              <a:rPr lang="en-US" sz="2000" b="1" dirty="0">
                <a:latin typeface="Times New Roman" pitchFamily="18" charset="0"/>
                <a:cs typeface="+mj-cs"/>
              </a:rPr>
              <a:t>Hz</a:t>
            </a:r>
            <a:r>
              <a:rPr lang="fa-IR" sz="2000" b="1" dirty="0"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f (10 - 10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24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)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 </a:t>
            </a:r>
            <a:r>
              <a:rPr lang="fa-IR" sz="2400" b="1" dirty="0">
                <a:latin typeface="Times New Roman" pitchFamily="18" charset="0"/>
                <a:cs typeface="+mj-cs"/>
              </a:rPr>
              <a:t>وطول موج  </a:t>
            </a:r>
            <a:r>
              <a:rPr lang="en-US" sz="2400" b="1" dirty="0"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(10</a:t>
            </a:r>
            <a:r>
              <a:rPr lang="en-US" sz="2000" b="1" baseline="30000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7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- 10 </a:t>
            </a:r>
            <a:r>
              <a:rPr lang="en-US" sz="2000" b="1" baseline="30000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-16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) m     </a:t>
            </a:r>
            <a:r>
              <a:rPr lang="fa-IR" sz="2000" b="1" dirty="0">
                <a:latin typeface="Times New Roman" pitchFamily="18" charset="0"/>
                <a:cs typeface="+mj-cs"/>
              </a:rPr>
              <a:t>λ  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lvl="1" algn="r" rtl="1">
              <a:lnSpc>
                <a:spcPct val="100000"/>
              </a:lnSpc>
              <a:spcBef>
                <a:spcPct val="0"/>
              </a:spcBef>
              <a:buNone/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lvl="1"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rgbClr val="0070C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endParaRPr lang="en-US" sz="2000" b="1" dirty="0">
              <a:cs typeface="+mj-cs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contras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1317824" y="2784204"/>
            <a:ext cx="9304020" cy="4257772"/>
          </a:xfrm>
          <a:prstGeom prst="rect">
            <a:avLst/>
          </a:prstGeom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688" y="145626"/>
            <a:ext cx="12601400" cy="7023948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GB" sz="2800" b="1" dirty="0">
                <a:solidFill>
                  <a:srgbClr val="C00000"/>
                </a:solidFill>
                <a:latin typeface="Times New Roman" pitchFamily="18" charset="0"/>
              </a:rPr>
              <a:t>Frequency and Wavelength</a:t>
            </a:r>
          </a:p>
          <a:p>
            <a:pPr algn="l" rtl="0">
              <a:buNone/>
            </a:pPr>
            <a:r>
              <a:rPr lang="en-GB" sz="2400" b="1" dirty="0">
                <a:solidFill>
                  <a:srgbClr val="FF0000"/>
                </a:solidFill>
                <a:latin typeface="Times New Roman" pitchFamily="18" charset="0"/>
              </a:rPr>
              <a:t>Frequency (f)</a:t>
            </a:r>
            <a:r>
              <a:rPr lang="en-GB" sz="2800" b="1" dirty="0">
                <a:solidFill>
                  <a:srgbClr val="C00000"/>
                </a:solidFill>
                <a:latin typeface="Times New Roman" pitchFamily="18" charset="0"/>
              </a:rPr>
              <a:t> </a:t>
            </a:r>
            <a:r>
              <a:rPr lang="en-GB" sz="2000" b="1" dirty="0">
                <a:solidFill>
                  <a:srgbClr val="C00000"/>
                </a:solidFill>
                <a:latin typeface="Times New Roman" pitchFamily="18" charset="0"/>
              </a:rPr>
              <a:t>: </a:t>
            </a:r>
            <a:r>
              <a:rPr lang="en-GB" sz="2000" b="1" dirty="0">
                <a:latin typeface="Times New Roman" pitchFamily="18" charset="0"/>
              </a:rPr>
              <a:t>the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</a:rPr>
              <a:t>number of wavelengths </a:t>
            </a:r>
            <a:r>
              <a:rPr lang="en-GB" sz="2000" b="1" dirty="0">
                <a:latin typeface="Times New Roman" pitchFamily="18" charset="0"/>
              </a:rPr>
              <a:t>passing </a:t>
            </a:r>
          </a:p>
          <a:p>
            <a:pPr algn="l" rtl="0">
              <a:buNone/>
            </a:pPr>
            <a:r>
              <a:rPr lang="en-GB" sz="2000" b="1" dirty="0">
                <a:latin typeface="Times New Roman" pitchFamily="18" charset="0"/>
              </a:rPr>
              <a:t>a point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</a:rPr>
              <a:t>per second</a:t>
            </a:r>
          </a:p>
          <a:p>
            <a:pPr algn="l" rtl="0">
              <a:buNone/>
            </a:pPr>
            <a:r>
              <a:rPr lang="en-GB" sz="2000" b="1" dirty="0">
                <a:solidFill>
                  <a:srgbClr val="0033CC"/>
                </a:solidFill>
                <a:latin typeface="Times New Roman" pitchFamily="18" charset="0"/>
              </a:rPr>
              <a:t>Unit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</a:rPr>
              <a:t>: Its unit is </a:t>
            </a:r>
            <a:r>
              <a:rPr lang="en-GB" sz="2000" b="1" u="sng" dirty="0">
                <a:solidFill>
                  <a:srgbClr val="006600"/>
                </a:solidFill>
                <a:latin typeface="Times New Roman" pitchFamily="18" charset="0"/>
              </a:rPr>
              <a:t>hertz (Hz)  </a:t>
            </a:r>
            <a:r>
              <a:rPr lang="en-GB" sz="2000" b="1" dirty="0">
                <a:latin typeface="Times New Roman" pitchFamily="18" charset="0"/>
              </a:rPr>
              <a:t>=  equal to 1 cycle/s</a:t>
            </a:r>
          </a:p>
          <a:p>
            <a:pPr algn="l" rtl="0">
              <a:buNone/>
            </a:pPr>
            <a:endParaRPr lang="en-GB" sz="2000" b="1" dirty="0">
              <a:latin typeface="Times New Roman" pitchFamily="18" charset="0"/>
            </a:endParaRPr>
          </a:p>
          <a:p>
            <a:pPr algn="l" rtl="0">
              <a:buNone/>
            </a:pPr>
            <a:r>
              <a:rPr lang="en-GB" sz="2000" b="1" dirty="0">
                <a:solidFill>
                  <a:srgbClr val="FF0000"/>
                </a:solidFill>
                <a:latin typeface="Times New Roman" pitchFamily="18" charset="0"/>
              </a:rPr>
              <a:t>Amplitude</a:t>
            </a:r>
            <a:r>
              <a:rPr lang="en-GB" sz="2000" b="1" dirty="0">
                <a:solidFill>
                  <a:srgbClr val="000099"/>
                </a:solidFill>
                <a:latin typeface="Times New Roman" pitchFamily="18" charset="0"/>
              </a:rPr>
              <a:t>: </a:t>
            </a:r>
            <a:r>
              <a:rPr lang="en-GB" sz="2000" b="1" dirty="0">
                <a:latin typeface="Times New Roman" pitchFamily="18" charset="0"/>
              </a:rPr>
              <a:t>is one half the range from crest to Valley</a:t>
            </a:r>
          </a:p>
          <a:p>
            <a:pPr algn="l" rtl="0">
              <a:buNone/>
            </a:pPr>
            <a:endParaRPr lang="en-GB" sz="2000" b="1" dirty="0">
              <a:latin typeface="Times New Roman" pitchFamily="18" charset="0"/>
            </a:endParaRPr>
          </a:p>
          <a:p>
            <a:pPr algn="l" rtl="0">
              <a:buNone/>
            </a:pPr>
            <a:r>
              <a:rPr lang="en-GB" sz="2000" b="1" dirty="0">
                <a:solidFill>
                  <a:srgbClr val="FF0000"/>
                </a:solidFill>
                <a:latin typeface="Times New Roman" pitchFamily="18" charset="0"/>
              </a:rPr>
              <a:t>Wavelength ( </a:t>
            </a:r>
            <a:r>
              <a:rPr lang="el-GR" sz="2000" b="1" dirty="0">
                <a:solidFill>
                  <a:srgbClr val="FF0000"/>
                </a:solidFill>
                <a:latin typeface="Times New Roman" pitchFamily="18" charset="0"/>
              </a:rPr>
              <a:t>λ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) </a:t>
            </a:r>
            <a:r>
              <a:rPr lang="en-GB" sz="2000" b="1" dirty="0">
                <a:latin typeface="Times New Roman" pitchFamily="18" charset="0"/>
              </a:rPr>
              <a:t>:  The </a:t>
            </a:r>
            <a:r>
              <a:rPr lang="en-GB" sz="2000" b="1" u="sng" dirty="0">
                <a:solidFill>
                  <a:srgbClr val="006600"/>
                </a:solidFill>
                <a:latin typeface="Times New Roman" pitchFamily="18" charset="0"/>
              </a:rPr>
              <a:t>distance</a:t>
            </a:r>
            <a:r>
              <a:rPr lang="en-GB" sz="2000" b="1" dirty="0">
                <a:latin typeface="Times New Roman" pitchFamily="18" charset="0"/>
              </a:rPr>
              <a:t> from one crest to another</a:t>
            </a:r>
          </a:p>
          <a:p>
            <a:pPr algn="l" rtl="0">
              <a:buNone/>
            </a:pPr>
            <a:r>
              <a:rPr lang="en-GB" sz="2000" b="1" dirty="0">
                <a:solidFill>
                  <a:srgbClr val="0033CC"/>
                </a:solidFill>
                <a:latin typeface="Times New Roman" pitchFamily="18" charset="0"/>
              </a:rPr>
              <a:t>Unit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</a:rPr>
              <a:t>: Its unit is </a:t>
            </a:r>
            <a:r>
              <a:rPr lang="en-GB" sz="2000" b="1" u="sng" dirty="0">
                <a:solidFill>
                  <a:srgbClr val="006600"/>
                </a:solidFill>
                <a:latin typeface="Times New Roman" pitchFamily="18" charset="0"/>
              </a:rPr>
              <a:t>meter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</a:rPr>
              <a:t> </a:t>
            </a:r>
            <a:endParaRPr lang="en-GB" sz="2000" b="1" dirty="0">
              <a:latin typeface="Times New Roman" pitchFamily="18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75EEE-B4F9-449E-8D29-D48930BC7144}" type="slidenum">
              <a:rPr lang="en-GB" smtClean="0"/>
              <a:pPr/>
              <a:t>12</a:t>
            </a:fld>
            <a:endParaRPr lang="en-GB"/>
          </a:p>
        </p:txBody>
      </p:sp>
      <p:pic>
        <p:nvPicPr>
          <p:cNvPr id="11" name="Picture 4" descr="untitled4a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8134906" y="145626"/>
            <a:ext cx="3384376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8086578" y="4017640"/>
            <a:ext cx="2765907" cy="2395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037904" y="4190952"/>
            <a:ext cx="2664296" cy="2215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6" descr="untitled7"/>
          <p:cNvPicPr>
            <a:picLocks noChangeAspect="1" noChangeArrowheads="1"/>
          </p:cNvPicPr>
          <p:nvPr/>
        </p:nvPicPr>
        <p:blipFill>
          <a:blip r:embed="rId5" cstate="print">
            <a:lum bright="-12000" contrast="12000"/>
          </a:blip>
          <a:srcRect/>
          <a:stretch>
            <a:fillRect/>
          </a:stretch>
        </p:blipFill>
        <p:spPr bwMode="auto">
          <a:xfrm>
            <a:off x="5134248" y="4096483"/>
            <a:ext cx="2713038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475455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1400" y="457200"/>
            <a:ext cx="8610600" cy="685800"/>
          </a:xfrm>
        </p:spPr>
        <p:txBody>
          <a:bodyPr rtlCol="0">
            <a:normAutofit fontScale="90000"/>
          </a:bodyPr>
          <a:lstStyle/>
          <a:p>
            <a:pPr rtl="1">
              <a:defRPr/>
            </a:pPr>
            <a:br>
              <a:rPr lang="en-US" sz="2000" b="1" dirty="0">
                <a:latin typeface="Times New Roman" pitchFamily="18" charset="0"/>
              </a:rPr>
            </a:b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10243" name="Shape 2"/>
          <p:cNvSpPr>
            <a:spLocks noGrp="1"/>
          </p:cNvSpPr>
          <p:nvPr>
            <p:ph idx="1"/>
          </p:nvPr>
        </p:nvSpPr>
        <p:spPr>
          <a:xfrm>
            <a:off x="237705" y="145627"/>
            <a:ext cx="12529392" cy="6940973"/>
          </a:xfrm>
        </p:spPr>
        <p:txBody>
          <a:bodyPr>
            <a:normAutofit/>
          </a:bodyPr>
          <a:lstStyle/>
          <a:p>
            <a:pPr algn="ct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8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کشف اشعه ایکس </a:t>
            </a:r>
            <a:r>
              <a:rPr lang="fa-IR" sz="2000" b="1" dirty="0">
                <a:latin typeface="Times New Roman" pitchFamily="18" charset="0"/>
                <a:cs typeface="+mj-cs"/>
              </a:rPr>
              <a:t>(رونتگن در سال 1895) 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algn="justLow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en-US" sz="2400" b="1" dirty="0">
              <a:latin typeface="Times New Roman" pitchFamily="18" charset="0"/>
              <a:cs typeface="+mj-cs"/>
            </a:endParaRPr>
          </a:p>
          <a:p>
            <a:pPr algn="justLow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لامپ کاتد يک </a:t>
            </a:r>
            <a:r>
              <a:rPr lang="fa-IR" sz="24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(لوله کولیج) 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شامل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محفظه شیشه ای؛ الکترود پلاتینی در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هر دو سر 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.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ایجاد نور ضعیف وقتی تخلیه ولتاژ بالا صورت میگرفت به 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خاطر یونیزاسیون گاز باقی مانده در تیوپ.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مقوای سياه ◄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درخشش نور از يک نيمکت در فاصله  یک متری 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 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منبع نورفلوئورسانس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يک تکه کاغذ آغشته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به </a:t>
            </a:r>
            <a:r>
              <a:rPr lang="fa-IR" sz="2000" b="1" u="sng" dirty="0">
                <a:solidFill>
                  <a:srgbClr val="CC0066"/>
                </a:solidFill>
                <a:latin typeface="Times New Roman" pitchFamily="18" charset="0"/>
                <a:cs typeface="+mj-cs"/>
              </a:rPr>
              <a:t>سیانید پلاتین – باریم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در فاصله  اندکی از لامپ کروکس درخشان گردید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latin typeface="Times New Roman" pitchFamily="18" charset="0"/>
              <a:cs typeface="+mj-cs"/>
            </a:endParaRP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 ادامه درخشندگی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در اتاق تاریک و در زمانی که لوله با کاغذ سیاه 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پوشیده شده بود.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قرار دادن اجسام مختلف جلو لامپ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(کتاب ؛ مکعب چوبی ؛ دست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(تضعیف بر اساس جنس)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latin typeface="Times New Roman" pitchFamily="18" charset="0"/>
                <a:cs typeface="+mj-cs"/>
              </a:rPr>
              <a:t>پرتو </a:t>
            </a:r>
            <a:r>
              <a:rPr lang="en-US" sz="2000" b="1" dirty="0">
                <a:latin typeface="Times New Roman" pitchFamily="18" charset="0"/>
                <a:cs typeface="+mj-cs"/>
              </a:rPr>
              <a:t>x</a:t>
            </a:r>
            <a:r>
              <a:rPr lang="fa-IR" sz="2000" b="1" dirty="0">
                <a:latin typeface="Times New Roman" pitchFamily="18" charset="0"/>
                <a:cs typeface="+mj-cs"/>
              </a:rPr>
              <a:t> 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صفحه عکاسی را سیاه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و گازها را یونیزه میکند</a:t>
            </a:r>
            <a:r>
              <a:rPr lang="fa-IR" sz="2000" b="1" dirty="0">
                <a:latin typeface="Times New Roman" pitchFamily="18" charset="0"/>
                <a:cs typeface="+mj-cs"/>
              </a:rPr>
              <a:t>.</a:t>
            </a:r>
          </a:p>
          <a:p>
            <a:pPr algn="justLow" rtl="1">
              <a:lnSpc>
                <a:spcPct val="100000"/>
              </a:lnSpc>
              <a:spcBef>
                <a:spcPct val="0"/>
              </a:spcBef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algn="justLow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 اولین تصویر: 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تصویر دست خانم رونتگن روی فیلم عکاسی</a:t>
            </a:r>
            <a:endParaRPr lang="en-US" sz="2000" b="1" dirty="0">
              <a:latin typeface="Times New Roman" pitchFamily="18" charset="0"/>
              <a:cs typeface="+mj-cs"/>
            </a:endParaRPr>
          </a:p>
        </p:txBody>
      </p:sp>
      <p:sp>
        <p:nvSpPr>
          <p:cNvPr id="9218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27F7D739-B6E4-4E4D-885F-5B88598CCD22}" type="slidenum">
              <a:rPr lang="ar-SA"/>
              <a:pPr>
                <a:defRPr/>
              </a:pPr>
              <a:t>13</a:t>
            </a:fld>
            <a:endParaRPr lang="en-US"/>
          </a:p>
        </p:txBody>
      </p:sp>
      <p:pic>
        <p:nvPicPr>
          <p:cNvPr id="10247" name="Picture 14" descr="untitle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167" y="145627"/>
            <a:ext cx="2321625" cy="28687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161B5C2-8D27-BFAD-DD2C-D16B1FBF8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864" y="3509908"/>
            <a:ext cx="2064229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/>
          </p:cNvSpPr>
          <p:nvPr>
            <p:ph idx="1"/>
          </p:nvPr>
        </p:nvSpPr>
        <p:spPr>
          <a:xfrm>
            <a:off x="93688" y="129208"/>
            <a:ext cx="12673408" cy="6957393"/>
          </a:xfrm>
        </p:spPr>
        <p:txBody>
          <a:bodyPr>
            <a:noAutofit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2800" b="1" dirty="0">
                <a:solidFill>
                  <a:srgbClr val="C00000"/>
                </a:solidFill>
                <a:cs typeface="+mj-cs"/>
              </a:rPr>
              <a:t>اجزاء دستگاه رادیولوژی </a:t>
            </a:r>
            <a:r>
              <a:rPr lang="en-US" sz="2800" b="1" dirty="0">
                <a:solidFill>
                  <a:srgbClr val="C00000"/>
                </a:solidFill>
                <a:cs typeface="+mj-cs"/>
              </a:rPr>
              <a:t>  </a:t>
            </a:r>
            <a:endParaRPr lang="fa-IR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1- </a:t>
            </a:r>
            <a:r>
              <a:rPr lang="fa-IR" sz="2400" b="1" dirty="0">
                <a:solidFill>
                  <a:srgbClr val="000099"/>
                </a:solidFill>
                <a:cs typeface="+mj-cs"/>
              </a:rPr>
              <a:t>لامپ اشعه ایکس:</a:t>
            </a: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) </a:t>
            </a: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کاتد</a:t>
            </a: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, </a:t>
            </a: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آند</a:t>
            </a: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(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2- ژنراتور ولتاژ بالا</a:t>
            </a:r>
            <a:endParaRPr lang="en-US" sz="2400" b="1" dirty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3- ميز کنترل ميز کنترل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 کنترل</a:t>
            </a: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kVp  ,mA   </a:t>
            </a: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 و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S</a:t>
            </a:r>
          </a:p>
          <a:p>
            <a:pPr algn="r" rtl="1">
              <a:spcBef>
                <a:spcPct val="0"/>
              </a:spcBef>
              <a:buNone/>
            </a:pPr>
            <a:endParaRPr lang="fa-IR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توليد پرتو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توقف (ترمز) ناگهانی الکترونهای پر شتاب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cs typeface="+mj-cs"/>
              </a:rPr>
              <a:t>محفظه لامپ</a:t>
            </a:r>
            <a:r>
              <a:rPr lang="fa-IR" sz="2400" b="1" dirty="0">
                <a:solidFill>
                  <a:srgbClr val="006600"/>
                </a:solidFill>
                <a:cs typeface="+mj-cs"/>
              </a:rPr>
              <a:t>: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جنس پیرکس با خلا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.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قرار داشتن کاتد و آند درون آن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اتاقک حفاظتی </a:t>
            </a: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جنس چدن،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جلوگیری از عبور پرتوهای غیر مفید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fa-IR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marL="0" indent="0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روغن</a:t>
            </a: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4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لامپ غوطه ور درون روغن ،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انتقال سریعترحرارت وايمنی الکتريکی   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0" indent="0" algn="r" rtl="1">
              <a:spcBef>
                <a:spcPct val="0"/>
              </a:spcBef>
              <a:buNone/>
            </a:pP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cs typeface="+mj-cs"/>
              </a:rPr>
              <a:t>فيلامان</a:t>
            </a:r>
            <a:r>
              <a:rPr lang="fa-IR" sz="2000" b="1" dirty="0">
                <a:solidFill>
                  <a:srgbClr val="C00000"/>
                </a:solidFill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: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منبع تولید الکترون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mA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.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جنس تنگستن .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واقع در سمت کاتد .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  <a:p>
            <a:pPr algn="r" rtl="1"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cs typeface="+mj-cs"/>
            </a:endParaRPr>
          </a:p>
          <a:p>
            <a:pPr marL="457200" indent="-457200" algn="r" rtl="1">
              <a:buNone/>
            </a:pPr>
            <a:r>
              <a:rPr lang="fa-IR" sz="2400" b="1" dirty="0">
                <a:latin typeface="Times New Roman" pitchFamily="18" charset="0"/>
                <a:cs typeface="+mj-cs"/>
              </a:rPr>
              <a:t> </a:t>
            </a:r>
            <a:r>
              <a:rPr lang="fa-IR" sz="2400" b="1" dirty="0">
                <a:solidFill>
                  <a:srgbClr val="C00000"/>
                </a:solidFill>
                <a:cs typeface="+mj-cs"/>
              </a:rPr>
              <a:t>پديده ترمويونيك </a:t>
            </a:r>
            <a:r>
              <a:rPr lang="fa-IR" sz="2000" b="1" dirty="0">
                <a:solidFill>
                  <a:srgbClr val="C00000"/>
                </a:solidFill>
                <a:cs typeface="+mj-cs"/>
              </a:rPr>
              <a:t>: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 آزاد شدن الکترونها  بر اثر حرارت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  <a:p>
            <a:pPr marL="457200" indent="-457200" algn="r" rtl="1">
              <a:buNone/>
            </a:pPr>
            <a:endParaRPr lang="fa-IR" sz="2000" b="1" dirty="0">
              <a:solidFill>
                <a:srgbClr val="006600"/>
              </a:solidFill>
              <a:cs typeface="+mj-cs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400" b="1" dirty="0">
                <a:solidFill>
                  <a:srgbClr val="C00000"/>
                </a:solidFill>
                <a:cs typeface="+mj-cs"/>
              </a:rPr>
              <a:t>کاتد </a:t>
            </a:r>
            <a:r>
              <a:rPr lang="fa-IR" sz="2400" b="1" dirty="0">
                <a:solidFill>
                  <a:schemeClr val="bg1"/>
                </a:solidFill>
                <a:cs typeface="+mj-cs"/>
              </a:rPr>
              <a:t>: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قطب منفی لامپ اشعه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: دارای بار منفی، تمرکز الکترونها روی سطح هدف 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algn="r" rtl="1">
              <a:spcBef>
                <a:spcPct val="0"/>
              </a:spcBef>
              <a:buNone/>
            </a:pPr>
            <a:endParaRPr lang="fa-IR" sz="2000" b="1" dirty="0">
              <a:solidFill>
                <a:schemeClr val="bg1"/>
              </a:solidFill>
              <a:cs typeface="+mj-cs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cs typeface="+mj-cs"/>
              </a:rPr>
              <a:t>آند</a:t>
            </a:r>
            <a:r>
              <a:rPr lang="en-US" sz="2400" b="1" dirty="0">
                <a:solidFill>
                  <a:srgbClr val="FF0000"/>
                </a:solidFill>
                <a:cs typeface="+mj-cs"/>
              </a:rPr>
              <a:t>: </a:t>
            </a:r>
            <a:r>
              <a:rPr lang="fa-IR" sz="2000" b="1" dirty="0">
                <a:solidFill>
                  <a:srgbClr val="FF0000"/>
                </a:solidFill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قطب مثبت لامپ: دریافت الکترونها ی تولیدی  توسط فیلامان و تبدیل آنها به اشعه ایکس</a:t>
            </a:r>
          </a:p>
        </p:txBody>
      </p:sp>
      <p:sp>
        <p:nvSpPr>
          <p:cNvPr id="10242" name="Rectangle 5"/>
          <p:cNvSpPr>
            <a:spLocks noGrp="1"/>
          </p:cNvSpPr>
          <p:nvPr>
            <p:ph type="sldNum" sz="quarter" idx="12"/>
          </p:nvPr>
        </p:nvSpPr>
        <p:spPr bwMode="auto">
          <a:xfrm>
            <a:off x="6934448" y="6721477"/>
            <a:ext cx="2133600" cy="365125"/>
          </a:xfrm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3C195C47-575F-4CB8-A9F1-C833AF228BB8}" type="slidenum">
              <a:rPr lang="ar-SA"/>
              <a:pPr>
                <a:defRPr/>
              </a:pPr>
              <a:t>14</a:t>
            </a:fld>
            <a:endParaRPr lang="en-US" dirty="0"/>
          </a:p>
        </p:txBody>
      </p:sp>
      <p:grpSp>
        <p:nvGrpSpPr>
          <p:cNvPr id="2" name="Group 20">
            <a:extLst>
              <a:ext uri="{FF2B5EF4-FFF2-40B4-BE49-F238E27FC236}">
                <a16:creationId xmlns:a16="http://schemas.microsoft.com/office/drawing/2014/main" id="{44691EBB-1C2A-BDE4-11DE-8EEAD5048B5E}"/>
              </a:ext>
            </a:extLst>
          </p:cNvPr>
          <p:cNvGrpSpPr>
            <a:grpSpLocks/>
          </p:cNvGrpSpPr>
          <p:nvPr/>
        </p:nvGrpSpPr>
        <p:grpSpPr bwMode="auto">
          <a:xfrm>
            <a:off x="237704" y="28490"/>
            <a:ext cx="3466728" cy="2708920"/>
            <a:chOff x="760" y="2672"/>
            <a:chExt cx="2360" cy="1344"/>
          </a:xfrm>
        </p:grpSpPr>
        <p:pic>
          <p:nvPicPr>
            <p:cNvPr id="3" name="Picture 18" descr="xray_anim">
              <a:extLst>
                <a:ext uri="{FF2B5EF4-FFF2-40B4-BE49-F238E27FC236}">
                  <a16:creationId xmlns:a16="http://schemas.microsoft.com/office/drawing/2014/main" id="{43B85509-EA4E-2252-3597-A8809A67D4F1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68" y="2688"/>
              <a:ext cx="2352" cy="13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" name="Rectangle 19">
              <a:extLst>
                <a:ext uri="{FF2B5EF4-FFF2-40B4-BE49-F238E27FC236}">
                  <a16:creationId xmlns:a16="http://schemas.microsoft.com/office/drawing/2014/main" id="{8A93FD05-1A3F-CF54-B49B-3BDC43EB4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" y="2672"/>
              <a:ext cx="2352" cy="1344"/>
            </a:xfrm>
            <a:prstGeom prst="rect">
              <a:avLst/>
            </a:prstGeom>
            <a:noFill/>
            <a:ln w="2857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1" hangingPunct="1"/>
              <a:endParaRPr lang="fa-IR" altLang="fa-IR" sz="2000" b="1"/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F19FA4AB-267F-7A9E-6508-9980E4B16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4246" y="3657600"/>
            <a:ext cx="5024551" cy="2965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0697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6"/>
            <a:ext cx="12529392" cy="6968358"/>
          </a:xfrm>
        </p:spPr>
        <p:txBody>
          <a:bodyPr>
            <a:normAutofit/>
          </a:bodyPr>
          <a:lstStyle/>
          <a:p>
            <a:pPr algn="ctr" rtl="1">
              <a:buNone/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ادامه اجزاء دستگاه رادیولوژی ......</a:t>
            </a:r>
          </a:p>
          <a:p>
            <a:pPr algn="r" rtl="1"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2- ژنراتور ولتاژ بالا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ایجاد اختلاف پتانسیل بسیار زیاد بین دو سر لامپ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kVp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.</a:t>
            </a:r>
          </a:p>
          <a:p>
            <a:pPr algn="r" rtl="1">
              <a:buNone/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 در جهت شتاب دادن به الکترونها و پرتاب آنها به سمت آند جهت تبدیل شدن به اشعه ایکس</a:t>
            </a:r>
          </a:p>
          <a:p>
            <a:pPr algn="r" rtl="1">
              <a:buNone/>
            </a:pPr>
            <a:endParaRPr lang="fa-IR" sz="2000" b="1" dirty="0">
              <a:solidFill>
                <a:schemeClr val="bg1"/>
              </a:solidFill>
              <a:cs typeface="+mj-cs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3- ميز کنترل ميز کنترل: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 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کنترل</a:t>
            </a: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kVp  ,mA   </a:t>
            </a: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 و 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S</a:t>
            </a:r>
            <a:endParaRPr lang="fa-IR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کنترل ميلی امپر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mA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: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mA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به تعداد الکترون های بین کاتد و آند گفته میشود</a:t>
            </a:r>
          </a:p>
          <a:p>
            <a:pPr algn="r" rtl="1"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که قابلیت تبدیل به اشعه ایکس دارند.</a:t>
            </a:r>
          </a:p>
          <a:p>
            <a:pPr algn="r" rtl="1">
              <a:spcBef>
                <a:spcPct val="0"/>
              </a:spcBef>
              <a:buNone/>
            </a:pP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FF0000"/>
                </a:solidFill>
                <a:cs typeface="+mj-cs"/>
              </a:rPr>
              <a:t>زمان  اکسپوز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S</a:t>
            </a: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زمان تابش اشعه به بافت</a:t>
            </a:r>
            <a:endParaRPr lang="en-US" sz="2000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15</a:t>
            </a:fld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52FC72-5773-6BA6-DDFE-CAC71F9A5E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727" y="174898"/>
            <a:ext cx="2912221" cy="276262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8387DA6-573A-C1D3-114B-A883BC808D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176" y="3347258"/>
            <a:ext cx="3531762" cy="218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24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defRPr/>
            </a:pPr>
            <a:fld id="{C153828E-5514-4215-AA80-03B9C611F3F7}" type="slidenum">
              <a:rPr lang="ar-SA"/>
              <a:pPr>
                <a:defRPr/>
              </a:pPr>
              <a:t>16</a:t>
            </a:fld>
            <a:endParaRPr lang="en-US"/>
          </a:p>
        </p:txBody>
      </p:sp>
      <p:pic>
        <p:nvPicPr>
          <p:cNvPr id="13316" name="Picture 4" descr="untitled11"/>
          <p:cNvPicPr>
            <a:picLocks noChangeAspect="1" noChangeArrowheads="1"/>
          </p:cNvPicPr>
          <p:nvPr/>
        </p:nvPicPr>
        <p:blipFill>
          <a:blip r:embed="rId2" cstate="print">
            <a:lum bright="-12000" contrast="6000"/>
          </a:blip>
          <a:srcRect/>
          <a:stretch>
            <a:fillRect/>
          </a:stretch>
        </p:blipFill>
        <p:spPr bwMode="auto">
          <a:xfrm>
            <a:off x="1930400" y="228600"/>
            <a:ext cx="4429156" cy="340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8" descr="untitled19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6573838" y="228602"/>
            <a:ext cx="4267200" cy="3624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untitle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0834768" flipV="1">
            <a:off x="1972819" y="3820531"/>
            <a:ext cx="4370529" cy="3227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89832" y="1137320"/>
            <a:ext cx="10225136" cy="54158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Objectives: </a:t>
            </a:r>
          </a:p>
          <a:p>
            <a:pPr>
              <a:buNone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</a:p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Atom - Element</a:t>
            </a:r>
          </a:p>
          <a:p>
            <a:endParaRPr lang="en-US" sz="2400" b="1" dirty="0">
              <a:solidFill>
                <a:srgbClr val="0033CC"/>
              </a:solidFill>
              <a:latin typeface="Times New Roman" pitchFamily="18" charset="0"/>
              <a:cs typeface="+mj-cs"/>
            </a:endParaRPr>
          </a:p>
          <a:p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x-ray productions</a:t>
            </a:r>
          </a:p>
          <a:p>
            <a:pPr marL="914400" lvl="2" indent="0">
              <a:buNone/>
            </a:pPr>
            <a:r>
              <a:rPr lang="en-GB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two kinds of X-rays: </a:t>
            </a:r>
          </a:p>
          <a:p>
            <a:pPr lvl="3" indent="-569913">
              <a:buNone/>
            </a:pPr>
            <a:r>
              <a:rPr lang="en-GB" sz="24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1- Bremsstrahlung  </a:t>
            </a:r>
          </a:p>
          <a:p>
            <a:pPr marL="1097280" lvl="5" indent="-274320">
              <a:buSzPct val="95000"/>
              <a:buNone/>
            </a:pPr>
            <a:r>
              <a:rPr lang="en-GB" sz="24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 2- Characteristic</a:t>
            </a:r>
          </a:p>
          <a:p>
            <a:pPr eaLnBrk="1" hangingPunct="1">
              <a:buNone/>
            </a:pPr>
            <a:r>
              <a:rPr lang="en-GB" sz="24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endParaRPr lang="en-US" sz="2400" b="1" dirty="0">
              <a:solidFill>
                <a:srgbClr val="0033CC"/>
              </a:solidFill>
              <a:latin typeface="Times New Roman" pitchFamily="18" charset="0"/>
              <a:cs typeface="+mj-cs"/>
            </a:endParaRPr>
          </a:p>
          <a:p>
            <a:pPr eaLnBrk="1" hangingPunct="1"/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X-ray emission spectrum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685976" y="417240"/>
            <a:ext cx="7851648" cy="72008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algn="ctr" defTabSz="914400">
              <a:spcBef>
                <a:spcPct val="0"/>
              </a:spcBef>
              <a:defRPr/>
            </a:pP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X-Ray Production &amp; Emission</a:t>
            </a:r>
          </a:p>
        </p:txBody>
      </p:sp>
      <p:pic>
        <p:nvPicPr>
          <p:cNvPr id="7" name="Picture 17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2088" y="1281336"/>
            <a:ext cx="3468940" cy="2520280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7714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712" y="145626"/>
            <a:ext cx="12601400" cy="7023948"/>
          </a:xfrm>
        </p:spPr>
        <p:txBody>
          <a:bodyPr>
            <a:normAutofit fontScale="25000" lnSpcReduction="20000"/>
          </a:bodyPr>
          <a:lstStyle/>
          <a:p>
            <a:pPr algn="ctr" rtl="1">
              <a:lnSpc>
                <a:spcPct val="120000"/>
              </a:lnSpc>
              <a:buNone/>
            </a:pPr>
            <a:r>
              <a:rPr lang="fa-IR" sz="11200" b="1" dirty="0">
                <a:solidFill>
                  <a:srgbClr val="FF0000"/>
                </a:solidFill>
                <a:cs typeface="+mj-cs"/>
              </a:rPr>
              <a:t>روشهای تولید اشعه ایکس </a:t>
            </a:r>
            <a:r>
              <a:rPr lang="fa-IR" sz="8000" b="1" dirty="0">
                <a:cs typeface="+mj-cs"/>
              </a:rPr>
              <a:t>صفحه 149</a:t>
            </a:r>
            <a:endParaRPr lang="en-US" sz="8000" b="1" dirty="0">
              <a:cs typeface="+mj-cs"/>
            </a:endParaRPr>
          </a:p>
          <a:p>
            <a:pPr marL="342900" lvl="1" indent="-342900" algn="r" rtl="1">
              <a:lnSpc>
                <a:spcPct val="120000"/>
              </a:lnSpc>
              <a:buNone/>
              <a:tabLst>
                <a:tab pos="881063" algn="l"/>
              </a:tabLst>
            </a:pPr>
            <a:r>
              <a:rPr lang="fa-IR" sz="9600" b="1" dirty="0">
                <a:solidFill>
                  <a:srgbClr val="FF0000"/>
                </a:solidFill>
                <a:latin typeface="Nazanin" pitchFamily="2" charset="-78"/>
                <a:cs typeface="+mj-cs"/>
              </a:rPr>
              <a:t>ساختمان اتم</a:t>
            </a:r>
            <a:r>
              <a:rPr lang="fa-IR" sz="96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</a:p>
          <a:p>
            <a:pPr algn="r" rtl="1">
              <a:lnSpc>
                <a:spcPct val="120000"/>
              </a:lnSpc>
              <a:buNone/>
              <a:tabLst>
                <a:tab pos="881063" algn="l"/>
              </a:tabLst>
            </a:pPr>
            <a:r>
              <a:rPr lang="fa-IR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هسته </a:t>
            </a:r>
            <a:r>
              <a:rPr lang="fa-IR" sz="8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هسته یک اتم از چندین نوع </a:t>
            </a:r>
            <a:r>
              <a:rPr lang="fa-IR" sz="8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ذره اولیه بنام </a:t>
            </a:r>
            <a:r>
              <a:rPr lang="fa-IR" sz="8000" b="1" u="sng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نوکلئون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ساخته شده</a:t>
            </a:r>
            <a:r>
              <a:rPr lang="en-GB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است</a:t>
            </a:r>
          </a:p>
          <a:p>
            <a:pPr algn="r" rtl="1">
              <a:lnSpc>
                <a:spcPct val="120000"/>
              </a:lnSpc>
              <a:buNone/>
              <a:tabLst>
                <a:tab pos="881063" algn="l"/>
              </a:tabLst>
            </a:pPr>
            <a:endParaRPr lang="en-US" sz="8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1538288" algn="l"/>
              </a:tabLst>
            </a:pPr>
            <a:r>
              <a:rPr lang="fa-IR" sz="96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نوکلئون های مهم شامل :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1538288" algn="l"/>
              </a:tabLst>
            </a:pPr>
            <a:r>
              <a:rPr lang="fa-IR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1- پروتونها ( </a:t>
            </a:r>
            <a:r>
              <a:rPr lang="en-US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Z</a:t>
            </a:r>
            <a:r>
              <a:rPr lang="fa-IR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) </a:t>
            </a:r>
            <a:r>
              <a:rPr lang="fa-IR" sz="8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دارای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بار الکتریکی </a:t>
            </a:r>
            <a:r>
              <a:rPr lang="fa-IR" sz="8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مثبت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هستند( </a:t>
            </a:r>
            <a:r>
              <a:rPr lang="en-US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Z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8000" b="1" u="sng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عدد اتم</a:t>
            </a:r>
            <a:r>
              <a:rPr lang="fa-IR" sz="8000" b="1" u="sng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ی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) </a:t>
            </a: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1538288" algn="l"/>
              </a:tabLst>
            </a:pPr>
            <a:r>
              <a:rPr lang="fa-IR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2- نوترونها (</a:t>
            </a:r>
            <a:r>
              <a:rPr lang="en-US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N</a:t>
            </a:r>
            <a:r>
              <a:rPr lang="fa-IR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) : </a:t>
            </a:r>
            <a:r>
              <a:rPr lang="fa-IR" sz="8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فاقد بار الکتریکی 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و خنثی هستند	</a:t>
            </a:r>
            <a:endParaRPr lang="en-US" sz="8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1538288" algn="l"/>
              </a:tabLst>
            </a:pPr>
            <a:r>
              <a:rPr lang="fa-IR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عدد جرمی </a:t>
            </a:r>
            <a:r>
              <a:rPr lang="en-US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(A</a:t>
            </a:r>
            <a:r>
              <a:rPr lang="en-GB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)</a:t>
            </a:r>
            <a:r>
              <a:rPr lang="fa-IR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</a:t>
            </a:r>
            <a:r>
              <a:rPr lang="en-GB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8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مجموع تعداد پروتونها و نوترونها ( </a:t>
            </a:r>
            <a:r>
              <a:rPr lang="en-US" sz="8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A = Z+N</a:t>
            </a:r>
            <a:endParaRPr lang="fa-IR" sz="8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spcBef>
                <a:spcPct val="0"/>
              </a:spcBef>
              <a:buNone/>
              <a:tabLst>
                <a:tab pos="1538288" algn="l"/>
              </a:tabLst>
            </a:pP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مثال</a:t>
            </a:r>
            <a:r>
              <a:rPr lang="en-US" sz="8000" b="1" baseline="30000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 : </a:t>
            </a:r>
            <a:r>
              <a:rPr lang="en-US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C </a:t>
            </a:r>
            <a:r>
              <a:rPr lang="en-US" sz="8000" b="1" baseline="30000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12  </a:t>
            </a:r>
            <a:r>
              <a:rPr lang="ar-SA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A =12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ar-SA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و</a:t>
            </a:r>
            <a:r>
              <a:rPr lang="en-US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  z = 6 </a:t>
            </a:r>
          </a:p>
          <a:p>
            <a:pPr algn="just" rtl="1">
              <a:lnSpc>
                <a:spcPct val="12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96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الكترون ها </a:t>
            </a:r>
            <a:r>
              <a:rPr lang="en-GB" sz="96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: </a:t>
            </a:r>
            <a:r>
              <a:rPr lang="fa-IR" sz="8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داراي بار منفي  </a:t>
            </a:r>
            <a:r>
              <a:rPr lang="fa-IR" sz="8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و دور هسته مي گردند</a:t>
            </a:r>
          </a:p>
          <a:p>
            <a:pPr algn="r" rtl="1">
              <a:lnSpc>
                <a:spcPct val="120000"/>
              </a:lnSpc>
              <a:buNone/>
              <a:tabLst>
                <a:tab pos="881063" algn="l"/>
              </a:tabLst>
            </a:pPr>
            <a:r>
              <a:rPr lang="fa-IR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نيروی همبستگی الکترون </a:t>
            </a:r>
            <a:r>
              <a:rPr lang="en-US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(Binding Force)</a:t>
            </a:r>
            <a:r>
              <a:rPr lang="fa-IR" sz="96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8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نيروی کششی  بين بار مثبت هسته و  بار منفی الکترون</a:t>
            </a:r>
          </a:p>
          <a:p>
            <a:pPr algn="r" rtl="1">
              <a:lnSpc>
                <a:spcPct val="120000"/>
              </a:lnSpc>
              <a:buNone/>
              <a:tabLst>
                <a:tab pos="881063" algn="l"/>
              </a:tabLst>
            </a:pPr>
            <a:endParaRPr lang="fa-IR" sz="8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9600" b="1" dirty="0">
                <a:solidFill>
                  <a:srgbClr val="FF0000"/>
                </a:solidFill>
                <a:cs typeface="+mj-cs"/>
              </a:rPr>
              <a:t>تئوری بور</a:t>
            </a:r>
            <a:r>
              <a:rPr lang="fa-IR" sz="8000" b="1" dirty="0">
                <a:solidFill>
                  <a:srgbClr val="FF0000"/>
                </a:solidFill>
                <a:cs typeface="+mj-cs"/>
              </a:rPr>
              <a:t>: </a:t>
            </a:r>
            <a:r>
              <a:rPr lang="fa-IR" sz="8000" b="1" dirty="0">
                <a:cs typeface="+mj-cs"/>
              </a:rPr>
              <a:t>الکترونهای اطراف هسته در لایه های </a:t>
            </a:r>
            <a:r>
              <a:rPr lang="en-US" sz="8000" b="1" dirty="0">
                <a:cs typeface="+mj-cs"/>
              </a:rPr>
              <a:t>N, M, L, K</a:t>
            </a:r>
            <a:r>
              <a:rPr lang="fa-IR" sz="8000" b="1" dirty="0">
                <a:cs typeface="+mj-cs"/>
              </a:rPr>
              <a:t> </a:t>
            </a:r>
            <a:r>
              <a:rPr lang="en-US" sz="8000" b="1" dirty="0">
                <a:cs typeface="+mj-cs"/>
              </a:rPr>
              <a:t> </a:t>
            </a:r>
            <a:r>
              <a:rPr lang="fa-IR" sz="8000" b="1" dirty="0">
                <a:cs typeface="+mj-cs"/>
              </a:rPr>
              <a:t>و </a:t>
            </a:r>
            <a:r>
              <a:rPr lang="fa-IR" sz="8000" b="1" dirty="0">
                <a:solidFill>
                  <a:schemeClr val="bg1"/>
                </a:solidFill>
                <a:cs typeface="+mj-cs"/>
              </a:rPr>
              <a:t>.....</a:t>
            </a:r>
            <a:endParaRPr lang="en-US" sz="8000" b="1" dirty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8000" b="1" dirty="0">
                <a:solidFill>
                  <a:schemeClr val="bg1"/>
                </a:solidFill>
                <a:cs typeface="+mj-cs"/>
              </a:rPr>
              <a:t> و ....تعداد الکترون در هر لایه</a:t>
            </a:r>
            <a:r>
              <a:rPr lang="en-US" sz="8000" b="1" dirty="0">
                <a:solidFill>
                  <a:schemeClr val="bg1"/>
                </a:solidFill>
                <a:cs typeface="+mj-cs"/>
              </a:rPr>
              <a:t>        </a:t>
            </a:r>
            <a:r>
              <a:rPr lang="fa-IR" sz="8000" b="1" dirty="0">
                <a:solidFill>
                  <a:schemeClr val="bg1"/>
                </a:solidFill>
                <a:cs typeface="+mj-cs"/>
              </a:rPr>
              <a:t> </a:t>
            </a:r>
            <a:r>
              <a:rPr lang="en-US" sz="8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K:</a:t>
            </a:r>
            <a:r>
              <a:rPr 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+mj-cs"/>
              </a:rPr>
              <a:t>2</a:t>
            </a:r>
            <a:r>
              <a:rPr lang="fa-IR" sz="8000" b="1" dirty="0">
                <a:latin typeface="Times New Roman" pitchFamily="18" charset="0"/>
                <a:cs typeface="+mj-cs"/>
              </a:rPr>
              <a:t> و   </a:t>
            </a:r>
            <a:r>
              <a:rPr lang="en-US" sz="8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L</a:t>
            </a:r>
            <a:r>
              <a:rPr lang="en-US" sz="8000" b="1" dirty="0">
                <a:latin typeface="Times New Roman" pitchFamily="18" charset="0"/>
                <a:cs typeface="+mj-cs"/>
              </a:rPr>
              <a:t>:8</a:t>
            </a:r>
            <a:r>
              <a:rPr lang="fa-IR" sz="8000" b="1" dirty="0">
                <a:latin typeface="Times New Roman" pitchFamily="18" charset="0"/>
                <a:cs typeface="+mj-cs"/>
              </a:rPr>
              <a:t> و   </a:t>
            </a:r>
            <a:r>
              <a:rPr lang="en-US" sz="8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M</a:t>
            </a:r>
            <a:r>
              <a:rPr lang="en-US" sz="8000" b="1" dirty="0">
                <a:latin typeface="Times New Roman" pitchFamily="18" charset="0"/>
                <a:cs typeface="+mj-cs"/>
              </a:rPr>
              <a:t>:18</a:t>
            </a:r>
            <a:r>
              <a:rPr lang="fa-IR" sz="8000" b="1" dirty="0">
                <a:latin typeface="Times New Roman" pitchFamily="18" charset="0"/>
                <a:cs typeface="+mj-cs"/>
              </a:rPr>
              <a:t> </a:t>
            </a:r>
            <a:r>
              <a:rPr lang="en-US" sz="8000" b="1" dirty="0">
                <a:latin typeface="Times New Roman" pitchFamily="18" charset="0"/>
                <a:cs typeface="+mj-cs"/>
              </a:rPr>
              <a:t> </a:t>
            </a:r>
            <a:r>
              <a:rPr lang="fa-IR" sz="8000" b="1" dirty="0">
                <a:latin typeface="Times New Roman" pitchFamily="18" charset="0"/>
                <a:cs typeface="+mj-cs"/>
              </a:rPr>
              <a:t>و    </a:t>
            </a:r>
            <a:r>
              <a:rPr lang="en-US" sz="8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N</a:t>
            </a:r>
            <a:r>
              <a:rPr lang="en-US" sz="8000" b="1" dirty="0">
                <a:latin typeface="Times New Roman" pitchFamily="18" charset="0"/>
                <a:cs typeface="+mj-cs"/>
              </a:rPr>
              <a:t>:32</a:t>
            </a:r>
            <a:endParaRPr lang="fa-IR" sz="8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endParaRPr lang="en-US" sz="8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9600" b="1" dirty="0">
                <a:solidFill>
                  <a:srgbClr val="C00000"/>
                </a:solidFill>
                <a:cs typeface="+mj-cs"/>
              </a:rPr>
              <a:t>تولید اشعه ایکس</a:t>
            </a:r>
            <a:r>
              <a:rPr lang="fa-IR" sz="9600" b="1" dirty="0">
                <a:solidFill>
                  <a:srgbClr val="000099"/>
                </a:solidFill>
                <a:cs typeface="+mj-cs"/>
              </a:rPr>
              <a:t>: </a:t>
            </a:r>
            <a:r>
              <a:rPr lang="fa-IR" sz="8000" b="1" dirty="0">
                <a:solidFill>
                  <a:srgbClr val="006600"/>
                </a:solidFill>
                <a:cs typeface="+mj-cs"/>
              </a:rPr>
              <a:t>انتقال الکترون از یک لایه به لایه ای دیگر با </a:t>
            </a:r>
            <a:r>
              <a:rPr lang="fa-IR" sz="8000" b="1" dirty="0">
                <a:solidFill>
                  <a:schemeClr val="bg1"/>
                </a:solidFill>
                <a:cs typeface="+mj-cs"/>
              </a:rPr>
              <a:t>سطح انرژی پایین تر، </a:t>
            </a:r>
            <a:endParaRPr lang="en-US" sz="8000" b="1" dirty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20000"/>
              </a:lnSpc>
              <a:buNone/>
            </a:pPr>
            <a:r>
              <a:rPr lang="fa-IR" sz="8000" b="1" dirty="0">
                <a:solidFill>
                  <a:schemeClr val="bg1"/>
                </a:solidFill>
                <a:cs typeface="+mj-cs"/>
              </a:rPr>
              <a:t>مثلاً از </a:t>
            </a:r>
            <a:r>
              <a:rPr lang="en-US" sz="8000" b="1" dirty="0">
                <a:solidFill>
                  <a:schemeClr val="bg1"/>
                </a:solidFill>
                <a:cs typeface="+mj-cs"/>
              </a:rPr>
              <a:t>L </a:t>
            </a:r>
            <a:r>
              <a:rPr lang="fa-IR" sz="8000" b="1" dirty="0">
                <a:solidFill>
                  <a:schemeClr val="bg1"/>
                </a:solidFill>
                <a:cs typeface="+mj-cs"/>
              </a:rPr>
              <a:t> به </a:t>
            </a:r>
            <a:r>
              <a:rPr lang="en-US" sz="8000" b="1" dirty="0">
                <a:solidFill>
                  <a:schemeClr val="bg1"/>
                </a:solidFill>
                <a:cs typeface="+mj-cs"/>
              </a:rPr>
              <a:t>k</a:t>
            </a:r>
            <a:r>
              <a:rPr lang="fa-IR" sz="8000" b="1" dirty="0">
                <a:solidFill>
                  <a:schemeClr val="bg1"/>
                </a:solidFill>
                <a:cs typeface="+mj-cs"/>
              </a:rPr>
              <a:t> باعث تابش انرژی </a:t>
            </a:r>
            <a:r>
              <a:rPr lang="en-US" sz="8000" b="1" dirty="0">
                <a:solidFill>
                  <a:schemeClr val="bg1"/>
                </a:solidFill>
                <a:cs typeface="+mj-cs"/>
              </a:rPr>
              <a:t>EM</a:t>
            </a:r>
            <a:r>
              <a:rPr lang="fa-IR" sz="8000" b="1" dirty="0">
                <a:solidFill>
                  <a:schemeClr val="bg1"/>
                </a:solidFill>
                <a:cs typeface="+mj-cs"/>
              </a:rPr>
              <a:t> می شود. </a:t>
            </a:r>
            <a:endParaRPr lang="en-US" sz="8000" b="1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18</a:t>
            </a:fld>
            <a:endParaRPr lang="en-GB" dirty="0"/>
          </a:p>
        </p:txBody>
      </p:sp>
      <p:graphicFrame>
        <p:nvGraphicFramePr>
          <p:cNvPr id="99329" name="Object 1"/>
          <p:cNvGraphicFramePr>
            <a:graphicFrameLocks noChangeAspect="1"/>
          </p:cNvGraphicFramePr>
          <p:nvPr/>
        </p:nvGraphicFramePr>
        <p:xfrm>
          <a:off x="2325688" y="633413"/>
          <a:ext cx="1549400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lip" r:id="rId2" imgW="4435475" imgH="4327525" progId="">
                  <p:embed/>
                </p:oleObj>
              </mc:Choice>
              <mc:Fallback>
                <p:oleObj name="Clip" r:id="rId2" imgW="4435475" imgH="4327525" progId="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5688" y="633413"/>
                        <a:ext cx="1549400" cy="151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Content Placeholder 5"/>
          <p:cNvSpPr>
            <a:spLocks noGrp="1"/>
          </p:cNvSpPr>
          <p:nvPr>
            <p:ph idx="1"/>
          </p:nvPr>
        </p:nvSpPr>
        <p:spPr>
          <a:xfrm>
            <a:off x="93688" y="145626"/>
            <a:ext cx="12673408" cy="7023948"/>
          </a:xfrm>
        </p:spPr>
        <p:txBody>
          <a:bodyPr>
            <a:normAutofit/>
          </a:bodyPr>
          <a:lstStyle/>
          <a:p>
            <a:pPr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2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مثال»»»</a:t>
            </a:r>
            <a:r>
              <a:rPr lang="en-US" sz="22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2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 </a:t>
            </a:r>
            <a:r>
              <a:rPr lang="fa-IR" sz="2200" b="1" dirty="0">
                <a:solidFill>
                  <a:srgbClr val="FF0000"/>
                </a:solidFill>
                <a:cs typeface="+mj-cs"/>
              </a:rPr>
              <a:t>اتم تنگستن با عدد اتمی 74</a:t>
            </a:r>
            <a:endParaRPr lang="en-US" sz="2000" b="1" dirty="0">
              <a:solidFill>
                <a:srgbClr val="FF0000"/>
              </a:solidFill>
              <a:cs typeface="+mj-cs"/>
            </a:endParaRPr>
          </a:p>
          <a:p>
            <a:pPr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انرژی لایه ای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K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به میزان 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70 </a:t>
            </a:r>
            <a:r>
              <a:rPr lang="en-US" sz="2000" b="1" dirty="0" err="1">
                <a:solidFill>
                  <a:srgbClr val="006600"/>
                </a:solidFill>
                <a:latin typeface="Times New Roman" pitchFamily="18" charset="0"/>
                <a:cs typeface="+mj-cs"/>
              </a:rPr>
              <a:t>KeV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و انرژی لایه ای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L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به میزان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1 </a:t>
            </a:r>
            <a:r>
              <a:rPr lang="en-US" sz="2000" b="1" dirty="0" err="1">
                <a:solidFill>
                  <a:srgbClr val="006600"/>
                </a:solidFill>
                <a:latin typeface="Times New Roman" pitchFamily="18" charset="0"/>
                <a:cs typeface="+mj-cs"/>
              </a:rPr>
              <a:t>KeV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است</a:t>
            </a:r>
          </a:p>
          <a:p>
            <a:pPr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حرکت الکترون به یک لایه پایین تر به تابش انرژی منتج میشود ( از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L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به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K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)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algn="r" rtl="1"/>
            <a:r>
              <a:rPr lang="fa-IR" sz="2000" b="1" dirty="0">
                <a:solidFill>
                  <a:schemeClr val="bg1"/>
                </a:solidFill>
                <a:cs typeface="+mj-cs"/>
              </a:rPr>
              <a:t>تنگستن دارای عدد اتمی </a:t>
            </a:r>
            <a:r>
              <a:rPr lang="en-US" sz="2000" b="1" dirty="0">
                <a:solidFill>
                  <a:schemeClr val="bg1"/>
                </a:solidFill>
                <a:cs typeface="+mj-cs"/>
              </a:rPr>
              <a:t>74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  و انرژی همبستکی برابر با  </a:t>
            </a:r>
            <a:r>
              <a:rPr lang="en-US" sz="2000" b="1" dirty="0">
                <a:solidFill>
                  <a:schemeClr val="bg1"/>
                </a:solidFill>
                <a:cs typeface="+mj-cs"/>
              </a:rPr>
              <a:t> 70 </a:t>
            </a:r>
            <a:r>
              <a:rPr lang="en-US" sz="2000" b="1" dirty="0" err="1">
                <a:solidFill>
                  <a:schemeClr val="bg1"/>
                </a:solidFill>
                <a:cs typeface="+mj-cs"/>
              </a:rPr>
              <a:t>keV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برای پوسته</a:t>
            </a:r>
            <a:r>
              <a:rPr lang="en-US" sz="2000" b="1" dirty="0">
                <a:solidFill>
                  <a:schemeClr val="bg1"/>
                </a:solidFill>
                <a:cs typeface="+mj-cs"/>
              </a:rPr>
              <a:t>K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  است .</a:t>
            </a:r>
            <a:endParaRPr lang="en-US" sz="2000" dirty="0">
              <a:solidFill>
                <a:schemeClr val="bg1"/>
              </a:solidFill>
              <a:cs typeface="+mj-cs"/>
            </a:endParaRPr>
          </a:p>
          <a:p>
            <a:pPr algn="r" rtl="1"/>
            <a:r>
              <a:rPr lang="fa-IR" sz="2000" b="1" dirty="0">
                <a:solidFill>
                  <a:schemeClr val="bg1"/>
                </a:solidFill>
                <a:cs typeface="+mj-cs"/>
              </a:rPr>
              <a:t>هر چقدر الکترون از هسته دور باشد انرژی همبستگی آن کمتر و از سطح  انرژی بالاتری برخوردار است.</a:t>
            </a:r>
          </a:p>
          <a:p>
            <a:pPr algn="r" rtl="1"/>
            <a:endParaRPr lang="en-US" sz="2000" dirty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FF0000"/>
                </a:solidFill>
                <a:cs typeface="+mj-cs"/>
              </a:rPr>
              <a:t>سه خصوصیت ماده هدف جهت تولید اشعه ایکس صفحه 150</a:t>
            </a:r>
            <a:endParaRPr lang="en-US" sz="2400" b="1" dirty="0">
              <a:solidFill>
                <a:srgbClr val="FF0000"/>
              </a:solidFill>
              <a:cs typeface="+mj-cs"/>
            </a:endParaRPr>
          </a:p>
          <a:p>
            <a:pPr lvl="0" algn="r" rtl="1">
              <a:lnSpc>
                <a:spcPct val="100000"/>
              </a:lnSpc>
              <a:buFont typeface="Wingdings" pitchFamily="2" charset="2"/>
              <a:buChar char="Ø"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میدان الکتریکی هسته</a:t>
            </a:r>
            <a:endParaRPr lang="en-US" sz="2000" b="1" dirty="0">
              <a:solidFill>
                <a:srgbClr val="000099"/>
              </a:solidFill>
              <a:cs typeface="+mj-cs"/>
            </a:endParaRPr>
          </a:p>
          <a:p>
            <a:pPr lvl="0" algn="r" rtl="1">
              <a:lnSpc>
                <a:spcPct val="100000"/>
              </a:lnSpc>
              <a:buFont typeface="Wingdings" pitchFamily="2" charset="2"/>
              <a:buChar char="Ø"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انرژی اتصال های بین لایه های الکترونی اطراف هسته</a:t>
            </a:r>
            <a:endParaRPr lang="en-US" sz="2000" b="1" dirty="0">
              <a:solidFill>
                <a:srgbClr val="000099"/>
              </a:solidFill>
              <a:cs typeface="+mj-cs"/>
            </a:endParaRPr>
          </a:p>
          <a:p>
            <a:pPr lvl="0" algn="r" rtl="1">
              <a:lnSpc>
                <a:spcPct val="100000"/>
              </a:lnSpc>
              <a:buFont typeface="Wingdings" pitchFamily="2" charset="2"/>
              <a:buChar char="Ø"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تمایل اتم برای رسیدن به حالت پایه ( سطح یابین انرژی)</a:t>
            </a:r>
            <a:endParaRPr lang="en-US" sz="2000" b="1" dirty="0">
              <a:solidFill>
                <a:srgbClr val="000099"/>
              </a:solidFill>
              <a:cs typeface="+mj-cs"/>
            </a:endParaRPr>
          </a:p>
          <a:p>
            <a:pPr lvl="1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en-GB" sz="2000" b="1" dirty="0">
              <a:cs typeface="+mj-cs"/>
            </a:endParaRPr>
          </a:p>
          <a:p>
            <a:pPr marL="87313" indent="-87313" algn="ctr" rtl="1">
              <a:spcBef>
                <a:spcPct val="0"/>
              </a:spcBef>
              <a:buNone/>
            </a:pPr>
            <a:r>
              <a:rPr lang="fa-IR" sz="28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  فرایند  توليد اشعه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8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:</a:t>
            </a:r>
            <a:r>
              <a:rPr lang="fa-IR" sz="2000" b="1" dirty="0">
                <a:cs typeface="+mj-cs"/>
              </a:rPr>
              <a:t>: صفحه 150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FF0000"/>
                </a:solidFill>
                <a:cs typeface="+mj-cs"/>
              </a:rPr>
              <a:t> تشعشع اشعه ایکس</a:t>
            </a:r>
            <a:r>
              <a:rPr lang="fa-IR" sz="2000" b="1" dirty="0">
                <a:solidFill>
                  <a:srgbClr val="FF0000"/>
                </a:solidFill>
                <a:cs typeface="+mj-cs"/>
              </a:rPr>
              <a:t>:  </a:t>
            </a:r>
            <a:r>
              <a:rPr lang="fa-IR" sz="2000" b="1" dirty="0">
                <a:solidFill>
                  <a:srgbClr val="0033CC"/>
                </a:solidFill>
                <a:cs typeface="+mj-cs"/>
              </a:rPr>
              <a:t>از دو طریق تولید می شود.</a:t>
            </a:r>
            <a:endParaRPr lang="en-US" sz="2000" b="1" dirty="0">
              <a:solidFill>
                <a:srgbClr val="0033CC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en-US" sz="2000" b="1" dirty="0">
                <a:cs typeface="+mj-cs"/>
              </a:rPr>
              <a:t> </a:t>
            </a:r>
            <a:r>
              <a:rPr lang="fa-IR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  نحوه توليد اشعه : از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توقف ناگهانی الکترون های  پر شتاب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تابش شده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از فیلامان لامپ مولد  به الکترون های هدف ایجاد می شود.</a:t>
            </a:r>
          </a:p>
          <a:p>
            <a:pPr algn="r" rtl="1">
              <a:lnSpc>
                <a:spcPct val="100000"/>
              </a:lnSpc>
              <a:buNone/>
            </a:pPr>
            <a:endParaRPr lang="en-US" sz="2000" b="1" dirty="0">
              <a:solidFill>
                <a:srgbClr val="800000"/>
              </a:solidFill>
              <a:cs typeface="+mj-cs"/>
            </a:endParaRPr>
          </a:p>
          <a:p>
            <a:pPr lvl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800000"/>
                </a:solidFill>
                <a:cs typeface="+mj-cs"/>
              </a:rPr>
              <a:t> -A</a:t>
            </a:r>
            <a:r>
              <a:rPr lang="fa-IR" sz="2000" b="1" dirty="0">
                <a:solidFill>
                  <a:srgbClr val="800000"/>
                </a:solidFill>
                <a:cs typeface="+mj-cs"/>
              </a:rPr>
              <a:t>تشعشع عمومی ( ترمزی یا برمزاشترالونگ)</a:t>
            </a:r>
            <a:endParaRPr lang="en-US" sz="2000" b="1" dirty="0">
              <a:solidFill>
                <a:srgbClr val="800000"/>
              </a:solidFill>
              <a:cs typeface="+mj-cs"/>
            </a:endParaRPr>
          </a:p>
          <a:p>
            <a:pPr lvl="0" algn="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800000"/>
                </a:solidFill>
                <a:cs typeface="+mj-cs"/>
              </a:rPr>
              <a:t>  -B </a:t>
            </a:r>
            <a:r>
              <a:rPr lang="fa-IR" sz="2000" b="1" dirty="0">
                <a:solidFill>
                  <a:srgbClr val="800000"/>
                </a:solidFill>
                <a:cs typeface="+mj-cs"/>
              </a:rPr>
              <a:t>تشعشع اختصاصی یا ویژه</a:t>
            </a:r>
            <a:endParaRPr lang="en-GB" sz="2000" b="1" dirty="0">
              <a:solidFill>
                <a:srgbClr val="800000"/>
              </a:solidFill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57104" y="6609930"/>
            <a:ext cx="5716488" cy="365125"/>
          </a:xfrm>
        </p:spPr>
        <p:txBody>
          <a:bodyPr/>
          <a:lstStyle/>
          <a:p>
            <a:r>
              <a:rPr lang="en-GB" dirty="0" err="1"/>
              <a:t>Movahedi</a:t>
            </a:r>
            <a:endParaRPr lang="en-GB" dirty="0"/>
          </a:p>
        </p:txBody>
      </p:sp>
      <p:sp>
        <p:nvSpPr>
          <p:cNvPr id="6147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231E94-DBFB-4938-B033-A85B5BCAC960}" type="slidenum">
              <a:rPr lang="ar-SA" smtClean="0"/>
              <a:pPr/>
              <a:t>19</a:t>
            </a:fld>
            <a:endParaRPr lang="en-US"/>
          </a:p>
        </p:txBody>
      </p:sp>
      <p:pic>
        <p:nvPicPr>
          <p:cNvPr id="5" name="Picture 3" descr="http://cmc.cuk.ac.kr/~jw/images/xray-tube.gif"/>
          <p:cNvPicPr>
            <a:picLocks noChangeAspect="1" noChangeArrowheads="1" noCrop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81720" y="4310544"/>
            <a:ext cx="3517085" cy="2664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CD83243-B1DB-B659-7553-96B2C4CF3A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688" y="262905"/>
            <a:ext cx="3417379" cy="39046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61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14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14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14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614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614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614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614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6148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614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3D3D1A-8D95-307A-FBFD-6FB2E9F5BA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696" y="145627"/>
            <a:ext cx="12529392" cy="6804451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fa-IR" sz="2400" b="1" dirty="0">
                <a:cs typeface="+mj-cs"/>
              </a:rPr>
              <a:t>رفرنس درس فیزیک پزشکی</a:t>
            </a:r>
            <a:r>
              <a:rPr lang="fa-IR" sz="2400" b="1" dirty="0">
                <a:solidFill>
                  <a:srgbClr val="FF0000"/>
                </a:solidFill>
                <a:cs typeface="+mj-cs"/>
              </a:rPr>
              <a:t>:</a:t>
            </a:r>
          </a:p>
          <a:p>
            <a:pPr marL="0" indent="0" algn="r" rtl="1">
              <a:buNone/>
            </a:pPr>
            <a:r>
              <a:rPr lang="fa-IR" sz="2400" b="1" dirty="0">
                <a:solidFill>
                  <a:srgbClr val="006600"/>
                </a:solidFill>
                <a:cs typeface="+mj-cs"/>
              </a:rPr>
              <a:t> کتاب راه فیزیک پزشکی </a:t>
            </a:r>
          </a:p>
          <a:p>
            <a:pPr marL="0" indent="0" algn="r" rtl="1">
              <a:buNone/>
            </a:pPr>
            <a:endParaRPr lang="fa-IR" sz="2400" b="1" dirty="0">
              <a:solidFill>
                <a:srgbClr val="FF0000"/>
              </a:solidFill>
              <a:cs typeface="+mj-cs"/>
            </a:endParaRPr>
          </a:p>
          <a:p>
            <a:pPr marL="0" indent="0" algn="r" rtl="1">
              <a:buNone/>
            </a:pPr>
            <a:endParaRPr lang="fa-IR" sz="2400" b="1" dirty="0">
              <a:solidFill>
                <a:srgbClr val="FF0000"/>
              </a:solidFill>
              <a:cs typeface="+mj-cs"/>
            </a:endParaRPr>
          </a:p>
          <a:p>
            <a:pPr marL="0" indent="0" algn="r" rtl="1">
              <a:buNone/>
            </a:pPr>
            <a:r>
              <a:rPr lang="fa-IR" sz="2400" b="1" dirty="0">
                <a:solidFill>
                  <a:srgbClr val="FF0000"/>
                </a:solidFill>
                <a:cs typeface="+mj-cs"/>
              </a:rPr>
              <a:t>روش تدریس در دانشگاه متفاوت است !!!!</a:t>
            </a:r>
          </a:p>
          <a:p>
            <a:pPr marL="0" indent="0" algn="r" rtl="1">
              <a:buNone/>
            </a:pPr>
            <a:endParaRPr lang="fa-IR" sz="2400" b="1" dirty="0">
              <a:solidFill>
                <a:srgbClr val="FF0000"/>
              </a:solidFill>
              <a:cs typeface="+mj-cs"/>
            </a:endParaRPr>
          </a:p>
          <a:p>
            <a:pPr marL="0" indent="0" algn="r" rtl="1">
              <a:buNone/>
            </a:pPr>
            <a:endParaRPr lang="fa-IR" sz="2400" b="1" dirty="0">
              <a:solidFill>
                <a:srgbClr val="FF0000"/>
              </a:solidFill>
              <a:cs typeface="+mj-cs"/>
            </a:endParaRPr>
          </a:p>
          <a:p>
            <a:pPr marL="0" indent="0" algn="r" rtl="1">
              <a:buNone/>
            </a:pPr>
            <a:endParaRPr lang="fa-IR" sz="2400" b="1" dirty="0">
              <a:solidFill>
                <a:srgbClr val="FF0000"/>
              </a:solidFill>
              <a:cs typeface="+mj-cs"/>
            </a:endParaRPr>
          </a:p>
          <a:p>
            <a:pPr marL="0" indent="0" algn="r" rtl="1">
              <a:buNone/>
            </a:pPr>
            <a:r>
              <a:rPr lang="fa-IR" sz="2400" b="1" dirty="0">
                <a:solidFill>
                  <a:schemeClr val="bg1"/>
                </a:solidFill>
                <a:cs typeface="+mj-cs"/>
              </a:rPr>
              <a:t>کتابهای کمک اموزشی:</a:t>
            </a:r>
            <a:endParaRPr lang="fa-IR" sz="2400" b="1" dirty="0">
              <a:solidFill>
                <a:srgbClr val="006600"/>
              </a:solidFill>
              <a:cs typeface="+mj-cs"/>
            </a:endParaRP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>
                <a:solidFill>
                  <a:srgbClr val="006600"/>
                </a:solidFill>
                <a:cs typeface="+mj-cs"/>
              </a:rPr>
              <a:t>فیزیک پزشکی دکتر عقابیان</a:t>
            </a:r>
          </a:p>
          <a:p>
            <a:pPr algn="r" rtl="1">
              <a:buFont typeface="Wingdings" panose="05000000000000000000" pitchFamily="2" charset="2"/>
              <a:buChar char="Ø"/>
            </a:pPr>
            <a:r>
              <a:rPr lang="fa-IR" sz="2400" b="1" dirty="0">
                <a:solidFill>
                  <a:srgbClr val="006600"/>
                </a:solidFill>
                <a:cs typeface="+mj-cs"/>
              </a:rPr>
              <a:t>قسمت رادیولوژی : کتاب بوشنگ </a:t>
            </a:r>
          </a:p>
          <a:p>
            <a:pPr marL="0" indent="0" algn="r" rtl="1">
              <a:buNone/>
            </a:pPr>
            <a:endParaRPr lang="en-US" sz="24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DB4E72-4187-45C1-0B0D-D55E4E46D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2F4141-5CB6-0D25-7070-45C28836A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</a:t>
            </a:fld>
            <a:endParaRPr lang="en-GB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BBFBDF0-B5D7-E496-7EDD-89221207E7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12" y="4499438"/>
            <a:ext cx="2244298" cy="2558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09C0139-5DFD-FE5A-A563-398F029E34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" y="145627"/>
            <a:ext cx="3627671" cy="40795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24D6A4-0DCA-E124-C26D-D640EAE9F07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78954" y="4745028"/>
            <a:ext cx="2533352" cy="1900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5189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6"/>
            <a:ext cx="12745416" cy="6896350"/>
          </a:xfrm>
        </p:spPr>
        <p:txBody>
          <a:bodyPr/>
          <a:lstStyle/>
          <a:p>
            <a:pPr lvl="1" algn="ct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 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A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) تشعشع عمومی </a:t>
            </a: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(برمزاشترالونگ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Bremsstrahlung</a:t>
            </a: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)  صفحه 150: </a:t>
            </a:r>
          </a:p>
          <a:p>
            <a:pPr lvl="1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fa-IR" sz="2400" b="1" dirty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marL="342900" lvl="1" indent="-342900" algn="r" rtl="1">
              <a:buNone/>
            </a:pPr>
            <a:r>
              <a:rPr lang="fa-IR" sz="2400" b="1" dirty="0">
                <a:solidFill>
                  <a:srgbClr val="FF0000"/>
                </a:solidFill>
                <a:cs typeface="+mj-cs"/>
              </a:rPr>
              <a:t>1- </a:t>
            </a: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عبور الکترون پر سرعت </a:t>
            </a:r>
            <a:r>
              <a:rPr lang="fa-IR" sz="2400" b="1" dirty="0" err="1">
                <a:solidFill>
                  <a:srgbClr val="FF0000"/>
                </a:solidFill>
                <a:latin typeface="Times New Roman" pitchFamily="18" charset="0"/>
                <a:cs typeface="+mj-cs"/>
              </a:rPr>
              <a:t>کاتدی</a:t>
            </a: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از </a:t>
            </a:r>
            <a:r>
              <a:rPr lang="fa-IR" sz="2400" b="1" dirty="0" err="1">
                <a:solidFill>
                  <a:srgbClr val="FF0000"/>
                </a:solidFill>
                <a:latin typeface="Times New Roman" pitchFamily="18" charset="0"/>
                <a:cs typeface="+mj-cs"/>
              </a:rPr>
              <a:t>نزديکی</a:t>
            </a: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هسته اتم هدف:</a:t>
            </a:r>
            <a:endParaRPr lang="en-US" sz="2400" b="1" dirty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marL="342900" lvl="1" indent="-342900" algn="r" rtl="1"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اثر بار مثبت هسته بر بار منفی الکترون ← انحراف الکترون ← از دست دادن انرژی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342900" lvl="1" indent="-342900" algn="r" rtl="1">
              <a:buNone/>
            </a:pPr>
            <a:endParaRPr lang="fa-IR" sz="2000" b="1" dirty="0">
              <a:solidFill>
                <a:srgbClr val="76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CC"/>
                </a:solidFill>
                <a:cs typeface="+mj-cs"/>
              </a:rPr>
              <a:t>برخورد تعدادی الکترون پر انرژی </a:t>
            </a:r>
            <a:r>
              <a:rPr lang="fa-IR" sz="2000" b="1" dirty="0">
                <a:cs typeface="+mj-cs"/>
              </a:rPr>
              <a:t>تولید شده به یک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هدف </a:t>
            </a:r>
            <a:r>
              <a:rPr lang="fa-IR" sz="2000" b="1" dirty="0">
                <a:cs typeface="+mj-cs"/>
              </a:rPr>
              <a:t>با اتم مناسب مثل تنگستن  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cs typeface="+mj-cs"/>
              </a:rPr>
              <a:t>کشیده شدن  الکترون های پر انرژی به طرف هسته اتم، کاهش سرعت و عوض شدن  جهتشان  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endParaRPr lang="en-US" sz="2000" b="1" dirty="0">
              <a:cs typeface="+mj-cs"/>
            </a:endParaRPr>
          </a:p>
          <a:p>
            <a:pPr marL="57150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i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در نتیجه </a:t>
            </a:r>
            <a:r>
              <a:rPr lang="fa-IR" sz="2000" b="1" i="1" u="sng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: انرژی جنبشی</a:t>
            </a: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از دست رفته توسط الکترون به صورت  </a:t>
            </a:r>
            <a:r>
              <a:rPr lang="fa-IR" sz="2000" b="1" i="1" u="sng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فوتونهای تشعشعی</a:t>
            </a:r>
            <a:r>
              <a:rPr lang="fa-IR" sz="2000" b="1" dirty="0">
                <a:solidFill>
                  <a:srgbClr val="00B05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تابش میشود.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 </a:t>
            </a:r>
            <a:endParaRPr lang="en-US" sz="2000" b="1" dirty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2- برخورد کامل الکترون به هسته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توليد فوتون منفرد اشعه ایکس   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20</a:t>
            </a:fld>
            <a:endParaRPr lang="en-GB"/>
          </a:p>
        </p:txBody>
      </p:sp>
      <p:pic>
        <p:nvPicPr>
          <p:cNvPr id="6" name="Picture 5" descr="x-ray-ato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36" y="4089648"/>
            <a:ext cx="3240360" cy="2539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93688" y="145626"/>
            <a:ext cx="12601400" cy="6940973"/>
          </a:xfrm>
        </p:spPr>
        <p:txBody>
          <a:bodyPr/>
          <a:lstStyle/>
          <a:p>
            <a:pPr>
              <a:buNone/>
            </a:pPr>
            <a:r>
              <a:rPr lang="en-US" sz="2400" b="1" dirty="0">
                <a:latin typeface="Times New Roman" pitchFamily="18" charset="0"/>
                <a:cs typeface="+mj-cs"/>
              </a:rPr>
              <a:t>X-Ray Production con..</a:t>
            </a:r>
          </a:p>
          <a:p>
            <a:pPr>
              <a:buNone/>
            </a:pP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A</a:t>
            </a: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- Bremsstrahlung Radiation</a:t>
            </a:r>
          </a:p>
          <a:p>
            <a:pPr>
              <a:buNone/>
            </a:pPr>
            <a:endParaRPr lang="en-US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>
                <a:latin typeface="Times New Roman" pitchFamily="18" charset="0"/>
                <a:cs typeface="+mj-cs"/>
              </a:rPr>
              <a:t>is a German</a:t>
            </a:r>
            <a:r>
              <a:rPr lang="fa-IR" sz="2000" b="1" dirty="0"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latin typeface="Times New Roman" pitchFamily="18" charset="0"/>
                <a:cs typeface="+mj-cs"/>
              </a:rPr>
              <a:t>word meaning </a:t>
            </a: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slowed - down</a:t>
            </a: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radiation</a:t>
            </a:r>
          </a:p>
          <a:p>
            <a:pPr eaLnBrk="1" hangingPunct="1">
              <a:buFont typeface="Wingdings" pitchFamily="2" charset="2"/>
              <a:buNone/>
            </a:pPr>
            <a:endParaRPr lang="en-US" sz="2000" b="1" dirty="0">
              <a:solidFill>
                <a:srgbClr val="0033CC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Bremsstrahlung : </a:t>
            </a:r>
            <a:r>
              <a:rPr lang="en-US" sz="2000" b="1" dirty="0">
                <a:latin typeface="Times New Roman" pitchFamily="18" charset="0"/>
                <a:cs typeface="+mj-cs"/>
              </a:rPr>
              <a:t>is produced by </a:t>
            </a:r>
            <a:r>
              <a:rPr lang="en-US" sz="2000" b="1" u="sng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interacting of projectile e</a:t>
            </a:r>
            <a:r>
              <a:rPr lang="fa-IR" sz="2000" b="1" u="sng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u="sng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–</a:t>
            </a:r>
            <a:endParaRPr lang="fa-IR" sz="2000" b="1" u="sng" dirty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u="sng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with the nucleus of a target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latin typeface="Times New Roman" pitchFamily="18" charset="0"/>
                <a:cs typeface="+mj-cs"/>
              </a:rPr>
              <a:t>(tungsten atom)</a:t>
            </a:r>
          </a:p>
          <a:p>
            <a:pPr>
              <a:buNone/>
            </a:pPr>
            <a:endParaRPr lang="en-US" sz="2000" b="1" dirty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000" b="1" dirty="0">
                <a:solidFill>
                  <a:srgbClr val="800080"/>
                </a:solidFill>
                <a:latin typeface="Times New Roman" pitchFamily="18" charset="0"/>
                <a:cs typeface="+mj-cs"/>
              </a:rPr>
              <a:t>Loosing Energy</a:t>
            </a:r>
            <a:r>
              <a:rPr lang="en-GB" sz="2000" b="1" dirty="0">
                <a:latin typeface="Times New Roman" pitchFamily="18" charset="0"/>
                <a:cs typeface="+mj-cs"/>
              </a:rPr>
              <a:t>: A projectile electron can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lose </a:t>
            </a:r>
            <a:r>
              <a:rPr lang="en-GB" sz="2000" b="1" dirty="0">
                <a:latin typeface="Times New Roman" pitchFamily="18" charset="0"/>
                <a:cs typeface="+mj-cs"/>
              </a:rPr>
              <a:t>any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amount of its kinetic </a:t>
            </a:r>
            <a:r>
              <a:rPr lang="en-GB" sz="2000" b="1" dirty="0">
                <a:latin typeface="Times New Roman" pitchFamily="18" charset="0"/>
                <a:cs typeface="+mj-cs"/>
              </a:rPr>
              <a:t>energy in an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interaction with a target</a:t>
            </a:r>
          </a:p>
          <a:p>
            <a:pPr>
              <a:buNone/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US" sz="2000" b="1" dirty="0">
                <a:solidFill>
                  <a:srgbClr val="800080"/>
                </a:solidFill>
                <a:latin typeface="Times New Roman" pitchFamily="18" charset="0"/>
                <a:cs typeface="+mj-cs"/>
              </a:rPr>
              <a:t>Converting Energy: </a:t>
            </a:r>
            <a:r>
              <a:rPr lang="en-US" sz="2000" b="1" dirty="0">
                <a:latin typeface="Times New Roman" pitchFamily="18" charset="0"/>
                <a:cs typeface="+mj-cs"/>
              </a:rPr>
              <a:t>A projectile  e - pass close enough to </a:t>
            </a:r>
            <a:r>
              <a:rPr lang="en-US" sz="2000" b="1" dirty="0">
                <a:solidFill>
                  <a:srgbClr val="008000"/>
                </a:solidFill>
                <a:latin typeface="Times New Roman" pitchFamily="18" charset="0"/>
                <a:cs typeface="+mj-cs"/>
              </a:rPr>
              <a:t>the nucleus of </a:t>
            </a:r>
            <a:r>
              <a:rPr lang="en-US" sz="2000" b="1" dirty="0">
                <a:latin typeface="Times New Roman" pitchFamily="18" charset="0"/>
                <a:cs typeface="+mj-cs"/>
              </a:rPr>
              <a:t>the atom to convert some of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its kinetic energy to 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EM energy.</a:t>
            </a:r>
          </a:p>
          <a:p>
            <a:pPr>
              <a:buNone/>
            </a:pPr>
            <a:endParaRPr lang="en-US" sz="2000" b="1" dirty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000" b="1" dirty="0">
                <a:solidFill>
                  <a:srgbClr val="D60093"/>
                </a:solidFill>
                <a:latin typeface="Times New Roman" pitchFamily="18" charset="0"/>
                <a:cs typeface="Times New Roman" pitchFamily="18" charset="0"/>
              </a:rPr>
              <a:t>Distance to nucleus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: The </a:t>
            </a:r>
            <a:r>
              <a:rPr lang="en-GB" sz="20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closer the projectil</a:t>
            </a:r>
            <a:r>
              <a:rPr lang="en-GB" sz="2000" b="1" u="sng" dirty="0">
                <a:latin typeface="Times New Roman" pitchFamily="18" charset="0"/>
                <a:cs typeface="Times New Roman" pitchFamily="18" charset="0"/>
              </a:rPr>
              <a:t>e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electron gets to the nucleus, </a:t>
            </a:r>
          </a:p>
          <a:p>
            <a:pPr marL="0" indent="0">
              <a:buNone/>
            </a:pPr>
            <a:r>
              <a:rPr lang="en-GB" sz="2000" b="1" u="sng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more it is influenced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by the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electric field </a:t>
            </a:r>
            <a:r>
              <a:rPr lang="en-GB" sz="2000" b="1" dirty="0">
                <a:latin typeface="Times New Roman" pitchFamily="18" charset="0"/>
                <a:cs typeface="Times New Roman" pitchFamily="18" charset="0"/>
              </a:rPr>
              <a:t>of the nucleus</a:t>
            </a:r>
          </a:p>
          <a:p>
            <a:pPr>
              <a:buNone/>
            </a:pPr>
            <a:endParaRPr lang="en-US" sz="2000" b="1" dirty="0">
              <a:solidFill>
                <a:srgbClr val="D60093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eaLnBrk="1" hangingPunct="1">
              <a:buFont typeface="Wingdings" pitchFamily="2" charset="2"/>
              <a:buNone/>
            </a:pPr>
            <a:endParaRPr lang="en-US" sz="2400" b="1" dirty="0">
              <a:solidFill>
                <a:srgbClr val="0033CC"/>
              </a:solidFill>
              <a:cs typeface="+mj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10" name="Picture 9" descr="x-ray-atom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2600" y="147182"/>
            <a:ext cx="3376065" cy="2646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1092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6"/>
            <a:ext cx="12529392" cy="7023948"/>
          </a:xfrm>
        </p:spPr>
        <p:txBody>
          <a:bodyPr>
            <a:normAutofit/>
          </a:bodyPr>
          <a:lstStyle/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cs typeface="+mj-cs"/>
              </a:rPr>
              <a:t>تولید حرارت </a:t>
            </a:r>
            <a:r>
              <a:rPr lang="fa-IR" sz="2000" b="1" dirty="0">
                <a:solidFill>
                  <a:srgbClr val="C00000"/>
                </a:solidFill>
                <a:cs typeface="+mj-cs"/>
              </a:rPr>
              <a:t>: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 بیشتر برخورد ها در انرژی پایین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: صورت میگیرد و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 باعث ارتعاش اتم ها و تولید انرژی در طول موج مادون قرمز ( به شکل گرما) می شوند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99%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endParaRPr lang="fa-IR" sz="2000" b="1" dirty="0">
              <a:solidFill>
                <a:srgbClr val="006600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محاسبه طول موج اشعه </a:t>
            </a: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انرژی یک فوتون تابشی با طول موج آن رابطه معکوس دارد</a:t>
            </a:r>
            <a:r>
              <a:rPr lang="fa-IR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.</a:t>
            </a:r>
            <a:r>
              <a:rPr lang="fa-IR" sz="2000" b="1" dirty="0">
                <a:latin typeface="Times New Roman" pitchFamily="18" charset="0"/>
                <a:cs typeface="+mj-cs"/>
              </a:rPr>
              <a:t> 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E</a:t>
            </a:r>
            <a:r>
              <a:rPr lang="en-US" sz="2400" b="1" baseline="-25000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max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= </a:t>
            </a:r>
            <a:r>
              <a:rPr lang="en-US" sz="2400" b="1" dirty="0" err="1">
                <a:solidFill>
                  <a:srgbClr val="C00000"/>
                </a:solidFill>
                <a:latin typeface="Times New Roman" pitchFamily="18" charset="0"/>
                <a:cs typeface="+mj-cs"/>
              </a:rPr>
              <a:t>hC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/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λ</a:t>
            </a:r>
          </a:p>
          <a:p>
            <a:pPr marL="273050" indent="174625">
              <a:spcBef>
                <a:spcPct val="0"/>
              </a:spcBef>
              <a:buNone/>
              <a:tabLst>
                <a:tab pos="808038" algn="l"/>
                <a:tab pos="881063" algn="l"/>
              </a:tabLst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λ</a:t>
            </a:r>
            <a:r>
              <a:rPr lang="en-US" sz="2000" b="1" baseline="-25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min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=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GB" sz="2000" b="1" dirty="0" err="1">
                <a:solidFill>
                  <a:srgbClr val="006600"/>
                </a:solidFill>
                <a:latin typeface="Times New Roman" pitchFamily="18" charset="0"/>
                <a:cs typeface="+mj-cs"/>
              </a:rPr>
              <a:t>hc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/E</a:t>
            </a:r>
            <a:r>
              <a:rPr lang="en-US" sz="2000" b="1" baseline="-25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max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=  (4.15 *10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-15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)*(3*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10 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8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) /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kVp</a:t>
            </a:r>
          </a:p>
          <a:p>
            <a:pPr marL="273050" indent="174625">
              <a:spcBef>
                <a:spcPct val="0"/>
              </a:spcBef>
              <a:buNone/>
              <a:tabLst>
                <a:tab pos="808038" algn="l"/>
                <a:tab pos="881063" algn="l"/>
              </a:tabLst>
            </a:pPr>
            <a:endParaRPr lang="en-GB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marL="273050" indent="174625" algn="ctr" rtl="1">
              <a:spcBef>
                <a:spcPct val="0"/>
              </a:spcBef>
              <a:buNone/>
              <a:tabLst>
                <a:tab pos="808038" algn="l"/>
                <a:tab pos="881063" algn="l"/>
              </a:tabLst>
            </a:pPr>
            <a:endParaRPr lang="en-US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marL="273050" indent="174625" algn="r" rtl="1">
              <a:spcBef>
                <a:spcPct val="0"/>
              </a:spcBef>
              <a:buNone/>
              <a:tabLst>
                <a:tab pos="808038" algn="l"/>
                <a:tab pos="881063" algn="l"/>
              </a:tabLst>
            </a:pPr>
            <a:r>
              <a:rPr lang="fa-IR" sz="2000" b="1" dirty="0">
                <a:solidFill>
                  <a:srgbClr val="003192"/>
                </a:solidFill>
                <a:latin typeface="Times New Roman" pitchFamily="18" charset="0"/>
                <a:cs typeface="+mj-cs"/>
              </a:rPr>
              <a:t>واحد طول موج :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انگستروم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Å = 10 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-10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  <a:p>
            <a:pPr algn="ctr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λ</a:t>
            </a:r>
            <a:r>
              <a:rPr lang="en-US" sz="2400" b="1" baseline="-25000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min</a:t>
            </a:r>
            <a:r>
              <a:rPr lang="en-GB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400" b="1" baseline="-25000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=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12.4</a:t>
            </a:r>
            <a:r>
              <a:rPr lang="en-US" sz="2400" b="1" dirty="0">
                <a:solidFill>
                  <a:srgbClr val="990033"/>
                </a:solidFill>
                <a:latin typeface="Times New Roman" pitchFamily="18" charset="0"/>
                <a:cs typeface="+mj-cs"/>
              </a:rPr>
              <a:t>/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kVp</a:t>
            </a:r>
            <a:endParaRPr lang="fa-IR" sz="24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ctr">
              <a:lnSpc>
                <a:spcPct val="100000"/>
              </a:lnSpc>
              <a:buNone/>
            </a:pPr>
            <a:r>
              <a:rPr lang="en-GB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endParaRPr lang="en-US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buNone/>
            </a:pP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</a:rPr>
              <a:t>kVp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</a:rPr>
              <a:t> 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</a:rPr>
              <a:t>: اختلاف پتانسل روی سر لامپ اشعه ( بین کاتد و آند)</a:t>
            </a:r>
          </a:p>
          <a:p>
            <a:pPr algn="r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ثابت پلانک :</a:t>
            </a:r>
          </a:p>
          <a:p>
            <a:pPr>
              <a:buNone/>
            </a:pP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(4.15 *10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-15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eV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)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یا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(6.63*10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-34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j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)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22</a:t>
            </a:fld>
            <a:endParaRPr lang="en-GB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Shape 2"/>
          <p:cNvSpPr>
            <a:spLocks noGrp="1"/>
          </p:cNvSpPr>
          <p:nvPr>
            <p:ph idx="1"/>
          </p:nvPr>
        </p:nvSpPr>
        <p:spPr>
          <a:xfrm>
            <a:off x="165696" y="145626"/>
            <a:ext cx="12673408" cy="6896350"/>
          </a:xfrm>
        </p:spPr>
        <p:txBody>
          <a:bodyPr/>
          <a:lstStyle/>
          <a:p>
            <a:pPr marL="273050" indent="87313" algn="ct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8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800" b="1" dirty="0">
                <a:solidFill>
                  <a:srgbClr val="FF0000"/>
                </a:solidFill>
                <a:cs typeface="+mj-cs"/>
              </a:rPr>
              <a:t>  -B </a:t>
            </a:r>
            <a:r>
              <a:rPr lang="fa-IR" sz="2800" b="1" dirty="0">
                <a:solidFill>
                  <a:srgbClr val="FF0000"/>
                </a:solidFill>
                <a:cs typeface="+mj-cs"/>
              </a:rPr>
              <a:t>تشعشع اختصاصی</a:t>
            </a:r>
            <a:r>
              <a:rPr lang="en-US" sz="2800" b="1" dirty="0">
                <a:solidFill>
                  <a:srgbClr val="FF0000"/>
                </a:solidFill>
                <a:cs typeface="+mj-cs"/>
              </a:rPr>
              <a:t> </a:t>
            </a:r>
            <a:r>
              <a:rPr lang="fa-IR" sz="2800" b="1" dirty="0">
                <a:solidFill>
                  <a:srgbClr val="FF0000"/>
                </a:solidFill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(ویژه) صفحه 151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solidFill>
                <a:srgbClr val="003192"/>
              </a:solidFill>
              <a:latin typeface="Times New Roman" pitchFamily="18" charset="0"/>
              <a:cs typeface="+mj-cs"/>
            </a:endParaRP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بمباران هدف توسط </a:t>
            </a:r>
            <a:r>
              <a:rPr lang="fa-IR" sz="2000" b="1" u="sng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الکترونهای کاتدی</a:t>
            </a:r>
            <a:r>
              <a:rPr lang="fa-IR" sz="2000" b="1" u="sng" dirty="0">
                <a:solidFill>
                  <a:srgbClr val="003192"/>
                </a:solidFill>
                <a:latin typeface="Times New Roman" pitchFamily="18" charset="0"/>
                <a:cs typeface="+mj-cs"/>
              </a:rPr>
              <a:t>  </a:t>
            </a:r>
            <a:r>
              <a:rPr lang="fa-IR" sz="2000" b="1" dirty="0">
                <a:solidFill>
                  <a:srgbClr val="003192"/>
                </a:solidFill>
                <a:latin typeface="Times New Roman" pitchFamily="18" charset="0"/>
                <a:cs typeface="+mj-cs"/>
              </a:rPr>
              <a:t>←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خروج الکترونهای هدف ( در سمت </a:t>
            </a:r>
            <a:r>
              <a:rPr lang="fa-IR" sz="2000" b="1" u="sng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آند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) از مدارهای داخل اتم هدف  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هنگام برخورد الکترون های پر انرژی با اتم های هدف،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ممکن است این الکترون ها با الکترونهای لایه های ماده هدف برخورد کرده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و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 انرژی جنبشی خودشان را به آنها منتقل کنند</a:t>
            </a:r>
            <a:r>
              <a:rPr lang="en-US" sz="2000" b="1" dirty="0">
                <a:cs typeface="+mj-cs"/>
              </a:rPr>
              <a:t>.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cs typeface="+mj-cs"/>
            </a:endParaRP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4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خارج کردن یک الکترون از  اتم  هدف </a:t>
            </a:r>
            <a:r>
              <a:rPr lang="fa-IR" sz="2000" b="1" dirty="0">
                <a:solidFill>
                  <a:srgbClr val="000A14"/>
                </a:solidFill>
                <a:latin typeface="Times New Roman" pitchFamily="18" charset="0"/>
                <a:cs typeface="+mj-cs"/>
              </a:rPr>
              <a:t>(تنگستن ) موجب می شود که اتم یک بار مثبت اضافی بدست آورد  </a:t>
            </a:r>
            <a:r>
              <a:rPr lang="fa-IR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← 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هدف در تیوپ يونيزه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می گردد </a:t>
            </a:r>
            <a:r>
              <a:rPr lang="fa-IR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← اتم یونیزه در جريان بازگشت </a:t>
            </a:r>
            <a:r>
              <a:rPr lang="fa-IR" sz="2000" b="1" dirty="0">
                <a:solidFill>
                  <a:srgbClr val="760000"/>
                </a:solidFill>
                <a:latin typeface="Times New Roman" pitchFamily="18" charset="0"/>
              </a:rPr>
              <a:t>← 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به حالت عادی انرژی اضافی خود را </a:t>
            </a:r>
          </a:p>
          <a:p>
            <a:pPr marL="174625" lvl="1" indent="0" algn="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در محدوده طول موجهاي  اشعه 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X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آزاد می کند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: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18024" y="6524133"/>
            <a:ext cx="5716488" cy="365125"/>
          </a:xfrm>
        </p:spPr>
        <p:txBody>
          <a:bodyPr/>
          <a:lstStyle/>
          <a:p>
            <a:r>
              <a:rPr lang="en-GB" dirty="0" err="1"/>
              <a:t>Movahedi</a:t>
            </a:r>
            <a:endParaRPr lang="en-GB" dirty="0"/>
          </a:p>
        </p:txBody>
      </p:sp>
      <p:sp>
        <p:nvSpPr>
          <p:cNvPr id="13314" name="Rectangl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4AE7E92-0D21-41A4-8936-0B63175BC01F}" type="slidenum">
              <a:rPr lang="ar-SA" smtClean="0"/>
              <a:pPr/>
              <a:t>23</a:t>
            </a:fld>
            <a:endParaRPr lang="en-US"/>
          </a:p>
        </p:txBody>
      </p:sp>
      <p:pic>
        <p:nvPicPr>
          <p:cNvPr id="9" name="Picture 4" descr="x-ray-ato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2043" y="3914946"/>
            <a:ext cx="4340772" cy="2637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500"/>
                                        <p:tgtEl>
                                          <p:spTgt spid="133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500"/>
                                        <p:tgtEl>
                                          <p:spTgt spid="133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500"/>
                                        <p:tgtEl>
                                          <p:spTgt spid="133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1500"/>
                                        <p:tgtEl>
                                          <p:spTgt spid="133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1500"/>
                                        <p:tgtEl>
                                          <p:spTgt spid="133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1500"/>
                                        <p:tgtEl>
                                          <p:spTgt spid="133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1500"/>
                                        <p:tgtEl>
                                          <p:spTgt spid="1331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1500"/>
                                        <p:tgtEl>
                                          <p:spTgt spid="1331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269516"/>
            <a:ext cx="8229600" cy="723788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fa-IR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Characteristic Radiation</a:t>
            </a:r>
            <a:endParaRPr lang="fa-IR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712" y="993304"/>
            <a:ext cx="12241360" cy="6052380"/>
          </a:xfrm>
        </p:spPr>
        <p:txBody>
          <a:bodyPr>
            <a:norm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x-rays are emitted when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outer-shell electron fills an inner-shell void.</a:t>
            </a:r>
          </a:p>
          <a:p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Characteristic x-rays are produced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after ionization of a K-shell electron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When an outer shell electron fills the vacancy in the K shell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 x-ray is emitted.</a:t>
            </a: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24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81858" y="3736120"/>
            <a:ext cx="7441084" cy="284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622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37704" y="145626"/>
            <a:ext cx="12767096" cy="6824342"/>
          </a:xfrm>
        </p:spPr>
        <p:txBody>
          <a:bodyPr/>
          <a:lstStyle/>
          <a:p>
            <a:pPr algn="ctr">
              <a:buNone/>
            </a:pPr>
            <a:r>
              <a:rPr lang="en-US" sz="28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    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Characteristic Radiation </a:t>
            </a:r>
            <a:r>
              <a:rPr lang="en-US" sz="18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cont.. </a:t>
            </a:r>
          </a:p>
          <a:p>
            <a:pPr>
              <a:buNone/>
            </a:pPr>
            <a:r>
              <a:rPr lang="en-US" sz="2400" b="1" dirty="0">
                <a:solidFill>
                  <a:srgbClr val="000099"/>
                </a:solidFill>
                <a:latin typeface="Times New Roman" pitchFamily="18" charset="0"/>
              </a:rPr>
              <a:t>Production of Characteristic x-rays :</a:t>
            </a:r>
          </a:p>
          <a:p>
            <a:pPr>
              <a:buFont typeface="Wingdings" pitchFamily="2" charset="2"/>
              <a:buChar char="Ø"/>
            </a:pP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projectil</a:t>
            </a:r>
            <a:r>
              <a:rPr lang="en-GB" sz="2000" b="1" dirty="0">
                <a:latin typeface="Times New Roman" pitchFamily="18" charset="0"/>
                <a:cs typeface="+mj-cs"/>
              </a:rPr>
              <a:t>e electron</a:t>
            </a:r>
            <a:r>
              <a:rPr lang="en-US" sz="2000" b="1" dirty="0">
                <a:latin typeface="Times New Roman" pitchFamily="18" charset="0"/>
                <a:cs typeface="+mj-cs"/>
              </a:rPr>
              <a:t> with high enough energy to</a:t>
            </a:r>
          </a:p>
          <a:p>
            <a:pPr>
              <a:buNone/>
            </a:pPr>
            <a:r>
              <a:rPr lang="en-US" sz="2000" b="1" dirty="0">
                <a:latin typeface="Times New Roman" pitchFamily="18" charset="0"/>
                <a:cs typeface="+mj-cs"/>
              </a:rPr>
              <a:t> </a:t>
            </a:r>
            <a:r>
              <a:rPr lang="en-US" sz="2000" b="1" u="sng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totally remove an inner-shell electron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latin typeface="Times New Roman" pitchFamily="18" charset="0"/>
                <a:cs typeface="+mj-cs"/>
              </a:rPr>
              <a:t>of the target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sz="2000" b="1" dirty="0">
                <a:latin typeface="Times New Roman" pitchFamily="18" charset="0"/>
                <a:cs typeface="+mj-cs"/>
              </a:rPr>
              <a:t>when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outer-shell e- fills an inner-shell</a:t>
            </a:r>
          </a:p>
          <a:p>
            <a:pPr>
              <a:buNone/>
            </a:pPr>
            <a:endParaRPr lang="en-GB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>
              <a:buNone/>
            </a:pPr>
            <a:r>
              <a:rPr lang="en-GB" sz="2400" b="1" dirty="0">
                <a:solidFill>
                  <a:srgbClr val="0000CC"/>
                </a:solidFill>
                <a:latin typeface="Times New Roman" pitchFamily="18" charset="0"/>
              </a:rPr>
              <a:t>Energy of Characteristic X-Ray </a:t>
            </a:r>
            <a:r>
              <a:rPr lang="en-GB" sz="2000" b="1" dirty="0">
                <a:latin typeface="Times New Roman" pitchFamily="18" charset="0"/>
              </a:rPr>
              <a:t>: </a:t>
            </a:r>
            <a:r>
              <a:rPr lang="en-GB" sz="2000" b="1" dirty="0">
                <a:latin typeface="Times New Roman" pitchFamily="18" charset="0"/>
                <a:cs typeface="+mj-cs"/>
              </a:rPr>
              <a:t>Since the electron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binding</a:t>
            </a:r>
          </a:p>
          <a:p>
            <a:pPr>
              <a:buNone/>
            </a:pP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energy differs for every element</a:t>
            </a:r>
            <a:r>
              <a:rPr lang="en-GB" sz="2000" b="1" dirty="0">
                <a:latin typeface="Times New Roman" pitchFamily="18" charset="0"/>
                <a:cs typeface="+mj-cs"/>
              </a:rPr>
              <a:t>, the energy of </a:t>
            </a:r>
          </a:p>
          <a:p>
            <a:pPr>
              <a:buNone/>
            </a:pPr>
            <a:r>
              <a:rPr lang="en-GB" sz="2000" b="1" dirty="0">
                <a:latin typeface="Times New Roman" pitchFamily="18" charset="0"/>
                <a:cs typeface="+mj-cs"/>
              </a:rPr>
              <a:t>characteristic X-Ray also differ.</a:t>
            </a:r>
          </a:p>
          <a:p>
            <a:pPr>
              <a:buNone/>
            </a:pPr>
            <a:endParaRPr lang="en-GB" sz="2000" b="1" dirty="0">
              <a:latin typeface="Times New Roman" pitchFamily="18" charset="0"/>
              <a:cs typeface="+mj-cs"/>
            </a:endParaRPr>
          </a:p>
          <a:p>
            <a:endParaRPr lang="en-US" sz="2000" b="1" dirty="0">
              <a:latin typeface="Times New Roman" pitchFamily="18" charset="0"/>
            </a:endParaRPr>
          </a:p>
          <a:p>
            <a:pPr>
              <a:buNone/>
            </a:pP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</a:rPr>
              <a:t>Characteristic Name:</a:t>
            </a:r>
            <a:endParaRPr lang="en-US" sz="2400" b="1" dirty="0">
              <a:latin typeface="Times New Roman" pitchFamily="18" charset="0"/>
            </a:endParaRPr>
          </a:p>
          <a:p>
            <a:pPr>
              <a:buNone/>
            </a:pPr>
            <a:r>
              <a:rPr lang="en-US" sz="2000" b="1" dirty="0">
                <a:latin typeface="Times New Roman" pitchFamily="18" charset="0"/>
                <a:cs typeface="+mj-cs"/>
              </a:rPr>
              <a:t>It is called characteristic because it is characteristic </a:t>
            </a:r>
          </a:p>
          <a:p>
            <a:pPr>
              <a:buNone/>
            </a:pPr>
            <a:r>
              <a:rPr lang="en-US" sz="2000" b="1" dirty="0">
                <a:latin typeface="Times New Roman" pitchFamily="18" charset="0"/>
                <a:cs typeface="+mj-cs"/>
              </a:rPr>
              <a:t>of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target element in the energy of the photon produced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7" name="Picture 6" descr="x-ray-atom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58584" y="993306"/>
            <a:ext cx="2718350" cy="1651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69790" y="3441576"/>
            <a:ext cx="2339752" cy="2794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157511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6FA4C-547F-CAE1-7AAD-7DCDFE8F6D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696" y="145625"/>
            <a:ext cx="12673408" cy="7023950"/>
          </a:xfrm>
        </p:spPr>
        <p:txBody>
          <a:bodyPr/>
          <a:lstStyle/>
          <a:p>
            <a:pPr marL="0" marR="0" lvl="0" indent="0" algn="r" defTabSz="101882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مثال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: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تشعشع اختصاصی </a:t>
            </a:r>
            <a:r>
              <a:rPr kumimoji="0" lang="fa-IR" sz="2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در هدفی از جنس تنگستن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193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342900" marR="0" lvl="1" indent="-342900" algn="r" defTabSz="101882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خروج  </a:t>
            </a:r>
            <a:r>
              <a:rPr kumimoji="0" lang="fa-I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يک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الکترون از </a:t>
            </a:r>
            <a:r>
              <a:rPr kumimoji="0" lang="fa-I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لايه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6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K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76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از اتم تنگستن که دارای انرژی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70 keV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 است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1933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1" indent="-342900" algn="r" defTabSz="101882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جایگزینی آن توسط الکترون لایه های دیگر مثل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L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که دارای انرژی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11 keV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 است </a:t>
            </a:r>
          </a:p>
          <a:p>
            <a:pPr marL="342900" marR="0" lvl="1" indent="-342900" algn="r" defTabSz="101882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درنتیجه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← </a:t>
            </a:r>
            <a:r>
              <a:rPr kumimoji="0" lang="fa-I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فو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fa-IR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تون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X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 ساطع شده دارای  </a:t>
            </a:r>
            <a:r>
              <a:rPr kumimoji="0" lang="fa-IR" sz="2400" b="1" i="0" u="sng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Times New Roman" pitchFamily="18" charset="0"/>
                <a:ea typeface="+mn-ea"/>
                <a:cs typeface="Arial" panose="020B0604020202020204" pitchFamily="34" charset="0"/>
              </a:rPr>
              <a:t>اختلاف انرژی برابر با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70 - 11 = 59</a:t>
            </a:r>
          </a:p>
          <a:p>
            <a:pPr marL="342900" marR="0" lvl="1" indent="-342900" algn="r" defTabSz="101882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99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0" marR="0" lvl="0" indent="0" algn="r" defTabSz="101882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برخورد با هدف تنگستن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در انرژی پایین تر از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70 kVp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 انرژی الکترون بمباران کننده کمتر از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70 kVp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باشد)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solidFill>
                <a:srgbClr val="001933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r" defTabSz="101882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هیچ اشعه اختصاصی از لایه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K </a:t>
            </a:r>
            <a:r>
              <a:rPr kumimoji="0" lang="fa-IR" sz="2000" b="1" i="0" u="none" strike="noStrike" kern="1200" cap="none" spc="0" normalizeH="0" baseline="0" noProof="0" dirty="0">
                <a:ln>
                  <a:noFill/>
                </a:ln>
                <a:solidFill>
                  <a:srgbClr val="001933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وجود ندارد.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1933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D50D-895B-4712-30B4-99C698921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946970-3483-F5F3-A503-44B70CB415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26</a:t>
            </a:fld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9DF9E1-40C0-9B77-DA16-A148C1D9D2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8064" y="3081536"/>
            <a:ext cx="6294120" cy="3474720"/>
          </a:xfrm>
          <a:prstGeom prst="rect">
            <a:avLst/>
          </a:prstGeom>
        </p:spPr>
      </p:pic>
      <p:sp>
        <p:nvSpPr>
          <p:cNvPr id="7" name="Rectangle 4">
            <a:extLst>
              <a:ext uri="{FF2B5EF4-FFF2-40B4-BE49-F238E27FC236}">
                <a16:creationId xmlns:a16="http://schemas.microsoft.com/office/drawing/2014/main" id="{847D0199-969D-185C-605E-F7FCA9E2FC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36" y="3225552"/>
            <a:ext cx="2035604" cy="2204654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/>
            <a:r>
              <a:rPr lang="en-US" sz="2800" dirty="0">
                <a:solidFill>
                  <a:srgbClr val="FF0000"/>
                </a:solidFill>
                <a:latin typeface="Garamond" pitchFamily="18" charset="0"/>
              </a:rPr>
              <a:t>K-70</a:t>
            </a:r>
            <a:r>
              <a:rPr lang="en-US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Garamond" pitchFamily="18" charset="0"/>
              </a:rPr>
              <a:t> KeV</a:t>
            </a:r>
          </a:p>
          <a:p>
            <a:pPr algn="ctr" eaLnBrk="0" hangingPunct="0"/>
            <a:r>
              <a:rPr lang="en-US" sz="2800" dirty="0">
                <a:solidFill>
                  <a:srgbClr val="FF0000"/>
                </a:solidFill>
                <a:latin typeface="Garamond" pitchFamily="18" charset="0"/>
              </a:rPr>
              <a:t>L-11</a:t>
            </a:r>
            <a:r>
              <a:rPr lang="en-US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Garamond" pitchFamily="18" charset="0"/>
              </a:rPr>
              <a:t> KeV</a:t>
            </a:r>
          </a:p>
          <a:p>
            <a:pPr algn="ctr" eaLnBrk="0" hangingPunct="0"/>
            <a:r>
              <a:rPr lang="en-US" sz="2800" dirty="0">
                <a:solidFill>
                  <a:srgbClr val="FF0000"/>
                </a:solidFill>
                <a:latin typeface="Garamond" pitchFamily="18" charset="0"/>
              </a:rPr>
              <a:t>M-2.8</a:t>
            </a:r>
            <a:r>
              <a:rPr lang="en-US" sz="2800" dirty="0">
                <a:solidFill>
                  <a:schemeClr val="accent1">
                    <a:lumMod val="20000"/>
                    <a:lumOff val="80000"/>
                  </a:schemeClr>
                </a:solidFill>
                <a:latin typeface="Garamond" pitchFamily="18" charset="0"/>
              </a:rPr>
              <a:t> KeV</a:t>
            </a:r>
          </a:p>
        </p:txBody>
      </p:sp>
    </p:spTree>
    <p:extLst>
      <p:ext uri="{BB962C8B-B14F-4D97-AF65-F5344CB8AC3E}">
        <p14:creationId xmlns:p14="http://schemas.microsoft.com/office/powerpoint/2010/main" val="141364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6"/>
            <a:ext cx="12601400" cy="7023948"/>
          </a:xfrm>
        </p:spPr>
        <p:txBody>
          <a:bodyPr>
            <a:normAutofit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28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طیف اشعه ایکس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صفحه 152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پرتاب تعداد بسیار زیادی از الکترونهای کاتدی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در دستگاه های رادیولوژی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با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انرژی جنبشی کنترل شده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به سمت هدف  </a:t>
            </a:r>
          </a:p>
          <a:p>
            <a:pPr algn="r" rtl="1">
              <a:lnSpc>
                <a:spcPct val="100000"/>
              </a:lnSpc>
              <a:buNone/>
            </a:pP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انتقال انرژی جنبشی به هدف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: الکترونهای پرتابی کاتدی در بر خورد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با اتم های سنگین فلز هدف سرانجام به حالت سکون می رسند.</a:t>
            </a:r>
          </a:p>
          <a:p>
            <a:pPr algn="ctr" rtl="1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(</a:t>
            </a:r>
            <a:r>
              <a:rPr lang="en-US" sz="2000" b="1" dirty="0" err="1">
                <a:solidFill>
                  <a:srgbClr val="006600"/>
                </a:solidFill>
                <a:latin typeface="Times New Roman" pitchFamily="18" charset="0"/>
                <a:cs typeface="+mj-cs"/>
              </a:rPr>
              <a:t>Ek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=1/2mv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)</a:t>
            </a:r>
            <a:endParaRPr lang="fa-IR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ctr" rtl="1">
              <a:lnSpc>
                <a:spcPct val="100000"/>
              </a:lnSpc>
              <a:buNone/>
            </a:pP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نتیجه بر هم کنش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تبدیل انرژی جنبشی به انرژی حرارتی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(99% مادون قرمز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IR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)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و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u="sng" dirty="0">
                <a:solidFill>
                  <a:srgbClr val="CC0066"/>
                </a:solidFill>
                <a:latin typeface="Times New Roman" pitchFamily="18" charset="0"/>
                <a:cs typeface="+mj-cs"/>
              </a:rPr>
              <a:t>پرتو ایکس ( کمتر 1%)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می شود.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تولید طیف اشعه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در انرژیهای مختلف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:  از آنجائیکه تشعشع عمومی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و اختصاصی باعث تولید اشعه ایکس در انرژی های متفاوت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 بین صفر تا حداکثر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kVp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)</a:t>
            </a:r>
            <a:endParaRPr lang="en-US" sz="2000" b="1" dirty="0"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27</a:t>
            </a:fld>
            <a:endParaRPr lang="en-GB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0" y="141077"/>
            <a:ext cx="3689027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991A96A-EFD7-82AF-6861-DD97309636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6621" y="3385485"/>
            <a:ext cx="4749004" cy="3784089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hape 2"/>
          <p:cNvSpPr>
            <a:spLocks noGrp="1"/>
          </p:cNvSpPr>
          <p:nvPr>
            <p:ph idx="1"/>
          </p:nvPr>
        </p:nvSpPr>
        <p:spPr>
          <a:xfrm>
            <a:off x="93688" y="145627"/>
            <a:ext cx="12673408" cy="6896349"/>
          </a:xfrm>
        </p:spPr>
        <p:txBody>
          <a:bodyPr>
            <a:normAutofit/>
          </a:bodyPr>
          <a:lstStyle/>
          <a:p>
            <a:pPr marL="228600" algn="ct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4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طیف پیوسته اشعه ايکس</a:t>
            </a:r>
            <a:r>
              <a:rPr lang="en-US" sz="20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cs typeface="+mj-cs"/>
              </a:rPr>
              <a:t>صفحه 153</a:t>
            </a:r>
            <a:endParaRPr lang="en-US" sz="2000" b="1" dirty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طیف پیوسته اشعه </a:t>
            </a:r>
            <a:r>
              <a:rPr lang="en-US" sz="2000" b="1" dirty="0">
                <a:solidFill>
                  <a:srgbClr val="000099"/>
                </a:solidFill>
                <a:cs typeface="+mj-cs"/>
              </a:rPr>
              <a:t>X</a:t>
            </a:r>
            <a:r>
              <a:rPr lang="fa-IR" sz="2000" b="1" dirty="0">
                <a:solidFill>
                  <a:srgbClr val="000099"/>
                </a:solidFill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در اثر تولید پرتوهای عمومی ( ترمزی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</a:rPr>
              <a:t> Bremsstrahlung-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) به دست می آید.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چرا طیف پیوسته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: چون در آن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انرژی فوتون های تابشی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ممکن است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در هر جایی از طیف میان صفر تا بیشترین مقادیر انرژی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گسترده باشد.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marL="22860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marL="22860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marL="22860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marL="228600" algn="r" rt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 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عوامل موثر در توليد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: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chemeClr val="tx2">
                  <a:lumMod val="60000"/>
                  <a:lumOff val="40000"/>
                </a:schemeClr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  <a:cs typeface="+mj-cs"/>
              </a:rPr>
              <a:t>انرژی جنبشی اولیه الکترون</a:t>
            </a:r>
            <a:r>
              <a:rPr lang="fa-IR" sz="2000" b="1" dirty="0">
                <a:solidFill>
                  <a:srgbClr val="003192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اختلاف پتانسیل دو سر لامپ 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(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kVp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) 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endParaRPr lang="fa-IR" sz="2000" b="1" dirty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  <a:cs typeface="+mj-cs"/>
              </a:rPr>
              <a:t> نوسان ولتاژ</a:t>
            </a:r>
            <a:r>
              <a:rPr lang="fa-IR" sz="2000" b="1" dirty="0">
                <a:solidFill>
                  <a:srgbClr val="003192"/>
                </a:solidFill>
                <a:latin typeface="Times New Roman" pitchFamily="18" charset="0"/>
                <a:cs typeface="+mj-cs"/>
              </a:rPr>
              <a:t>: 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باید کمترین نوسان داشته باشد (موج سینوسی دارای نوسان زیاد است)</a:t>
            </a: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  <a:cs typeface="+mj-cs"/>
              </a:rPr>
              <a:t> جنس هدف </a:t>
            </a: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(عدد اتمی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Z </a:t>
            </a: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)</a:t>
            </a:r>
            <a:endParaRPr lang="en-US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  <a:cs typeface="+mj-cs"/>
              </a:rPr>
              <a:t>چگونگی عبور الکترون </a:t>
            </a: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کاتدی از نزدیکی هسته هدف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Font typeface="Wingdings" pitchFamily="2" charset="2"/>
              <a:buChar char="ü"/>
            </a:pPr>
            <a:r>
              <a:rPr lang="fa-IR" sz="2000" b="1" dirty="0">
                <a:solidFill>
                  <a:srgbClr val="0000FF"/>
                </a:solidFill>
                <a:latin typeface="Times New Roman" pitchFamily="18" charset="0"/>
                <a:cs typeface="+mj-cs"/>
              </a:rPr>
              <a:t>احتياج اتم به قرار گرفتن در پائين ترين وضعيت </a:t>
            </a:r>
            <a:r>
              <a:rPr lang="fa-IR" sz="2000" b="1" dirty="0">
                <a:solidFill>
                  <a:srgbClr val="003192"/>
                </a:solidFill>
                <a:latin typeface="Times New Roman" pitchFamily="18" charset="0"/>
                <a:cs typeface="+mj-cs"/>
              </a:rPr>
              <a:t>انرژی</a:t>
            </a:r>
            <a:endParaRPr lang="en-US" sz="2000" b="1" dirty="0">
              <a:solidFill>
                <a:srgbClr val="003192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3192"/>
                </a:solidFill>
                <a:latin typeface="Times New Roman" pitchFamily="18" charset="0"/>
                <a:cs typeface="+mj-cs"/>
              </a:rPr>
              <a:t> </a:t>
            </a:r>
            <a:endParaRPr lang="en-GB" sz="2000" b="1" dirty="0">
              <a:solidFill>
                <a:srgbClr val="003192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262040" y="6563275"/>
            <a:ext cx="5716488" cy="365125"/>
          </a:xfrm>
        </p:spPr>
        <p:txBody>
          <a:bodyPr/>
          <a:lstStyle/>
          <a:p>
            <a:r>
              <a:rPr lang="en-GB" dirty="0" err="1"/>
              <a:t>Movahedi</a:t>
            </a:r>
            <a:endParaRPr lang="en-GB" dirty="0"/>
          </a:p>
        </p:txBody>
      </p:sp>
      <p:sp>
        <p:nvSpPr>
          <p:cNvPr id="12290" name="Rectangl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6E962D5-190B-471D-B230-A9A7DEEE3A53}" type="slidenum">
              <a:rPr lang="ar-SA" smtClean="0"/>
              <a:pPr/>
              <a:t>28</a:t>
            </a:fld>
            <a:endParaRPr lang="en-US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7704" y="1209328"/>
            <a:ext cx="3585516" cy="3149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4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4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400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3688" y="145626"/>
            <a:ext cx="12673408" cy="68963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8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Bremsstrahlung X-ray Spectrum</a:t>
            </a:r>
          </a:p>
          <a:p>
            <a:pPr>
              <a:buNone/>
            </a:pP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Energy level of  Bremsstrahlung x-rays</a:t>
            </a:r>
            <a:r>
              <a:rPr lang="en-US" sz="2000" b="1" dirty="0">
                <a:latin typeface="Times New Roman" pitchFamily="18" charset="0"/>
                <a:cs typeface="+mj-cs"/>
              </a:rPr>
              <a:t>:  it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can have any energy level up to the set kVp value. </a:t>
            </a:r>
          </a:p>
          <a:p>
            <a:r>
              <a:rPr lang="en-US" sz="2000" b="1" dirty="0" err="1">
                <a:latin typeface="Times New Roman" pitchFamily="18" charset="0"/>
                <a:cs typeface="+mj-cs"/>
              </a:rPr>
              <a:t>Brems</a:t>
            </a:r>
            <a:r>
              <a:rPr lang="en-US" sz="2000" b="1" dirty="0">
                <a:latin typeface="Times New Roman" pitchFamily="18" charset="0"/>
                <a:cs typeface="+mj-cs"/>
              </a:rPr>
              <a:t> x-rays can be produced at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any </a:t>
            </a:r>
            <a:r>
              <a:rPr lang="en-US" sz="2000" b="1" u="sng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projectile </a:t>
            </a:r>
            <a:r>
              <a:rPr lang="en-US" sz="2000" b="1" u="sng" dirty="0">
                <a:solidFill>
                  <a:srgbClr val="660066"/>
                </a:solidFill>
                <a:latin typeface="Times New Roman" pitchFamily="18" charset="0"/>
                <a:cs typeface="+mj-cs"/>
              </a:rPr>
              <a:t>e - value</a:t>
            </a:r>
          </a:p>
          <a:p>
            <a:pPr eaLnBrk="1" hangingPunct="1"/>
            <a:endParaRPr lang="en-US" sz="2000" b="1" dirty="0">
              <a:latin typeface="Times New Roman" pitchFamily="18" charset="0"/>
              <a:cs typeface="+mj-cs"/>
            </a:endParaRPr>
          </a:p>
          <a:p>
            <a:pPr eaLnBrk="1" hangingPunct="1"/>
            <a:r>
              <a:rPr lang="en-US" sz="2000" b="1" dirty="0" err="1">
                <a:latin typeface="Times New Roman" pitchFamily="18" charset="0"/>
                <a:cs typeface="+mj-cs"/>
              </a:rPr>
              <a:t>Brems</a:t>
            </a:r>
            <a:r>
              <a:rPr lang="en-US" sz="2000" b="1" dirty="0">
                <a:latin typeface="Times New Roman" pitchFamily="18" charset="0"/>
                <a:cs typeface="+mj-cs"/>
              </a:rPr>
              <a:t> x-rays have a range of energies and form a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u="sng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continuous emission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spectrum</a:t>
            </a:r>
          </a:p>
          <a:p>
            <a:pPr eaLnBrk="1" hangingPunct="1"/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r>
              <a:rPr lang="en-US" sz="2000" b="1" dirty="0">
                <a:latin typeface="Times New Roman" pitchFamily="18" charset="0"/>
                <a:cs typeface="+mj-cs"/>
              </a:rPr>
              <a:t>The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general shape </a:t>
            </a:r>
            <a:r>
              <a:rPr lang="en-US" sz="2000" b="1" dirty="0">
                <a:latin typeface="Times New Roman" pitchFamily="18" charset="0"/>
                <a:cs typeface="+mj-cs"/>
              </a:rPr>
              <a:t>of an emission spectrum is always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the same,</a:t>
            </a:r>
          </a:p>
          <a:p>
            <a:pPr>
              <a:buNone/>
            </a:pPr>
            <a:r>
              <a:rPr lang="en-US" sz="2000" b="1" dirty="0">
                <a:latin typeface="Times New Roman" pitchFamily="18" charset="0"/>
                <a:cs typeface="+mj-cs"/>
              </a:rPr>
              <a:t> but the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position</a:t>
            </a:r>
            <a:r>
              <a:rPr lang="en-US" sz="2000" b="1" dirty="0">
                <a:latin typeface="Times New Roman" pitchFamily="18" charset="0"/>
                <a:cs typeface="+mj-cs"/>
              </a:rPr>
              <a:t> along the energy axis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can change</a:t>
            </a:r>
          </a:p>
          <a:p>
            <a:pPr eaLnBrk="1" hangingPunct="1"/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29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8551916" y="3297560"/>
            <a:ext cx="4099219" cy="3600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03004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7"/>
            <a:ext cx="12601400" cy="6896349"/>
          </a:xfrm>
        </p:spPr>
        <p:txBody>
          <a:bodyPr>
            <a:normAutofit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بخش اول: تولید اشعه ایکس </a:t>
            </a:r>
            <a:r>
              <a:rPr lang="fa-IR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صفحه </a:t>
            </a: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145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مقدمه ای بر تصویر برداری پزشکی</a:t>
            </a:r>
            <a:endParaRPr lang="en-US" sz="2400" b="1" dirty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نقش تصویر برداری پزشکی</a:t>
            </a:r>
            <a:r>
              <a:rPr lang="fa-I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بعد از تصاویر ماهواره ای، بیشترین و فعال ترین نقش را دارد.</a:t>
            </a:r>
            <a:endParaRPr lang="en-US" sz="2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هدف از تصویر برداری پزشکی: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به دست آوردن تصاویر بیمار به منظور کمک به تشخیص بیماری</a:t>
            </a: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/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 rtl="1">
              <a:buNone/>
            </a:pPr>
            <a:r>
              <a:rPr lang="fa-I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کاربرد غیر پزشکی: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تعیین سلامت لوله های مورد استفاده در نیروگاه های هسته ای 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بال هواپیما ها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در آزمایشگاه ها و در داروسازی  برای</a:t>
            </a: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تعیین ساختمان بلورها (کریستالوگرافی)</a:t>
            </a:r>
            <a:endParaRPr lang="en-US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buFont typeface="Wingdings" panose="05000000000000000000" pitchFamily="2" charset="2"/>
              <a:buChar char="v"/>
            </a:pPr>
            <a:r>
              <a:rPr lang="fa-IR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تایید تابلوهای نقاشی (پرتوهای کم انرژی گرنز)</a:t>
            </a:r>
            <a:endParaRPr lang="en-US" sz="2000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 rtl="1">
              <a:lnSpc>
                <a:spcPct val="100000"/>
              </a:lnSpc>
              <a:buNone/>
            </a:pPr>
            <a:endParaRPr lang="en-US" sz="2000" b="1" dirty="0">
              <a:latin typeface="Times New Roman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3</a:t>
            </a:fld>
            <a:endParaRPr lang="en-GB"/>
          </a:p>
        </p:txBody>
      </p:sp>
      <p:pic>
        <p:nvPicPr>
          <p:cNvPr id="6" name="Picture 17" descr="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7757" y="521068"/>
            <a:ext cx="2592290" cy="1883369"/>
          </a:xfrm>
          <a:prstGeom prst="rect">
            <a:avLst/>
          </a:prstGeom>
          <a:noFill/>
          <a:ln w="28575">
            <a:solidFill>
              <a:schemeClr val="folHlink"/>
            </a:solidFill>
            <a:miter lim="800000"/>
            <a:headEnd/>
            <a:tailEnd/>
          </a:ln>
        </p:spPr>
      </p:pic>
      <p:pic>
        <p:nvPicPr>
          <p:cNvPr id="7" name="Picture 8" descr="untitled19"/>
          <p:cNvPicPr>
            <a:picLocks noChangeAspect="1" noChangeArrowheads="1"/>
          </p:cNvPicPr>
          <p:nvPr/>
        </p:nvPicPr>
        <p:blipFill>
          <a:blip r:embed="rId3" cstate="print">
            <a:lum contrast="6000"/>
          </a:blip>
          <a:srcRect/>
          <a:stretch>
            <a:fillRect/>
          </a:stretch>
        </p:blipFill>
        <p:spPr bwMode="auto">
          <a:xfrm>
            <a:off x="547757" y="2937520"/>
            <a:ext cx="4524256" cy="3842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Shape 2"/>
          <p:cNvSpPr>
            <a:spLocks noGrp="1"/>
          </p:cNvSpPr>
          <p:nvPr>
            <p:ph idx="1"/>
          </p:nvPr>
        </p:nvSpPr>
        <p:spPr>
          <a:xfrm>
            <a:off x="165696" y="145627"/>
            <a:ext cx="12745416" cy="7023948"/>
          </a:xfrm>
        </p:spPr>
        <p:txBody>
          <a:bodyPr>
            <a:normAutofit/>
          </a:bodyPr>
          <a:lstStyle/>
          <a:p>
            <a:pPr marL="228600" algn="ctr" rtl="1">
              <a:lnSpc>
                <a:spcPct val="15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latin typeface="Times New Roman" pitchFamily="18" charset="0"/>
                <a:cs typeface="+mj-cs"/>
              </a:rPr>
              <a:t> </a:t>
            </a:r>
            <a:r>
              <a:rPr lang="fa-IR" sz="2000" b="1" dirty="0">
                <a:latin typeface="Times New Roman" pitchFamily="18" charset="0"/>
                <a:cs typeface="+mj-cs"/>
              </a:rPr>
              <a:t>ادامه </a:t>
            </a:r>
            <a:r>
              <a:rPr lang="fa-IR" sz="24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طیف پیوسته اشعه ايکس </a:t>
            </a:r>
            <a:r>
              <a:rPr lang="fa-IR" sz="18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(گستره تولید اشعه)</a:t>
            </a:r>
          </a:p>
          <a:p>
            <a:pPr marL="228600" algn="r" rtl="1">
              <a:lnSpc>
                <a:spcPct val="15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br>
              <a:rPr lang="fa-IR" sz="18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</a:b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نتیجه گیری:</a:t>
            </a:r>
          </a:p>
          <a:p>
            <a:pPr marL="228600" algn="r" rtl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881063" algn="l"/>
              </a:tabLst>
            </a:pPr>
            <a:r>
              <a:rPr lang="fa-IR" sz="2000" b="1" dirty="0"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متغییر بودن طول موج تشعشعات ایکس </a:t>
            </a:r>
            <a:r>
              <a:rPr lang="fa-IR" sz="2000" b="1" dirty="0">
                <a:latin typeface="Times New Roman" pitchFamily="18" charset="0"/>
                <a:cs typeface="+mj-cs"/>
              </a:rPr>
              <a:t>در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طیف پیوسته  </a:t>
            </a:r>
            <a:r>
              <a:rPr lang="fa-IR" sz="2000" b="1" dirty="0">
                <a:latin typeface="Times New Roman" pitchFamily="18" charset="0"/>
                <a:cs typeface="+mj-cs"/>
              </a:rPr>
              <a:t>.</a:t>
            </a:r>
          </a:p>
          <a:p>
            <a:pPr marL="228600" algn="r" rtl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881063" algn="l"/>
              </a:tabLst>
            </a:pP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تعداد فوتونهای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ایکس تولیدی متناسب است با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مساحت زیر گراف.</a:t>
            </a:r>
          </a:p>
          <a:p>
            <a:pPr marL="228600" algn="r" rtl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881063" algn="l"/>
              </a:tabLst>
            </a:pP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هر چه تعداد فتونها  (کمیت) بیشترباشد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مساحت زیر گراف بیشتر است</a:t>
            </a:r>
            <a:r>
              <a:rPr lang="fa-IR" sz="2000" b="1" dirty="0">
                <a:latin typeface="Times New Roman" pitchFamily="18" charset="0"/>
                <a:cs typeface="+mj-cs"/>
              </a:rPr>
              <a:t>.</a:t>
            </a:r>
          </a:p>
          <a:p>
            <a:pPr marL="228600" algn="r" rtl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881063" algn="l"/>
              </a:tabLst>
            </a:pPr>
            <a:r>
              <a:rPr lang="fa-IR" sz="20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شکل کلی طیف پیوسته یکسان است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فقط موقعیت انرژی روی محور میتواند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تغییر کند.</a:t>
            </a:r>
          </a:p>
          <a:p>
            <a:pPr marL="228600" algn="r" rtl="1">
              <a:lnSpc>
                <a:spcPct val="150000"/>
              </a:lnSpc>
              <a:spcBef>
                <a:spcPct val="0"/>
              </a:spcBef>
              <a:buFont typeface="Wingdings" pitchFamily="2" charset="2"/>
              <a:buChar char="ü"/>
              <a:tabLst>
                <a:tab pos="881063" algn="l"/>
              </a:tabLst>
            </a:pP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با افزایش </a:t>
            </a:r>
            <a:r>
              <a:rPr lang="en-GB" sz="2000" b="1" dirty="0" err="1">
                <a:solidFill>
                  <a:srgbClr val="0000CC"/>
                </a:solidFill>
                <a:latin typeface="Times New Roman" pitchFamily="18" charset="0"/>
                <a:cs typeface="+mj-cs"/>
              </a:rPr>
              <a:t>kVp</a:t>
            </a:r>
            <a:r>
              <a:rPr lang="fa-IR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دامنه طیف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اشعه ایکس ترمزی (برمزاشترولنگ) افزایش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می یابد و</a:t>
            </a:r>
          </a:p>
          <a:p>
            <a:pPr marL="0" indent="0" algn="r" rtl="1">
              <a:lnSpc>
                <a:spcPct val="15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latin typeface="Times New Roman" pitchFamily="18" charset="0"/>
                <a:cs typeface="+mj-cs"/>
              </a:rPr>
              <a:t>       هم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طیف به سمت انرژی های  بالاتر حرکت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می کند .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262040" y="6563275"/>
            <a:ext cx="5716488" cy="365125"/>
          </a:xfrm>
        </p:spPr>
        <p:txBody>
          <a:bodyPr/>
          <a:lstStyle/>
          <a:p>
            <a:r>
              <a:rPr lang="en-GB" dirty="0" err="1"/>
              <a:t>Movahedi</a:t>
            </a:r>
            <a:endParaRPr lang="en-GB" dirty="0"/>
          </a:p>
        </p:txBody>
      </p:sp>
      <p:sp>
        <p:nvSpPr>
          <p:cNvPr id="12290" name="Rectangl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6E962D5-190B-471D-B230-A9A7DEEE3A53}" type="slidenum">
              <a:rPr lang="ar-SA" smtClean="0"/>
              <a:pPr/>
              <a:t>30</a:t>
            </a:fld>
            <a:endParaRPr lang="en-US"/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50240" y="3657600"/>
            <a:ext cx="3672408" cy="3225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4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4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4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400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400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400"/>
                                        <p:tgtEl>
                                          <p:spTgt spid="122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400"/>
                                        <p:tgtEl>
                                          <p:spTgt spid="122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800"/>
                            </p:stCondLst>
                            <p:childTnLst>
                              <p:par>
                                <p:cTn id="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400"/>
                                        <p:tgtEl>
                                          <p:spTgt spid="122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2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Shape 2"/>
          <p:cNvSpPr>
            <a:spLocks noGrp="1"/>
          </p:cNvSpPr>
          <p:nvPr>
            <p:ph idx="1"/>
          </p:nvPr>
        </p:nvSpPr>
        <p:spPr>
          <a:xfrm>
            <a:off x="165696" y="228600"/>
            <a:ext cx="12529392" cy="6940974"/>
          </a:xfrm>
        </p:spPr>
        <p:txBody>
          <a:bodyPr>
            <a:normAutofit lnSpcReduction="10000"/>
          </a:bodyPr>
          <a:lstStyle/>
          <a:p>
            <a:pPr algn="ctr" rtl="1">
              <a:lnSpc>
                <a:spcPct val="110000"/>
              </a:lnSpc>
              <a:spcBef>
                <a:spcPct val="0"/>
              </a:spcBef>
              <a:buNone/>
              <a:tabLst>
                <a:tab pos="622300" algn="l"/>
                <a:tab pos="881063" algn="l"/>
              </a:tabLst>
            </a:pPr>
            <a:r>
              <a:rPr lang="fa-IR" sz="3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طیف گسسته اشعه ایکس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:</a:t>
            </a:r>
            <a:r>
              <a:rPr lang="fa-IR" sz="2000" b="1" dirty="0">
                <a:cs typeface="+mj-cs"/>
              </a:rPr>
              <a:t>صفحه 153</a:t>
            </a:r>
            <a:endParaRPr lang="en-US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انرژی پرتوهای </a:t>
            </a:r>
            <a:r>
              <a:rPr lang="en-US" sz="2000" b="1" dirty="0">
                <a:solidFill>
                  <a:srgbClr val="000099"/>
                </a:solidFill>
                <a:cs typeface="+mj-cs"/>
              </a:rPr>
              <a:t>X</a:t>
            </a:r>
            <a:r>
              <a:rPr lang="fa-IR" sz="2000" b="1" dirty="0">
                <a:solidFill>
                  <a:srgbClr val="000099"/>
                </a:solidFill>
                <a:cs typeface="+mj-cs"/>
              </a:rPr>
              <a:t> اختصاصی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: دارای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انرژی ثابت و منفصل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هستند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این انرژی ها از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تفاوت های اختصاصی بین انرژی همبستگی الکترون های </a:t>
            </a:r>
          </a:p>
          <a:p>
            <a:pPr algn="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لایه های مختلف عنصر هدف به دست می اید.</a:t>
            </a: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endParaRPr lang="fa-IR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برای هر لایه داخلی بیشتر از یک انرژی همبستگی وجود دارد  </a:t>
            </a: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و موجب ظهور چندین ا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نرژی مختلف از تشعشعات ایکس می گردد.</a:t>
            </a:r>
            <a:r>
              <a:rPr lang="en-US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 </a:t>
            </a: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2A7E"/>
                </a:solidFill>
                <a:latin typeface="Times New Roman" pitchFamily="18" charset="0"/>
                <a:cs typeface="+mj-cs"/>
              </a:rPr>
              <a:t>انتقال الکترون پوسته </a:t>
            </a:r>
            <a:r>
              <a:rPr lang="en-US" sz="2000" b="1" dirty="0">
                <a:solidFill>
                  <a:srgbClr val="002A7E"/>
                </a:solidFill>
                <a:latin typeface="Times New Roman" pitchFamily="18" charset="0"/>
                <a:cs typeface="+mj-cs"/>
              </a:rPr>
              <a:t>L</a:t>
            </a:r>
            <a:r>
              <a:rPr lang="fa-IR" sz="2000" b="1" dirty="0">
                <a:solidFill>
                  <a:srgbClr val="002A7E"/>
                </a:solidFill>
                <a:latin typeface="Times New Roman" pitchFamily="18" charset="0"/>
                <a:cs typeface="+mj-cs"/>
              </a:rPr>
              <a:t> به </a:t>
            </a:r>
            <a:r>
              <a:rPr lang="en-US" sz="2000" b="1" dirty="0">
                <a:solidFill>
                  <a:srgbClr val="002A7E"/>
                </a:solidFill>
                <a:latin typeface="Times New Roman" pitchFamily="18" charset="0"/>
                <a:cs typeface="+mj-cs"/>
              </a:rPr>
              <a:t>K </a:t>
            </a:r>
            <a:r>
              <a:rPr lang="fa-IR" sz="2000" b="1" dirty="0">
                <a:solidFill>
                  <a:srgbClr val="002A7E"/>
                </a:solidFill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دارای دو طیف انرژی می باشد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α</a:t>
            </a:r>
            <a:r>
              <a:rPr lang="en-US" sz="2000" b="1" baseline="-25000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= 59.3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KeV                 </a:t>
            </a:r>
            <a:r>
              <a:rPr lang="en-US" sz="20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α</a:t>
            </a:r>
            <a:r>
              <a:rPr lang="en-US" sz="2000" b="1" baseline="-25000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=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57.9 KeV</a:t>
            </a: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latin typeface="Times New Roman" pitchFamily="18" charset="0"/>
                <a:cs typeface="+mj-cs"/>
              </a:rPr>
              <a:t> </a:t>
            </a:r>
            <a:r>
              <a:rPr lang="fa-IR" sz="2000" b="1" dirty="0">
                <a:latin typeface="Times New Roman" pitchFamily="18" charset="0"/>
                <a:cs typeface="+mj-cs"/>
              </a:rPr>
              <a:t> 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انتقال الکترون 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M</a:t>
            </a:r>
            <a:r>
              <a:rPr lang="fa-IR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 به 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K</a:t>
            </a:r>
            <a:r>
              <a:rPr lang="fa-IR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:</a:t>
            </a:r>
            <a:endParaRPr lang="en-US" sz="2000" b="1" dirty="0">
              <a:solidFill>
                <a:srgbClr val="003399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اشعه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اختصاصی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KeV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β</a:t>
            </a:r>
            <a:r>
              <a:rPr lang="en-US" sz="2000" b="1" baseline="-25000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= 67.2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latin typeface="Times New Roman" pitchFamily="18" charset="0"/>
                <a:cs typeface="+mj-cs"/>
              </a:rPr>
              <a:t> </a:t>
            </a: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انتقال الکترون 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N </a:t>
            </a:r>
            <a:r>
              <a:rPr lang="fa-IR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  به 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K : </a:t>
            </a:r>
            <a:r>
              <a:rPr lang="fa-IR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                             </a:t>
            </a:r>
            <a:endParaRPr lang="en-US" sz="2000" b="1" dirty="0">
              <a:solidFill>
                <a:srgbClr val="003399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 اشعه </a:t>
            </a:r>
            <a:r>
              <a:rPr lang="en-US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x</a:t>
            </a:r>
            <a:r>
              <a:rPr lang="fa-IR" sz="2000" b="1" dirty="0">
                <a:solidFill>
                  <a:srgbClr val="003399"/>
                </a:solidFill>
                <a:latin typeface="Times New Roman" pitchFamily="18" charset="0"/>
                <a:cs typeface="+mj-cs"/>
              </a:rPr>
              <a:t> اختصاصی    </a:t>
            </a:r>
            <a:r>
              <a:rPr lang="en-US" sz="20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β</a:t>
            </a:r>
            <a:r>
              <a:rPr lang="en-US" sz="2000" b="1" baseline="-25000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= 69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KeV</a:t>
            </a:r>
            <a:endParaRPr lang="fa-IR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latin typeface="Times New Roman" pitchFamily="18" charset="0"/>
                <a:cs typeface="+mj-cs"/>
              </a:rPr>
              <a:t> </a:t>
            </a:r>
            <a:r>
              <a:rPr lang="fa-IR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افزایش</a:t>
            </a:r>
            <a:r>
              <a:rPr lang="fa-IR" sz="2000" b="1" dirty="0">
                <a:latin typeface="Times New Roman" pitchFamily="18" charset="0"/>
                <a:cs typeface="+mj-cs"/>
              </a:rPr>
              <a:t> </a:t>
            </a:r>
            <a:r>
              <a:rPr lang="en-GB" sz="2000" b="1" dirty="0" err="1">
                <a:solidFill>
                  <a:srgbClr val="FF0000"/>
                </a:solidFill>
                <a:latin typeface="Times New Roman" pitchFamily="18" charset="0"/>
                <a:cs typeface="+mj-cs"/>
              </a:rPr>
              <a:t>kVp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latin typeface="Times New Roman" pitchFamily="18" charset="0"/>
                <a:cs typeface="+mj-cs"/>
              </a:rPr>
              <a:t>:  </a:t>
            </a:r>
            <a:r>
              <a:rPr lang="fa-IR" sz="2000" b="1" dirty="0">
                <a:solidFill>
                  <a:srgbClr val="760000"/>
                </a:solidFill>
                <a:latin typeface="Times New Roman" pitchFamily="18" charset="0"/>
                <a:cs typeface="+mj-cs"/>
              </a:rPr>
              <a:t>هیچ گونه تاثیری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روی موقعیت </a:t>
            </a:r>
            <a:endParaRPr lang="en-US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10000"/>
              </a:lnSpc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طیف اشعه ایکس اختصاصی ندارد.  </a:t>
            </a:r>
            <a:r>
              <a:rPr lang="fa-IR" sz="3500" b="1" i="1" u="sng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چرا؟</a:t>
            </a:r>
            <a:endParaRPr lang="en-US" sz="3500" b="1" dirty="0">
              <a:latin typeface="Times New Roman" pitchFamily="18" charset="0"/>
              <a:cs typeface="+mj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51292" y="6364411"/>
            <a:ext cx="5716488" cy="365125"/>
          </a:xfrm>
        </p:spPr>
        <p:txBody>
          <a:bodyPr/>
          <a:lstStyle/>
          <a:p>
            <a:r>
              <a:rPr lang="en-GB" dirty="0" err="1"/>
              <a:t>Movahedi</a:t>
            </a:r>
            <a:endParaRPr lang="en-GB" dirty="0"/>
          </a:p>
        </p:txBody>
      </p:sp>
      <p:sp>
        <p:nvSpPr>
          <p:cNvPr id="16386" name="Rectangl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84C4B54-13E9-43A6-B645-CFD3D5B7D8E7}" type="slidenum">
              <a:rPr lang="ar-SA" smtClean="0"/>
              <a:pPr/>
              <a:t>31</a:t>
            </a:fld>
            <a:endParaRPr lang="en-US"/>
          </a:p>
        </p:txBody>
      </p:sp>
      <p:pic>
        <p:nvPicPr>
          <p:cNvPr id="7" name="Picture 5" descr="010009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41" r="-841" b="6452"/>
          <a:stretch/>
        </p:blipFill>
        <p:spPr bwMode="auto">
          <a:xfrm>
            <a:off x="333601" y="862980"/>
            <a:ext cx="4564261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2EE5ABB-FFD8-7E02-D66C-A3E6B30FEA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4684" y="3468831"/>
            <a:ext cx="2972160" cy="37007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3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3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63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3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3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6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6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63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38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38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000"/>
                            </p:stCondLst>
                            <p:childTnLst>
                              <p:par>
                                <p:cTn id="6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3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3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38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500"/>
                            </p:stCondLst>
                            <p:childTnLst>
                              <p:par>
                                <p:cTn id="6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63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63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638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000"/>
                            </p:stCondLst>
                            <p:childTnLst>
                              <p:par>
                                <p:cTn id="7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63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63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638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500"/>
                            </p:stCondLst>
                            <p:childTnLst>
                              <p:par>
                                <p:cTn id="8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38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38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6388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0"/>
                            </p:stCondLst>
                            <p:childTnLst>
                              <p:par>
                                <p:cTn id="8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38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38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6388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500"/>
                            </p:stCondLst>
                            <p:childTnLst>
                              <p:par>
                                <p:cTn id="9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638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638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6388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6000"/>
                            </p:stCondLst>
                            <p:childTnLst>
                              <p:par>
                                <p:cTn id="9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638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638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6388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5696" y="145626"/>
            <a:ext cx="12601400" cy="70239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Characteristic X-ray Spectrum</a:t>
            </a:r>
          </a:p>
          <a:p>
            <a:pPr eaLnBrk="1" hangingPunct="1">
              <a:buNone/>
            </a:pPr>
            <a:r>
              <a:rPr lang="en-US" sz="2000" b="1" dirty="0">
                <a:solidFill>
                  <a:srgbClr val="660066"/>
                </a:solidFill>
                <a:latin typeface="Times New Roman" pitchFamily="18" charset="0"/>
                <a:cs typeface="+mj-cs"/>
              </a:rPr>
              <a:t>Characteristic has discrete energies </a:t>
            </a:r>
            <a:r>
              <a:rPr lang="en-US" sz="2000" b="1" dirty="0">
                <a:latin typeface="Times New Roman" pitchFamily="18" charset="0"/>
                <a:cs typeface="+mj-cs"/>
              </a:rPr>
              <a:t>based on the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e - binding energies of target (tungsten)</a:t>
            </a:r>
          </a:p>
          <a:p>
            <a:pPr algn="ctr" eaLnBrk="1" hangingPunct="1">
              <a:buNone/>
            </a:pPr>
            <a:r>
              <a:rPr lang="en-US" sz="2400" b="1" dirty="0">
                <a:solidFill>
                  <a:srgbClr val="0033CC"/>
                </a:solidFill>
                <a:latin typeface="Times New Roman" pitchFamily="18" charset="0"/>
                <a:cs typeface="+mj-cs"/>
              </a:rPr>
              <a:t>Tungsten Target</a:t>
            </a:r>
          </a:p>
          <a:p>
            <a:r>
              <a:rPr lang="en-US" sz="2000" b="1" dirty="0">
                <a:latin typeface="Times New Roman" pitchFamily="18" charset="0"/>
                <a:cs typeface="+mj-cs"/>
              </a:rPr>
              <a:t>Characteristic x-rays have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very specific energies.</a:t>
            </a:r>
          </a:p>
          <a:p>
            <a:r>
              <a:rPr lang="en-US" sz="2000" b="1" dirty="0">
                <a:latin typeface="Times New Roman" pitchFamily="18" charset="0"/>
                <a:cs typeface="+mj-cs"/>
              </a:rPr>
              <a:t> K-characteristic x-rays require a tube potential of a </a:t>
            </a:r>
            <a:r>
              <a:rPr lang="en-US" sz="2000" b="1" u="sng" dirty="0">
                <a:latin typeface="Times New Roman" pitchFamily="18" charset="0"/>
                <a:cs typeface="+mj-cs"/>
              </a:rPr>
              <a:t>least </a:t>
            </a:r>
            <a:r>
              <a:rPr lang="en-US" sz="2000" b="1" u="sng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70 kVp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(Tungsten as Target)</a:t>
            </a:r>
          </a:p>
          <a:p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solidFill>
                  <a:srgbClr val="990033"/>
                </a:solidFill>
                <a:latin typeface="Times New Roman" pitchFamily="18" charset="0"/>
                <a:cs typeface="+mj-cs"/>
              </a:rPr>
              <a:t>Two spectrums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: from L  </a:t>
            </a:r>
            <a:r>
              <a:rPr lang="en-US" sz="2000" b="1" dirty="0">
                <a:latin typeface="Times New Roman" pitchFamily="18" charset="0"/>
                <a:cs typeface="+mj-cs"/>
              </a:rPr>
              <a:t>shell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to K  </a:t>
            </a:r>
            <a:r>
              <a:rPr lang="en-US" sz="2000" b="1" dirty="0">
                <a:latin typeface="Times New Roman" pitchFamily="18" charset="0"/>
                <a:cs typeface="+mj-cs"/>
              </a:rPr>
              <a:t>shell</a:t>
            </a: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α</a:t>
            </a:r>
            <a:r>
              <a:rPr lang="en-US" sz="2000" b="1" baseline="-25000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= 59.3 </a:t>
            </a:r>
            <a:r>
              <a:rPr lang="en-US" sz="2000" b="1" dirty="0" err="1">
                <a:solidFill>
                  <a:srgbClr val="0000CC"/>
                </a:solidFill>
                <a:latin typeface="Times New Roman" pitchFamily="18" charset="0"/>
                <a:cs typeface="+mj-cs"/>
              </a:rPr>
              <a:t>kev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      </a:t>
            </a:r>
            <a:r>
              <a:rPr lang="en-US" sz="20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 α</a:t>
            </a:r>
            <a:r>
              <a:rPr lang="en-US" sz="2000" b="1" baseline="-25000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baseline="-25000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= 57.9 </a:t>
            </a:r>
            <a:r>
              <a:rPr lang="en-US" sz="2000" b="1" dirty="0" err="1">
                <a:solidFill>
                  <a:srgbClr val="0000CC"/>
                </a:solidFill>
                <a:latin typeface="Times New Roman" pitchFamily="18" charset="0"/>
                <a:cs typeface="+mj-cs"/>
              </a:rPr>
              <a:t>kev</a:t>
            </a:r>
            <a:endParaRPr lang="en-US" sz="2000" b="1" dirty="0"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latin typeface="Times New Roman" pitchFamily="18" charset="0"/>
                <a:cs typeface="+mj-cs"/>
              </a:rPr>
              <a:t> </a:t>
            </a: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spectrums : from M</a:t>
            </a:r>
            <a:r>
              <a:rPr lang="en-US" sz="2000" b="1" dirty="0">
                <a:latin typeface="Times New Roman" pitchFamily="18" charset="0"/>
                <a:cs typeface="+mj-cs"/>
              </a:rPr>
              <a:t> shell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to K</a:t>
            </a:r>
            <a:r>
              <a:rPr lang="en-US" sz="2000" b="1" dirty="0">
                <a:latin typeface="Times New Roman" pitchFamily="18" charset="0"/>
                <a:cs typeface="+mj-cs"/>
              </a:rPr>
              <a:t> shell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 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solidFill>
                <a:srgbClr val="A50021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β</a:t>
            </a:r>
            <a:r>
              <a:rPr lang="en-US" sz="2000" b="1" baseline="-25000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1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= 67.2 </a:t>
            </a:r>
            <a:r>
              <a:rPr lang="en-US" sz="2000" b="1" dirty="0" err="1">
                <a:solidFill>
                  <a:srgbClr val="0000CC"/>
                </a:solidFill>
                <a:latin typeface="Times New Roman" pitchFamily="18" charset="0"/>
                <a:cs typeface="+mj-cs"/>
              </a:rPr>
              <a:t>kev</a:t>
            </a:r>
            <a:endParaRPr lang="en-US" sz="2000" b="1" dirty="0">
              <a:solidFill>
                <a:srgbClr val="0000CC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latin typeface="Times New Roman" pitchFamily="18" charset="0"/>
                <a:cs typeface="+mj-cs"/>
              </a:rPr>
              <a:t> </a:t>
            </a: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spectrums : from N to K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 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en-US" sz="20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β</a:t>
            </a:r>
            <a:r>
              <a:rPr lang="en-US" sz="2000" b="1" baseline="-25000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2</a:t>
            </a:r>
            <a:r>
              <a:rPr lang="en-US" sz="2000" b="1" dirty="0">
                <a:solidFill>
                  <a:srgbClr val="0000CC"/>
                </a:solidFill>
                <a:latin typeface="Times New Roman" pitchFamily="18" charset="0"/>
                <a:cs typeface="+mj-cs"/>
              </a:rPr>
              <a:t>= 69 </a:t>
            </a:r>
            <a:r>
              <a:rPr lang="en-US" sz="2000" b="1" dirty="0" err="1">
                <a:solidFill>
                  <a:srgbClr val="0000CC"/>
                </a:solidFill>
                <a:latin typeface="Times New Roman" pitchFamily="18" charset="0"/>
                <a:cs typeface="+mj-cs"/>
              </a:rPr>
              <a:t>kev</a:t>
            </a:r>
            <a:r>
              <a:rPr lang="en-US" sz="2000" b="1" dirty="0">
                <a:latin typeface="Times New Roman" pitchFamily="18" charset="0"/>
                <a:cs typeface="+mj-cs"/>
              </a:rPr>
              <a:t> </a:t>
            </a:r>
          </a:p>
          <a:p>
            <a:pPr lv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latin typeface="Times New Roman" pitchFamily="18" charset="0"/>
                <a:cs typeface="+mj-cs"/>
              </a:rPr>
              <a:t> </a:t>
            </a:r>
            <a:endParaRPr lang="en-US" sz="2000" b="1" dirty="0">
              <a:latin typeface="Times New Roman" pitchFamily="18" charset="0"/>
              <a:cs typeface="+mj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32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6" name="Picture 5" descr="01000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62440" y="4017642"/>
            <a:ext cx="3744416" cy="2406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78919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Shape 2"/>
          <p:cNvSpPr>
            <a:spLocks noGrp="1"/>
          </p:cNvSpPr>
          <p:nvPr>
            <p:ph idx="1"/>
          </p:nvPr>
        </p:nvSpPr>
        <p:spPr>
          <a:xfrm>
            <a:off x="165696" y="145626"/>
            <a:ext cx="12745416" cy="7023948"/>
          </a:xfrm>
        </p:spPr>
        <p:txBody>
          <a:bodyPr>
            <a:normAutofit/>
          </a:bodyPr>
          <a:lstStyle/>
          <a:p>
            <a:pPr marL="87313" lvl="1" indent="0" algn="ctr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اثر اوژه یا الکترون اوژه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)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(Auger effect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:</a:t>
            </a:r>
          </a:p>
          <a:p>
            <a:pPr marL="87313" lvl="1" indent="0" algn="ctr" rtl="1">
              <a:spcBef>
                <a:spcPct val="0"/>
              </a:spcBef>
              <a:buNone/>
              <a:tabLst>
                <a:tab pos="881063" algn="l"/>
              </a:tabLst>
            </a:pPr>
            <a:endParaRPr lang="fa-IR" sz="20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marL="87313" lvl="1" indent="0" algn="just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الکترون لایه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L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به حفره در لایه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K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می رود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، </a:t>
            </a:r>
            <a:r>
              <a:rPr lang="fa-IR" sz="2000" b="1" u="sng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فوتون ویژه </a:t>
            </a:r>
            <a:r>
              <a:rPr lang="fa-IR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تولید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شده ممکن است</a:t>
            </a:r>
          </a:p>
          <a:p>
            <a:pPr marL="87313" lvl="1" indent="0" algn="just" rtl="1">
              <a:spcBef>
                <a:spcPct val="0"/>
              </a:spcBef>
              <a:buNone/>
              <a:tabLst>
                <a:tab pos="881063" algn="l"/>
              </a:tabLst>
            </a:pP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باعث کنده شدن یک الکترون دیگر از الکترون های لایه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L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شود  و اتم دوباره یونیزه می شود .</a:t>
            </a:r>
          </a:p>
          <a:p>
            <a:pPr marL="87313" lvl="1" indent="0" algn="just" rtl="1">
              <a:spcBef>
                <a:spcPct val="0"/>
              </a:spcBef>
              <a:buNone/>
              <a:tabLst>
                <a:tab pos="881063" algn="l"/>
              </a:tabLst>
            </a:pPr>
            <a:endParaRPr lang="fa-IR" sz="2000" b="1" dirty="0">
              <a:solidFill>
                <a:schemeClr val="bg1"/>
              </a:solidFill>
              <a:latin typeface="Times New Roman" pitchFamily="18" charset="0"/>
              <a:cs typeface="+mj-cs"/>
            </a:endParaRPr>
          </a:p>
          <a:p>
            <a:pPr marL="87313" indent="0" algn="just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(در گذار الکترون از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L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به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K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؛  به جای این که فوتون رنتگن تولید شود ؛ </a:t>
            </a:r>
          </a:p>
          <a:p>
            <a:pPr marL="87313" indent="0" algn="just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یک الکترون دیگر از لایه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L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گسیل می شود◄ اتم دو الکترون از لایه </a:t>
            </a: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L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از دست داده است .</a:t>
            </a:r>
          </a:p>
          <a:p>
            <a:pPr marL="87313" indent="0" algn="just" rtl="1">
              <a:buNone/>
            </a:pP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گذار بدون تابش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ایکس  این گذر را </a:t>
            </a:r>
            <a:r>
              <a:rPr lang="en-GB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KLL  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 می نامند.)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15362" name="Rectangle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D43BFF3A-F61D-48B2-BD0F-F7295C3BDDCC}" type="slidenum">
              <a:rPr lang="ar-SA" smtClean="0"/>
              <a:pPr/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36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36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34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397944" y="273226"/>
            <a:ext cx="8229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lnSpc>
                <a:spcPct val="80000"/>
              </a:lnSpc>
              <a:spcBef>
                <a:spcPct val="0"/>
              </a:spcBef>
            </a:pPr>
            <a:r>
              <a:rPr lang="fa-IR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a-IR" sz="4800" dirty="0">
                <a:solidFill>
                  <a:srgbClr val="0000CC"/>
                </a:solidFill>
              </a:rPr>
              <a:t>جمع بندی</a:t>
            </a:r>
            <a:endParaRPr lang="fa-IR" sz="3200" dirty="0">
              <a:solidFill>
                <a:srgbClr val="0000CC"/>
              </a:solidFill>
            </a:endParaRPr>
          </a:p>
          <a:p>
            <a:pPr lvl="1" algn="ctr">
              <a:lnSpc>
                <a:spcPct val="80000"/>
              </a:lnSpc>
              <a:spcBef>
                <a:spcPct val="0"/>
              </a:spcBef>
            </a:pPr>
            <a:r>
              <a:rPr lang="en-GB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Question</a:t>
            </a: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GB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lnSpc>
                <a:spcPct val="80000"/>
              </a:lnSpc>
              <a:spcBef>
                <a:spcPct val="0"/>
              </a:spcBef>
            </a:pPr>
            <a:r>
              <a:rPr lang="en-US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The END</a:t>
            </a:r>
            <a:endParaRPr lang="fa-IR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 rtl="1">
              <a:lnSpc>
                <a:spcPct val="80000"/>
              </a:lnSpc>
              <a:spcBef>
                <a:spcPct val="0"/>
              </a:spcBef>
            </a:pPr>
            <a:endParaRPr lang="en-US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onclusion Slides PowerPoint | SketchBubble">
            <a:extLst>
              <a:ext uri="{FF2B5EF4-FFF2-40B4-BE49-F238E27FC236}">
                <a16:creationId xmlns:a16="http://schemas.microsoft.com/office/drawing/2014/main" id="{4E9A2A7A-565F-782A-B2A5-E3FCDC8BE40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7645" y="1828802"/>
            <a:ext cx="6855884" cy="514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81920" y="417240"/>
            <a:ext cx="8435280" cy="6552728"/>
          </a:xfrm>
        </p:spPr>
        <p:txBody>
          <a:bodyPr>
            <a:normAutofit lnSpcReduction="10000"/>
          </a:bodyPr>
          <a:lstStyle/>
          <a:p>
            <a:pPr algn="r" rtl="1">
              <a:lnSpc>
                <a:spcPct val="100000"/>
              </a:lnSpc>
            </a:pPr>
            <a:r>
              <a:rPr lang="fa-IR" sz="2000" b="1" dirty="0"/>
              <a:t>دانشجویان عزیز مطالب تکمیلی به زبان انگلیسی همراه با چند نمونه مسئله  در زیر آورده شده است لطفا مطالعه فرمایید.</a:t>
            </a:r>
            <a:endParaRPr lang="en-GB" sz="2000" b="1" dirty="0"/>
          </a:p>
          <a:p>
            <a:pPr marL="0" indent="0" algn="ctr" rtl="1">
              <a:buNone/>
            </a:pPr>
            <a:endParaRPr lang="en-US" sz="2000" b="1" dirty="0">
              <a:solidFill>
                <a:srgbClr val="FF0000"/>
              </a:solidFill>
              <a:cs typeface="+mj-cs"/>
            </a:endParaRPr>
          </a:p>
          <a:p>
            <a:pPr marL="0" indent="0" algn="ctr" rtl="1">
              <a:buNone/>
            </a:pPr>
            <a:r>
              <a:rPr lang="fa-IR" sz="2000" b="1" dirty="0">
                <a:solidFill>
                  <a:srgbClr val="FF0000"/>
                </a:solidFill>
                <a:cs typeface="+mj-cs"/>
              </a:rPr>
              <a:t>نمونه سوالهای چهار گزینه ای</a:t>
            </a: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 کدام يک از سري تابش هاي زير داراي ماهيت الکترومغناطيسي مي باشند؟</a:t>
            </a:r>
            <a:endParaRPr lang="en-GB" sz="2000" b="1" i="1" dirty="0">
              <a:solidFill>
                <a:srgbClr val="000099"/>
              </a:solidFill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cs typeface="+mj-cs"/>
              </a:rPr>
              <a:t>الف) ايکس، گاما، بتا            	ب.) ايکس، گاما، نور مرئي   </a:t>
            </a:r>
          </a:p>
          <a:p>
            <a:pPr marL="0" indent="0" algn="r" rtl="1">
              <a:buNone/>
            </a:pPr>
            <a:r>
              <a:rPr lang="fa-IR" sz="2000" b="1" dirty="0">
                <a:cs typeface="+mj-cs"/>
              </a:rPr>
              <a:t>ج) آلفا، بتا، ايکس              	د) آلفا، بتا، نور مرئي</a:t>
            </a:r>
          </a:p>
          <a:p>
            <a:pPr marL="0" indent="0" algn="r" rtl="1">
              <a:buNone/>
            </a:pP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 </a:t>
            </a:r>
            <a:endParaRPr lang="en-GB" sz="2000" b="1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/>
                <a:ea typeface="Times New Roman"/>
                <a:cs typeface="+mj-cs"/>
              </a:rPr>
              <a:t>واحد اکسپورژ ( پرتو دهي) کدام است؟</a:t>
            </a:r>
            <a:endParaRPr lang="en-GB" sz="2000" b="1" i="1" dirty="0">
              <a:solidFill>
                <a:srgbClr val="0000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الف) راد 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(Rad)</a:t>
            </a: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            ب) رونتگن 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(R)</a:t>
            </a:r>
            <a:r>
              <a:rPr lang="fa-IR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.</a:t>
            </a: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            ج) سيورت 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(</a:t>
            </a:r>
            <a:r>
              <a:rPr lang="en-US" sz="2000" b="1" i="1" dirty="0" err="1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Sv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 )</a:t>
            </a: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        د) بکرل 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(</a:t>
            </a:r>
            <a:r>
              <a:rPr lang="en-US" sz="2000" b="1" i="1" dirty="0" err="1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Bq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)</a:t>
            </a:r>
            <a:endParaRPr lang="fa-IR" sz="2000" b="1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endParaRPr lang="en-GB" sz="2000" b="1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/>
                <a:ea typeface="Times New Roman"/>
                <a:cs typeface="+mj-cs"/>
              </a:rPr>
              <a:t>در يک مولد اشعه ايکس، طول موج پرتوهاي توليد شده با کدام مورد نسبت معکوس دارد؟</a:t>
            </a:r>
            <a:endParaRPr lang="en-GB" sz="2000" b="1" i="1" dirty="0">
              <a:solidFill>
                <a:srgbClr val="0000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الف) شدت جريان آند 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(mA)</a:t>
            </a: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             		 ب) اختلاف پتانسيل دو سر فيلامان 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(</a:t>
            </a:r>
            <a:r>
              <a:rPr lang="en-US" sz="2000" b="1" i="1" dirty="0" err="1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Vf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)</a:t>
            </a:r>
            <a:endParaRPr lang="en-GB" sz="2000" b="1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ج.) اختلاف پتانسيل دو سر لامپ 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(</a:t>
            </a:r>
            <a:r>
              <a:rPr lang="en-US" sz="2000" b="1" i="1" dirty="0" err="1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kVp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)</a:t>
            </a: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   	               د) شدت جريان فيلامان </a:t>
            </a: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(If)</a:t>
            </a:r>
            <a:endParaRPr lang="en-GB" sz="2000" b="1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 </a:t>
            </a:r>
            <a:endParaRPr lang="en-GB" sz="2000" b="1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33CC"/>
                </a:solidFill>
                <a:latin typeface="Times New Roman"/>
                <a:ea typeface="Times New Roman"/>
                <a:cs typeface="+mj-cs"/>
              </a:rPr>
              <a:t>با افزايش طول موج اشعه </a:t>
            </a:r>
            <a:r>
              <a:rPr lang="en-US" sz="2000" b="1" i="1" dirty="0">
                <a:solidFill>
                  <a:srgbClr val="0033CC"/>
                </a:solidFill>
                <a:latin typeface="Times New Roman"/>
                <a:ea typeface="Times New Roman"/>
                <a:cs typeface="+mj-cs"/>
              </a:rPr>
              <a:t>X</a:t>
            </a:r>
            <a:r>
              <a:rPr lang="fa-IR" sz="2000" b="1" dirty="0">
                <a:solidFill>
                  <a:srgbClr val="0033CC"/>
                </a:solidFill>
                <a:latin typeface="Times New Roman"/>
                <a:ea typeface="Times New Roman"/>
                <a:cs typeface="+mj-cs"/>
              </a:rPr>
              <a:t> ، انرژي فتون آن چه تغييري مي کند؟</a:t>
            </a:r>
            <a:endParaRPr lang="en-GB" sz="2000" b="1" i="1" dirty="0">
              <a:solidFill>
                <a:srgbClr val="0033CC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الف. ) کاهش مي يابد                 	ب) افزايش مي يابد   </a:t>
            </a: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ج) تغييري نمي کند                 	            د) وابسته به تعداد فتونها مي باشد  </a:t>
            </a:r>
            <a:endParaRPr lang="en-GB" sz="2000" b="1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endParaRPr lang="en-GB" sz="2000" b="1" dirty="0">
              <a:solidFill>
                <a:srgbClr val="FF0000"/>
              </a:solidFill>
              <a:cs typeface="+mj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478064" y="6465914"/>
            <a:ext cx="2895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Movahedi</a:t>
            </a:r>
          </a:p>
        </p:txBody>
      </p:sp>
      <p:sp>
        <p:nvSpPr>
          <p:cNvPr id="62466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74EE80C-07EF-4A6E-B60F-F6F3E67F219D}" type="slidenum">
              <a:rPr lang="ar-SA">
                <a:cs typeface="Arial" charset="0"/>
              </a:rPr>
              <a:pPr>
                <a:defRPr/>
              </a:pPr>
              <a:t>35</a:t>
            </a:fld>
            <a:endParaRPr lang="en-US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7433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387600" y="705272"/>
            <a:ext cx="8435280" cy="6192688"/>
          </a:xfrm>
        </p:spPr>
        <p:txBody>
          <a:bodyPr>
            <a:normAutofit/>
          </a:bodyPr>
          <a:lstStyle/>
          <a:p>
            <a:pPr marL="0" indent="0" algn="ctr" rtl="1">
              <a:lnSpc>
                <a:spcPct val="110000"/>
              </a:lnSpc>
              <a:buNone/>
            </a:pPr>
            <a:r>
              <a:rPr lang="fa-IR" sz="2000" b="1" dirty="0">
                <a:solidFill>
                  <a:srgbClr val="FF0000"/>
                </a:solidFill>
                <a:cs typeface="+mj-cs"/>
              </a:rPr>
              <a:t>نمونه سوال های چهار گزینه ای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en-US" sz="2000" b="1" i="1" dirty="0">
                <a:solidFill>
                  <a:srgbClr val="000000"/>
                </a:solidFill>
                <a:latin typeface="Times New Roman"/>
                <a:ea typeface="Times New Roman"/>
                <a:cs typeface="+mj-cs"/>
              </a:rPr>
              <a:t> </a:t>
            </a:r>
            <a:endParaRPr lang="en-GB" sz="2000" b="1" i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lnSpc>
                <a:spcPct val="110000"/>
              </a:lnSpc>
              <a:buNone/>
              <a:tabLst>
                <a:tab pos="228600" algn="l"/>
              </a:tabLst>
            </a:pPr>
            <a:r>
              <a:rPr lang="fa-IR" sz="2000" b="1" dirty="0">
                <a:solidFill>
                  <a:srgbClr val="002A7E"/>
                </a:solidFill>
                <a:latin typeface="Times New Roman"/>
                <a:ea typeface="Times New Roman"/>
                <a:cs typeface="+mj-cs"/>
              </a:rPr>
              <a:t>در دستگاه رادیولوژی  چنددرصد از الكترونهاي برخوردي به هدف به اشعه ايكس تبدبل میگردد؟</a:t>
            </a:r>
            <a:endParaRPr lang="en-GB" sz="2000" b="1" i="1" dirty="0">
              <a:solidFill>
                <a:srgbClr val="002A7E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lnSpc>
                <a:spcPct val="110000"/>
              </a:lnSpc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الف) 99%                ب)</a:t>
            </a:r>
            <a:r>
              <a:rPr lang="fa-IR" sz="2000" b="1" i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75%            		ج)</a:t>
            </a:r>
            <a:r>
              <a:rPr lang="fa-IR" sz="2000" b="1" i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25%               	</a:t>
            </a:r>
            <a:r>
              <a:rPr lang="en-US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.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د)</a:t>
            </a:r>
            <a:r>
              <a:rPr lang="fa-IR" sz="2000" b="1" i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1%</a:t>
            </a:r>
          </a:p>
          <a:p>
            <a:pPr marL="0" indent="0" algn="r" rtl="1">
              <a:lnSpc>
                <a:spcPct val="110000"/>
              </a:lnSpc>
              <a:buNone/>
              <a:tabLst>
                <a:tab pos="400050" algn="l"/>
              </a:tabLst>
            </a:pPr>
            <a:endParaRPr lang="fa-IR" sz="2000" b="1" dirty="0">
              <a:solidFill>
                <a:srgbClr val="00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i="1" dirty="0">
                <a:solidFill>
                  <a:srgbClr val="000099"/>
                </a:solidFill>
                <a:latin typeface="Times New Roman"/>
                <a:ea typeface="Times New Roman"/>
              </a:rPr>
              <a:t> </a:t>
            </a:r>
            <a:r>
              <a:rPr lang="fa-IR" sz="2000" b="1" dirty="0">
                <a:solidFill>
                  <a:srgbClr val="000099"/>
                </a:solidFill>
                <a:latin typeface="Times New Roman"/>
                <a:ea typeface="Times New Roman"/>
              </a:rPr>
              <a:t>چرا از تنگستن به عنوان ماده هدف در دستگاه راديولوژي استفاده مي شود؟</a:t>
            </a:r>
            <a:endParaRPr lang="en-GB" sz="2000" b="1" i="1" dirty="0">
              <a:solidFill>
                <a:srgbClr val="000099"/>
              </a:solidFill>
              <a:latin typeface="Times New Roman"/>
              <a:ea typeface="Times New Roman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الف) عدد اتمي بالا        	ب) انتقال حرارت سريع </a:t>
            </a: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000000"/>
                </a:solidFill>
                <a:latin typeface="Times New Roman"/>
                <a:ea typeface="Times New Roman"/>
              </a:rPr>
              <a:t>ج) نقطه ذوب بالا          	د) هر سه گزينه.</a:t>
            </a:r>
            <a:endParaRPr lang="en-GB" sz="2000" b="1" i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0" indent="0" algn="just" rtl="1">
              <a:lnSpc>
                <a:spcPct val="110000"/>
              </a:lnSpc>
              <a:buNone/>
              <a:tabLst>
                <a:tab pos="2637155" algn="ctr"/>
                <a:tab pos="5274310" algn="r"/>
                <a:tab pos="2700020" algn="l"/>
                <a:tab pos="3420110" algn="l"/>
                <a:tab pos="5274310" algn="r"/>
              </a:tabLst>
            </a:pPr>
            <a:endParaRPr lang="en-GB" sz="2000" b="1" dirty="0">
              <a:solidFill>
                <a:srgbClr val="0000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lnSpc>
                <a:spcPct val="110000"/>
              </a:lnSpc>
              <a:buNone/>
            </a:pPr>
            <a:r>
              <a:rPr lang="fa-IR" sz="2000" b="1" dirty="0">
                <a:solidFill>
                  <a:srgbClr val="002A7E"/>
                </a:solidFill>
                <a:latin typeface="Times New Roman"/>
                <a:ea typeface="Times New Roman"/>
                <a:cs typeface="+mj-cs"/>
              </a:rPr>
              <a:t> انرژی پرتوهای ایکس اختصاصی  یا شاخص </a:t>
            </a:r>
            <a:r>
              <a:rPr lang="en-US" sz="2000" b="1" i="1" dirty="0">
                <a:solidFill>
                  <a:srgbClr val="002A7E"/>
                </a:solidFill>
                <a:latin typeface="Times New Roman"/>
                <a:ea typeface="Times New Roman"/>
                <a:cs typeface="+mj-cs"/>
              </a:rPr>
              <a:t>(Characteristic Radiation)</a:t>
            </a:r>
            <a:r>
              <a:rPr lang="fa-IR" sz="2000" b="1" dirty="0">
                <a:solidFill>
                  <a:srgbClr val="002A7E"/>
                </a:solidFill>
                <a:latin typeface="Times New Roman"/>
                <a:ea typeface="Times New Roman"/>
                <a:cs typeface="+mj-cs"/>
              </a:rPr>
              <a:t> در ماده هدف توسط کدام عامل تعیین می شود  ؟</a:t>
            </a:r>
            <a:endParaRPr lang="en-GB" sz="2000" b="1" i="1" dirty="0">
              <a:solidFill>
                <a:srgbClr val="002A7E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lnSpc>
                <a:spcPct val="110000"/>
              </a:lnSpc>
              <a:buNone/>
              <a:tabLst>
                <a:tab pos="210820" algn="l"/>
                <a:tab pos="325120" algn="l"/>
              </a:tabLst>
            </a:pP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الف) اختلاف پتانسیل بین کاتد و آند </a:t>
            </a:r>
            <a:r>
              <a:rPr lang="en-US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		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ب) تعداد الکترونهای تراز ظرفیت ماده هدف  </a:t>
            </a:r>
            <a:endParaRPr lang="en-GB" sz="2000" b="1" i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lnSpc>
                <a:spcPct val="110000"/>
              </a:lnSpc>
              <a:buNone/>
              <a:tabLst>
                <a:tab pos="210820" algn="l"/>
                <a:tab pos="325120" algn="l"/>
              </a:tabLst>
            </a:pP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ج) عدد اتمی ماده هدف </a:t>
            </a:r>
            <a:r>
              <a:rPr lang="en-US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.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en-US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			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د) موارد الف و ب  </a:t>
            </a:r>
            <a:endParaRPr lang="en-GB" sz="2000" b="1" i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90032" y="6612657"/>
            <a:ext cx="5716488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Movahedi</a:t>
            </a:r>
          </a:p>
        </p:txBody>
      </p:sp>
      <p:sp>
        <p:nvSpPr>
          <p:cNvPr id="62466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74EE80C-07EF-4A6E-B60F-F6F3E67F219D}" type="slidenum">
              <a:rPr lang="ar-SA">
                <a:cs typeface="Arial" charset="0"/>
              </a:rPr>
              <a:pPr>
                <a:defRPr/>
              </a:pPr>
              <a:t>36</a:t>
            </a:fld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85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037904" y="633264"/>
            <a:ext cx="8839004" cy="5976664"/>
          </a:xfrm>
        </p:spPr>
        <p:txBody>
          <a:bodyPr>
            <a:normAutofit lnSpcReduction="10000"/>
          </a:bodyPr>
          <a:lstStyle/>
          <a:p>
            <a:pPr marL="0" indent="0" algn="ctr" rtl="1">
              <a:buNone/>
            </a:pPr>
            <a:r>
              <a:rPr lang="fa-IR" sz="2000" b="1" dirty="0">
                <a:solidFill>
                  <a:schemeClr val="bg1"/>
                </a:solidFill>
                <a:cs typeface="+mj-cs"/>
              </a:rPr>
              <a:t>نمونه سوال های چهار گزینه ای</a:t>
            </a:r>
            <a:endParaRPr lang="fa-IR" sz="2000" b="1" dirty="0">
              <a:solidFill>
                <a:schemeClr val="bg1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endParaRPr lang="fa-IR" sz="2000" b="1" dirty="0">
              <a:solidFill>
                <a:srgbClr val="003399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</a:pPr>
            <a:r>
              <a:rPr lang="fa-IR" sz="2000" b="1" dirty="0">
                <a:solidFill>
                  <a:srgbClr val="002A7E"/>
                </a:solidFill>
                <a:latin typeface="Times New Roman"/>
                <a:ea typeface="Times New Roman"/>
                <a:cs typeface="+mj-cs"/>
              </a:rPr>
              <a:t>هرگاه اختلاف پتانسيل در يك دستگاه راديوگرافي معادل 100 كيلوولت انتخاب شود:</a:t>
            </a:r>
            <a:endParaRPr lang="en-GB" sz="2000" b="1" i="1" dirty="0">
              <a:solidFill>
                <a:srgbClr val="002A7E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الف) حداكثر انرژي فوتونهاي ايكس توليدي</a:t>
            </a:r>
            <a:r>
              <a:rPr lang="en-US" sz="2000" b="1" i="1" dirty="0" err="1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keV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100 خواهد بود</a:t>
            </a:r>
            <a:endParaRPr lang="en-GB" sz="2000" b="1" i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i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ب) اكثريت فوتونهاي ايكس توليدي از انرژي تقريبي </a:t>
            </a:r>
            <a:r>
              <a:rPr lang="en-US" sz="2000" b="1" i="1" dirty="0" err="1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keV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10  تا  </a:t>
            </a:r>
            <a:r>
              <a:rPr lang="en-US" sz="2000" b="1" i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en-US" sz="2000" b="1" i="1" dirty="0" err="1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keV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30</a:t>
            </a:r>
            <a:r>
              <a:rPr lang="fa-IR" sz="2000" b="1" i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برخوردار خواهند بود</a:t>
            </a:r>
            <a:endParaRPr lang="en-GB" sz="2000" b="1" i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  <a:tabLst>
                <a:tab pos="400050" algn="l"/>
              </a:tabLst>
            </a:pP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ج) حداكثر انرژي الكترونهايي كه به سمت آند مي روند</a:t>
            </a:r>
            <a:r>
              <a:rPr lang="en-US" sz="2000" b="1" i="1" dirty="0" err="1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keV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100 خواهد بود</a:t>
            </a:r>
            <a:endParaRPr lang="en-GB" sz="2000" b="1" i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lnSpc>
                <a:spcPct val="110000"/>
              </a:lnSpc>
              <a:buNone/>
              <a:tabLst>
                <a:tab pos="400050" algn="l"/>
              </a:tabLst>
            </a:pPr>
            <a:r>
              <a:rPr lang="en-US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.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د) موارد الف و ج</a:t>
            </a:r>
          </a:p>
          <a:p>
            <a:pPr marL="0" indent="0" algn="justLow" rtl="1">
              <a:buNone/>
            </a:pP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 </a:t>
            </a:r>
            <a:endParaRPr lang="en-GB" sz="2000" b="1" i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buNone/>
              <a:tabLst>
                <a:tab pos="457200" algn="l"/>
              </a:tabLst>
            </a:pPr>
            <a:r>
              <a:rPr lang="fa-IR" sz="2000" b="1" dirty="0">
                <a:solidFill>
                  <a:srgbClr val="002A7E"/>
                </a:solidFill>
                <a:latin typeface="Times New Roman"/>
                <a:ea typeface="Times New Roman"/>
                <a:cs typeface="+mj-cs"/>
              </a:rPr>
              <a:t>در برخورد الکترون هاي سريع با اتمهاي ماده هدف، پرتوهاي ايکس بيشتر از کدام روش توليد مي شود ؟</a:t>
            </a:r>
            <a:endParaRPr lang="en-GB" sz="2000" b="1" i="1" dirty="0">
              <a:solidFill>
                <a:srgbClr val="002A7E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buNone/>
            </a:pPr>
            <a:r>
              <a:rPr lang="fa-IR" sz="2000" b="1" dirty="0">
                <a:solidFill>
                  <a:srgbClr val="006600"/>
                </a:solidFill>
                <a:latin typeface="Times New Roman"/>
                <a:ea typeface="Times New Roman"/>
                <a:cs typeface="+mj-cs"/>
              </a:rPr>
              <a:t> 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الف )  پديده ترمويونيک     </a:t>
            </a:r>
            <a:r>
              <a:rPr lang="en-US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		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ب ) پديده فتوالکتريک     </a:t>
            </a:r>
            <a:endParaRPr lang="en-US" sz="2000" b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buNone/>
            </a:pPr>
            <a:r>
              <a:rPr lang="en-US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.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ج ) پديده ترمزي        </a:t>
            </a:r>
            <a:r>
              <a:rPr lang="en-US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		</a:t>
            </a:r>
            <a:r>
              <a:rPr lang="fa-IR" sz="2000" b="1" dirty="0">
                <a:solidFill>
                  <a:srgbClr val="760000"/>
                </a:solidFill>
                <a:latin typeface="Times New Roman"/>
                <a:ea typeface="Times New Roman"/>
                <a:cs typeface="+mj-cs"/>
              </a:rPr>
              <a:t> د) پديده کمپتون</a:t>
            </a:r>
            <a:endParaRPr lang="en-US" sz="2000" b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justLow" rtl="1">
              <a:buNone/>
            </a:pPr>
            <a:endParaRPr lang="en-US" sz="2000" b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  <a:p>
            <a:pPr marL="990600" lvl="1" indent="-533400" algn="r" rtl="1">
              <a:buNone/>
            </a:pPr>
            <a:r>
              <a:rPr lang="fa-IR" sz="2000" b="1" dirty="0">
                <a:latin typeface="Times New Roman" pitchFamily="18" charset="0"/>
              </a:rPr>
              <a:t>یک پرتو ایکس با </a:t>
            </a:r>
            <a:r>
              <a:rPr lang="en-US" sz="2000" b="1" dirty="0">
                <a:latin typeface="Times New Roman" pitchFamily="18" charset="0"/>
              </a:rPr>
              <a:t>30 </a:t>
            </a:r>
            <a:r>
              <a:rPr lang="en-US" sz="2000" b="1" dirty="0" err="1">
                <a:latin typeface="Times New Roman" pitchFamily="18" charset="0"/>
              </a:rPr>
              <a:t>kev</a:t>
            </a:r>
            <a:r>
              <a:rPr lang="fa-IR" sz="2000" b="1" dirty="0">
                <a:latin typeface="Times New Roman" pitchFamily="18" charset="0"/>
              </a:rPr>
              <a:t> یک اتم باریم را بوسیله خارج کردن یک الکترون لایه </a:t>
            </a:r>
            <a:r>
              <a:rPr lang="en-US" sz="2000" b="1" dirty="0">
                <a:latin typeface="Times New Roman" pitchFamily="18" charset="0"/>
              </a:rPr>
              <a:t>O</a:t>
            </a:r>
            <a:r>
              <a:rPr lang="fa-IR" sz="2000" b="1" dirty="0">
                <a:latin typeface="Times New Roman" pitchFamily="18" charset="0"/>
              </a:rPr>
              <a:t> با انرژی جنبشی </a:t>
            </a:r>
            <a:r>
              <a:rPr lang="en-US" sz="2000" b="1" dirty="0">
                <a:latin typeface="Times New Roman" pitchFamily="18" charset="0"/>
              </a:rPr>
              <a:t>12kev</a:t>
            </a:r>
            <a:r>
              <a:rPr lang="fa-IR" sz="2000" b="1" dirty="0">
                <a:latin typeface="Times New Roman" pitchFamily="18" charset="0"/>
              </a:rPr>
              <a:t> یونیزه می کند، انرژی فوتون پخش شده چقدر است؟ انرژی همبستگی باریم </a:t>
            </a:r>
            <a:r>
              <a:rPr lang="en-US" sz="2000" b="1" dirty="0">
                <a:latin typeface="Times New Roman" pitchFamily="18" charset="0"/>
              </a:rPr>
              <a:t>0.04 </a:t>
            </a:r>
            <a:r>
              <a:rPr lang="en-US" sz="2000" b="1" dirty="0" err="1">
                <a:latin typeface="Times New Roman" pitchFamily="18" charset="0"/>
              </a:rPr>
              <a:t>kev</a:t>
            </a:r>
            <a:r>
              <a:rPr lang="fa-IR" sz="2000" b="1" dirty="0">
                <a:latin typeface="Times New Roman" pitchFamily="18" charset="0"/>
              </a:rPr>
              <a:t> است.</a:t>
            </a:r>
          </a:p>
          <a:p>
            <a:pPr marL="990600" lvl="1" indent="-533400" algn="r" rtl="1">
              <a:buNone/>
            </a:pPr>
            <a:r>
              <a:rPr lang="fa-IR" sz="2000" b="1" dirty="0">
                <a:solidFill>
                  <a:schemeClr val="hlink"/>
                </a:solidFill>
                <a:latin typeface="Times New Roman" pitchFamily="18" charset="0"/>
              </a:rPr>
              <a:t>پاسخ:</a:t>
            </a:r>
            <a:endParaRPr lang="en-US" sz="2000" b="1" dirty="0">
              <a:solidFill>
                <a:srgbClr val="C00000"/>
              </a:solidFill>
              <a:latin typeface="Times New Roman" pitchFamily="18" charset="0"/>
            </a:endParaRPr>
          </a:p>
          <a:p>
            <a:pPr marL="990600" lvl="1" indent="-533400" algn="ctr" rtl="1">
              <a:buNone/>
            </a:pP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</a:rPr>
              <a:t>Ei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</a:rPr>
              <a:t> =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</a:rPr>
              <a:t>Ec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</a:rPr>
              <a:t> (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</a:rPr>
              <a:t>Eb+Ekv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</a:rPr>
              <a:t> )→ </a:t>
            </a:r>
            <a:r>
              <a:rPr lang="en-US" sz="2000" b="1" dirty="0" err="1">
                <a:solidFill>
                  <a:srgbClr val="C00000"/>
                </a:solidFill>
                <a:latin typeface="Times New Roman" pitchFamily="18" charset="0"/>
              </a:rPr>
              <a:t>Ec</a:t>
            </a:r>
            <a:r>
              <a:rPr lang="en-US" sz="2000" b="1" dirty="0">
                <a:solidFill>
                  <a:srgbClr val="C00000"/>
                </a:solidFill>
                <a:latin typeface="Times New Roman" pitchFamily="18" charset="0"/>
              </a:rPr>
              <a:t> = 30-(0.04+12) = 17.96kev</a:t>
            </a:r>
          </a:p>
          <a:p>
            <a:pPr marL="0" indent="0" algn="justLow" rtl="1">
              <a:buNone/>
            </a:pPr>
            <a:endParaRPr lang="en-GB" sz="2000" b="1" i="1" dirty="0">
              <a:solidFill>
                <a:srgbClr val="760000"/>
              </a:solidFill>
              <a:latin typeface="Times New Roman"/>
              <a:ea typeface="Times New Roman"/>
              <a:cs typeface="+mj-cs"/>
            </a:endParaRPr>
          </a:p>
          <a:p>
            <a:pPr marL="0" indent="0" algn="r" rtl="1">
              <a:buNone/>
              <a:tabLst>
                <a:tab pos="179070" algn="l"/>
              </a:tabLst>
            </a:pPr>
            <a:endParaRPr lang="en-GB" sz="2000" b="1" i="1" dirty="0">
              <a:latin typeface="Times New Roman"/>
              <a:ea typeface="Times New Roman"/>
              <a:cs typeface="+mj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90032" y="6465914"/>
            <a:ext cx="1224136" cy="365125"/>
          </a:xfrm>
        </p:spPr>
        <p:txBody>
          <a:bodyPr/>
          <a:lstStyle/>
          <a:p>
            <a:pPr>
              <a:defRPr/>
            </a:pPr>
            <a:r>
              <a:rPr lang="en-US" dirty="0" err="1">
                <a:solidFill>
                  <a:srgbClr val="5A6378">
                    <a:shade val="90000"/>
                  </a:srgbClr>
                </a:solidFill>
              </a:rPr>
              <a:t>Movahedi</a:t>
            </a:r>
            <a:endParaRPr lang="en-US" dirty="0">
              <a:solidFill>
                <a:srgbClr val="5A6378">
                  <a:shade val="90000"/>
                </a:srgbClr>
              </a:solidFill>
            </a:endParaRPr>
          </a:p>
        </p:txBody>
      </p:sp>
      <p:sp>
        <p:nvSpPr>
          <p:cNvPr id="62466" name="Rectangle 5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74EE80C-07EF-4A6E-B60F-F6F3E67F219D}" type="slidenum">
              <a:rPr lang="ar-SA">
                <a:solidFill>
                  <a:schemeClr val="bg1"/>
                </a:solidFill>
              </a:rPr>
              <a:pPr>
                <a:defRPr/>
              </a:pPr>
              <a:t>37</a:t>
            </a:fld>
            <a:endParaRPr lang="en-US" dirty="0">
              <a:solidFill>
                <a:schemeClr val="bg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8343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2387600" y="503238"/>
            <a:ext cx="8229600" cy="51115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a-IR" sz="2000" b="1" dirty="0">
                <a:solidFill>
                  <a:srgbClr val="FF0000"/>
                </a:solidFill>
              </a:rPr>
              <a:t>حل مسئله</a:t>
            </a:r>
            <a:endParaRPr lang="en-GB" sz="2000" b="1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>
          <a:xfrm>
            <a:off x="2082800" y="1228708"/>
            <a:ext cx="8839200" cy="5643580"/>
          </a:xfrm>
        </p:spPr>
        <p:txBody>
          <a:bodyPr/>
          <a:lstStyle/>
          <a:p>
            <a:pPr eaLnBrk="1" hangingPunct="1">
              <a:lnSpc>
                <a:spcPct val="100000"/>
              </a:lnSpc>
              <a:buNone/>
            </a:pPr>
            <a:r>
              <a:rPr lang="en-GB" sz="2000" b="1" dirty="0">
                <a:cs typeface="+mj-cs"/>
              </a:rPr>
              <a:t>C</a:t>
            </a:r>
          </a:p>
        </p:txBody>
      </p:sp>
      <p:pic>
        <p:nvPicPr>
          <p:cNvPr id="25605" name="Picture 3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1930400" y="3371850"/>
            <a:ext cx="5232506" cy="1423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4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287558" y="4823465"/>
            <a:ext cx="4929222" cy="21774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1930402" y="871520"/>
            <a:ext cx="4316413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1930400" y="2085966"/>
            <a:ext cx="464343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2216150" y="1371600"/>
            <a:ext cx="8643938" cy="5500688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GB" sz="2000" b="1">
                <a:cs typeface="+mj-cs"/>
              </a:rPr>
              <a:t>C</a:t>
            </a:r>
          </a:p>
        </p:txBody>
      </p:sp>
      <p:pic>
        <p:nvPicPr>
          <p:cNvPr id="26630" name="Picture 4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216120" y="371452"/>
            <a:ext cx="4643438" cy="947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5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216120" y="1371586"/>
            <a:ext cx="4214812" cy="208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2" name="Picture 6"/>
          <p:cNvPicPr>
            <a:picLocks noChangeAspect="1" noChangeArrowheads="1"/>
          </p:cNvPicPr>
          <p:nvPr/>
        </p:nvPicPr>
        <p:blipFill>
          <a:blip r:embed="rId4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073246" y="4371982"/>
            <a:ext cx="4473575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3" name="Picture 8"/>
          <p:cNvPicPr>
            <a:picLocks noChangeAspect="1" noChangeArrowheads="1"/>
          </p:cNvPicPr>
          <p:nvPr/>
        </p:nvPicPr>
        <p:blipFill>
          <a:blip r:embed="rId5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073246" y="5372112"/>
            <a:ext cx="4429125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1960" y="417240"/>
            <a:ext cx="8077200" cy="1673352"/>
          </a:xfrm>
        </p:spPr>
        <p:txBody>
          <a:bodyPr/>
          <a:lstStyle/>
          <a:p>
            <a:pPr algn="l" rtl="0"/>
            <a:r>
              <a:rPr lang="en-US" b="1" dirty="0">
                <a:cs typeface="+mn-cs"/>
              </a:rPr>
              <a:t>X-Rays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8584" y="228600"/>
            <a:ext cx="2915816" cy="208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7" name="Picture 2" descr="http://www.daviddarling.info/images/chest_X-ray_procedur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81920" y="344975"/>
            <a:ext cx="4427984" cy="5109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1378" name="Picture 2" descr="C:\Users\Apadana\Desktop\عکس رادیوگرافی\images3.jfif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6458" y="3081538"/>
            <a:ext cx="3868093" cy="224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4328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Content Placeholder 2"/>
          <p:cNvSpPr>
            <a:spLocks noGrp="1"/>
          </p:cNvSpPr>
          <p:nvPr>
            <p:ph idx="1"/>
          </p:nvPr>
        </p:nvSpPr>
        <p:spPr>
          <a:xfrm>
            <a:off x="2082800" y="657204"/>
            <a:ext cx="8777288" cy="6215084"/>
          </a:xfrm>
        </p:spPr>
        <p:txBody>
          <a:bodyPr/>
          <a:lstStyle/>
          <a:p>
            <a:pPr eaLnBrk="1" hangingPunct="1">
              <a:lnSpc>
                <a:spcPct val="100000"/>
              </a:lnSpc>
            </a:pPr>
            <a:r>
              <a:rPr lang="en-GB" sz="2000" b="1" dirty="0">
                <a:cs typeface="+mj-cs"/>
              </a:rPr>
              <a:t>C</a:t>
            </a:r>
          </a:p>
        </p:txBody>
      </p:sp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082800" y="719138"/>
            <a:ext cx="6248400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3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2159000" y="1524000"/>
            <a:ext cx="4706938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6" name="Picture 4"/>
          <p:cNvPicPr>
            <a:picLocks noChangeAspect="1" noChangeArrowheads="1"/>
          </p:cNvPicPr>
          <p:nvPr/>
        </p:nvPicPr>
        <p:blipFill>
          <a:blip r:embed="rId4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1930400" y="3962402"/>
            <a:ext cx="5791200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5"/>
          <p:cNvPicPr>
            <a:picLocks noChangeAspect="1" noChangeArrowheads="1"/>
          </p:cNvPicPr>
          <p:nvPr/>
        </p:nvPicPr>
        <p:blipFill>
          <a:blip r:embed="rId5" cstate="print">
            <a:lum bright="-30000" contrast="40000"/>
          </a:blip>
          <a:srcRect/>
          <a:stretch>
            <a:fillRect/>
          </a:stretch>
        </p:blipFill>
        <p:spPr bwMode="auto">
          <a:xfrm>
            <a:off x="1930400" y="4691065"/>
            <a:ext cx="5486400" cy="239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62042" y="6465914"/>
            <a:ext cx="1909505" cy="365125"/>
          </a:xfrm>
        </p:spPr>
        <p:txBody>
          <a:bodyPr/>
          <a:lstStyle/>
          <a:p>
            <a:r>
              <a:rPr lang="en-GB" dirty="0" err="1"/>
              <a:t>Movahedi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41</a:t>
            </a:fld>
            <a:endParaRPr lang="en-GB"/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133535" y="1736355"/>
            <a:ext cx="7072313" cy="137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3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141830" y="3225554"/>
            <a:ext cx="7199313" cy="1881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494288" y="633470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endParaRPr lang="en-GB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4A8511-4A35-472B-A56F-F5387435E36D}" type="slidenum">
              <a:rPr lang="en-GB" smtClean="0"/>
              <a:pPr/>
              <a:t>42</a:t>
            </a:fld>
            <a:endParaRPr lang="en-GB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552089" y="1713384"/>
            <a:ext cx="6357938" cy="95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3585128" y="2793504"/>
            <a:ext cx="6291863" cy="1928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278264" y="616088"/>
            <a:ext cx="266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</a:t>
            </a:r>
            <a:endParaRPr lang="en-GB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3694090" y="2672234"/>
            <a:ext cx="618290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712" y="273224"/>
            <a:ext cx="12601400" cy="68963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does an X-ray image show?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 X-ray image, or Radiograph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shows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differences in atomic and density</a:t>
            </a:r>
            <a:endParaRPr lang="fa-IR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between different parts of the object.</a:t>
            </a: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00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Different parts of the object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absorb  X-rays differently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depending upon </a:t>
            </a:r>
            <a:r>
              <a:rPr lang="en-US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compositions, thickness, density and </a:t>
            </a:r>
          </a:p>
          <a:p>
            <a:pPr marL="0" indent="0">
              <a:buNone/>
            </a:pPr>
            <a:r>
              <a:rPr lang="en-US" sz="2000" b="1" u="sng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atomic number of the material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000" b="1" dirty="0">
                <a:solidFill>
                  <a:srgbClr val="D6009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the atomic number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 material, the more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X-rays it will absorb.</a:t>
            </a:r>
          </a:p>
          <a:p>
            <a:pPr marL="0" indent="0">
              <a:buNone/>
            </a:pPr>
            <a:endParaRPr lang="en-US" sz="20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Example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Gold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its atomic number of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absorbs much more x-rays</a:t>
            </a:r>
            <a:endParaRPr lang="fa-I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</a:t>
            </a:r>
            <a:r>
              <a:rPr lang="en-US" sz="2000" b="1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aluminum (Z=13) 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E7E704-3D06-4FBE-ACD0-59EF4E7C52EF}" type="slidenum">
              <a:rPr lang="ar-SA" smtClean="0"/>
              <a:pPr>
                <a:defRPr/>
              </a:pPr>
              <a:t>5</a:t>
            </a:fld>
            <a:endParaRPr lang="en-U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744" y="1065312"/>
            <a:ext cx="2915816" cy="2082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29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>
                <a:solidFill>
                  <a:srgbClr val="C00000"/>
                </a:solidFill>
                <a:cs typeface="+mn-cs"/>
              </a:rPr>
              <a:t>Discovery of  X-Rays</a:t>
            </a:r>
            <a:br>
              <a:rPr lang="en-GB" b="1" dirty="0">
                <a:solidFill>
                  <a:srgbClr val="C00000"/>
                </a:solidFill>
                <a:cs typeface="+mn-cs"/>
              </a:rPr>
            </a:br>
            <a:r>
              <a:rPr lang="en-US" sz="3100" b="1" dirty="0">
                <a:solidFill>
                  <a:srgbClr val="FF0000"/>
                </a:solidFill>
                <a:cs typeface="+mn-cs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04" y="2063760"/>
            <a:ext cx="12529392" cy="4958493"/>
          </a:xfrm>
        </p:spPr>
        <p:txBody>
          <a:bodyPr>
            <a:normAutofit/>
          </a:bodyPr>
          <a:lstStyle/>
          <a:p>
            <a:pPr algn="l" rtl="0">
              <a:buNone/>
            </a:pPr>
            <a:r>
              <a:rPr lang="en-GB" sz="2400" b="1" dirty="0">
                <a:solidFill>
                  <a:srgbClr val="FF0000"/>
                </a:solidFill>
                <a:latin typeface="Times New Roman" pitchFamily="18" charset="0"/>
              </a:rPr>
              <a:t>Discovery: </a:t>
            </a:r>
            <a:r>
              <a:rPr lang="en-US" sz="2000" b="1" dirty="0">
                <a:latin typeface="Times New Roman" pitchFamily="18" charset="0"/>
              </a:rPr>
              <a:t>X-rays were first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discovered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i="1" dirty="0">
                <a:latin typeface="Times New Roman" pitchFamily="18" charset="0"/>
              </a:rPr>
              <a:t>accidentally</a:t>
            </a:r>
            <a:r>
              <a:rPr lang="en-US" sz="2000" b="1" dirty="0">
                <a:latin typeface="Times New Roman" pitchFamily="18" charset="0"/>
              </a:rPr>
              <a:t> by </a:t>
            </a:r>
            <a:endParaRPr lang="fa-IR" sz="2000" b="1" dirty="0">
              <a:latin typeface="Times New Roman" pitchFamily="18" charset="0"/>
            </a:endParaRPr>
          </a:p>
          <a:p>
            <a:pPr algn="l" rtl="0">
              <a:buNone/>
            </a:pPr>
            <a:r>
              <a:rPr lang="en-US" sz="2000" b="1" u="sng" dirty="0">
                <a:solidFill>
                  <a:srgbClr val="000099"/>
                </a:solidFill>
                <a:latin typeface="Times New Roman" pitchFamily="18" charset="0"/>
              </a:rPr>
              <a:t>Wilhelm Conrad Röntgen</a:t>
            </a:r>
            <a:r>
              <a:rPr lang="en-US" sz="2000" b="1" dirty="0">
                <a:latin typeface="Times New Roman" pitchFamily="18" charset="0"/>
              </a:rPr>
              <a:t>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in 1895.</a:t>
            </a:r>
          </a:p>
          <a:p>
            <a:pPr algn="l" rtl="0"/>
            <a:endParaRPr lang="en-US" sz="2400" b="1" dirty="0">
              <a:latin typeface="Times New Roman" pitchFamily="18" charset="0"/>
            </a:endParaRPr>
          </a:p>
          <a:p>
            <a:pPr algn="l" rtl="0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itchFamily="18" charset="0"/>
              </a:rPr>
              <a:t>EM: </a:t>
            </a:r>
            <a:r>
              <a:rPr lang="en-US" sz="2000" b="1" dirty="0">
                <a:latin typeface="Times New Roman" pitchFamily="18" charset="0"/>
              </a:rPr>
              <a:t>X-rays are waves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of electromagnetic energy </a:t>
            </a:r>
          </a:p>
          <a:p>
            <a:pPr algn="l" rtl="0"/>
            <a:endParaRPr lang="fa-IR" sz="2000" b="1" dirty="0">
              <a:latin typeface="Times New Roman" pitchFamily="18" charset="0"/>
            </a:endParaRPr>
          </a:p>
          <a:p>
            <a:pPr algn="l" rtl="0"/>
            <a:endParaRPr lang="en-US" sz="2000" b="1" dirty="0">
              <a:latin typeface="Times New Roman" pitchFamily="18" charset="0"/>
            </a:endParaRPr>
          </a:p>
          <a:p>
            <a:pPr algn="l" rtl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How dose it works:  </a:t>
            </a:r>
            <a:r>
              <a:rPr lang="en-US" sz="2000" b="1" dirty="0">
                <a:latin typeface="Times New Roman" pitchFamily="18" charset="0"/>
              </a:rPr>
              <a:t>these new </a:t>
            </a:r>
            <a:r>
              <a:rPr lang="en-US" sz="2000" b="1" u="sng" dirty="0">
                <a:solidFill>
                  <a:srgbClr val="006600"/>
                </a:solidFill>
                <a:latin typeface="Times New Roman" pitchFamily="18" charset="0"/>
              </a:rPr>
              <a:t>invisible rays </a:t>
            </a:r>
            <a:r>
              <a:rPr lang="en-US" sz="2000" b="1" dirty="0">
                <a:latin typeface="Times New Roman" pitchFamily="18" charset="0"/>
              </a:rPr>
              <a:t>could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pass through most objects</a:t>
            </a:r>
            <a:endParaRPr lang="fa-IR" sz="20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 algn="l" rtl="0">
              <a:buNone/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</a:rPr>
              <a:t>that casted shadows including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human tissue</a:t>
            </a:r>
            <a:r>
              <a:rPr lang="en-US" sz="2000" b="1" dirty="0">
                <a:latin typeface="Times New Roman" pitchFamily="18" charset="0"/>
              </a:rPr>
              <a:t> but not human bones and metals.</a:t>
            </a:r>
          </a:p>
          <a:p>
            <a:pPr algn="l" rtl="0"/>
            <a:endParaRPr lang="en-US" sz="2000" b="1" dirty="0">
              <a:latin typeface="Times New Roman" pitchFamily="18" charset="0"/>
            </a:endParaRPr>
          </a:p>
          <a:p>
            <a:pPr algn="l" rtl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Using in Clinks: </a:t>
            </a:r>
            <a:r>
              <a:rPr lang="en-US" sz="2000" b="1" dirty="0">
                <a:latin typeface="Times New Roman" pitchFamily="18" charset="0"/>
              </a:rPr>
              <a:t>Within a year of the discovery many began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using it in clinical settings</a:t>
            </a:r>
            <a:endParaRPr lang="fa-IR" sz="20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 algn="l" rtl="0">
              <a:buNone/>
            </a:pPr>
            <a:endParaRPr lang="en-US" sz="20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</a:rPr>
              <a:t>Nobel Prize </a:t>
            </a:r>
            <a:r>
              <a:rPr lang="en-US" sz="2000" b="1" dirty="0">
                <a:latin typeface="Times New Roman" pitchFamily="18" charset="0"/>
              </a:rPr>
              <a:t>: In 1901 </a:t>
            </a:r>
            <a:r>
              <a:rPr lang="en-US" sz="2000" b="1" dirty="0" err="1">
                <a:latin typeface="Times New Roman" pitchFamily="18" charset="0"/>
              </a:rPr>
              <a:t>Rötgnen</a:t>
            </a:r>
            <a:r>
              <a:rPr lang="en-US" sz="2000" b="1" dirty="0">
                <a:latin typeface="Times New Roman" pitchFamily="18" charset="0"/>
              </a:rPr>
              <a:t> won the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first Nobel Prize</a:t>
            </a:r>
            <a:r>
              <a:rPr lang="en-US" sz="2000" b="1" dirty="0">
                <a:latin typeface="Times New Roman" pitchFamily="18" charset="0"/>
              </a:rPr>
              <a:t> in Physics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1336" y="228600"/>
            <a:ext cx="1533064" cy="1770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766096" y="6721477"/>
            <a:ext cx="2895600" cy="365125"/>
          </a:xfrm>
        </p:spPr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564C01-82A9-B5CF-EDA5-8C4E69167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320107" y="2320344"/>
            <a:ext cx="3342358" cy="3169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378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5696" y="145626"/>
            <a:ext cx="12601400" cy="70239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2400" b="1" dirty="0">
                <a:solidFill>
                  <a:srgbClr val="FF0000"/>
                </a:solidFill>
              </a:rPr>
              <a:t>Before X-Rays were discovered</a:t>
            </a:r>
            <a:endParaRPr lang="en-US" sz="2400" b="1" dirty="0">
              <a:latin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2000" b="1" dirty="0">
                <a:latin typeface="Times New Roman" pitchFamily="18" charset="0"/>
              </a:rPr>
              <a:t>Before they were discovered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no such thing existed </a:t>
            </a:r>
            <a:r>
              <a:rPr lang="en-US" sz="2000" b="1" dirty="0">
                <a:latin typeface="Times New Roman" pitchFamily="18" charset="0"/>
              </a:rPr>
              <a:t>in the physical world. </a:t>
            </a:r>
          </a:p>
          <a:p>
            <a:pPr algn="l" rtl="0">
              <a:buFont typeface="Wingdings" pitchFamily="2" charset="2"/>
              <a:buChar char="ü"/>
            </a:pPr>
            <a:endParaRPr lang="en-US" sz="2000" b="1" dirty="0">
              <a:latin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2000" b="1" dirty="0">
                <a:latin typeface="Times New Roman" pitchFamily="18" charset="0"/>
              </a:rPr>
              <a:t>When doctor’s diagnosed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broken bones, tumors, and bullet locations</a:t>
            </a:r>
            <a:endParaRPr lang="fa-IR" sz="2000" b="1" dirty="0">
              <a:solidFill>
                <a:srgbClr val="006600"/>
              </a:solidFill>
              <a:latin typeface="Times New Roman" pitchFamily="18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 </a:t>
            </a:r>
            <a:r>
              <a:rPr lang="en-US" sz="2000" b="1" dirty="0">
                <a:latin typeface="Times New Roman" pitchFamily="18" charset="0"/>
              </a:rPr>
              <a:t>it was all based on their </a:t>
            </a:r>
            <a:r>
              <a:rPr lang="en-US" sz="2000" b="1" u="sng" dirty="0">
                <a:solidFill>
                  <a:srgbClr val="006600"/>
                </a:solidFill>
                <a:latin typeface="Times New Roman" pitchFamily="18" charset="0"/>
              </a:rPr>
              <a:t>best guess</a:t>
            </a:r>
            <a:r>
              <a:rPr lang="en-US" sz="2000" b="1" dirty="0">
                <a:latin typeface="Times New Roman" pitchFamily="18" charset="0"/>
              </a:rPr>
              <a:t>, and physical examinations. </a:t>
            </a:r>
          </a:p>
          <a:p>
            <a:pPr algn="l" rtl="0">
              <a:buFont typeface="Wingdings" pitchFamily="2" charset="2"/>
              <a:buChar char="ü"/>
            </a:pPr>
            <a:endParaRPr lang="en-US" sz="2000" b="1" dirty="0">
              <a:latin typeface="Times New Roman" pitchFamily="18" charset="0"/>
            </a:endParaRPr>
          </a:p>
          <a:p>
            <a:pPr>
              <a:buNone/>
            </a:pPr>
            <a:r>
              <a:rPr lang="en-US" sz="2000" b="1" dirty="0">
                <a:solidFill>
                  <a:srgbClr val="FF0000"/>
                </a:solidFill>
              </a:rPr>
              <a:t>How X-Rays Changed Society?</a:t>
            </a:r>
          </a:p>
          <a:p>
            <a:pPr>
              <a:buNone/>
            </a:pP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</a:rPr>
              <a:t>The most important impact of the x-ray:  </a:t>
            </a:r>
            <a:r>
              <a:rPr lang="en-US" sz="2000" b="1" dirty="0">
                <a:latin typeface="Times New Roman" pitchFamily="18" charset="0"/>
              </a:rPr>
              <a:t>is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its use in medicine.</a:t>
            </a:r>
          </a:p>
          <a:p>
            <a:pPr>
              <a:buNone/>
            </a:pPr>
            <a:r>
              <a:rPr lang="en-US" sz="2000" b="1" dirty="0">
                <a:latin typeface="Times New Roman" pitchFamily="18" charset="0"/>
              </a:rPr>
              <a:t>They are used for </a:t>
            </a:r>
            <a:r>
              <a:rPr lang="en-US" sz="2000" b="1" u="sng" dirty="0">
                <a:solidFill>
                  <a:srgbClr val="D60093"/>
                </a:solidFill>
                <a:latin typeface="Times New Roman" pitchFamily="18" charset="0"/>
              </a:rPr>
              <a:t>broken bones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</a:rPr>
              <a:t>, </a:t>
            </a:r>
            <a:r>
              <a:rPr lang="en-US" sz="2000" b="1" u="sng" dirty="0">
                <a:solidFill>
                  <a:srgbClr val="D60093"/>
                </a:solidFill>
                <a:latin typeface="Times New Roman" pitchFamily="18" charset="0"/>
              </a:rPr>
              <a:t>teeth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</a:rPr>
              <a:t>, internal organs, </a:t>
            </a:r>
            <a:r>
              <a:rPr lang="en-US" sz="2000" b="1" u="sng" dirty="0">
                <a:solidFill>
                  <a:srgbClr val="D60093"/>
                </a:solidFill>
                <a:latin typeface="Times New Roman" pitchFamily="18" charset="0"/>
              </a:rPr>
              <a:t>tumors</a:t>
            </a:r>
            <a:r>
              <a:rPr lang="en-US" sz="2000" b="1" dirty="0">
                <a:solidFill>
                  <a:srgbClr val="D60093"/>
                </a:solidFill>
                <a:latin typeface="Times New Roman" pitchFamily="18" charset="0"/>
              </a:rPr>
              <a:t>, etc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. </a:t>
            </a:r>
          </a:p>
          <a:p>
            <a:pPr>
              <a:buFont typeface="Wingdings" pitchFamily="2" charset="2"/>
              <a:buChar char="ü"/>
            </a:pPr>
            <a:endParaRPr lang="en-US" sz="2000" b="1" dirty="0">
              <a:latin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b="1" dirty="0">
                <a:latin typeface="Times New Roman" pitchFamily="18" charset="0"/>
              </a:rPr>
              <a:t>They have become the most reliable and </a:t>
            </a:r>
            <a:endParaRPr lang="fa-IR" sz="2000" b="1" dirty="0">
              <a:latin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</a:rPr>
              <a:t>widely spread tool for diagnosing internal problems</a:t>
            </a:r>
            <a:r>
              <a:rPr lang="en-US" sz="2000" b="1" dirty="0">
                <a:latin typeface="Times New Roman" pitchFamily="18" charset="0"/>
              </a:rPr>
              <a:t>. </a:t>
            </a:r>
          </a:p>
          <a:p>
            <a:pPr marL="0" indent="0">
              <a:buNone/>
            </a:pPr>
            <a:endParaRPr lang="en-US" altLang="fa-IR" sz="2000" b="1" dirty="0">
              <a:solidFill>
                <a:srgbClr val="000099"/>
              </a:solidFill>
              <a:latin typeface="Times New Roman" pitchFamily="18" charset="0"/>
            </a:endParaRPr>
          </a:p>
          <a:p>
            <a:pPr>
              <a:buNone/>
            </a:pPr>
            <a:r>
              <a:rPr lang="en-US" altLang="fa-IR" sz="2000" b="1" dirty="0">
                <a:solidFill>
                  <a:srgbClr val="000099"/>
                </a:solidFill>
              </a:rPr>
              <a:t>Many X-ray examinations: </a:t>
            </a:r>
            <a:r>
              <a:rPr lang="en-US" altLang="fa-IR" sz="2000" b="1" dirty="0">
                <a:solidFill>
                  <a:srgbClr val="006600"/>
                </a:solidFill>
              </a:rPr>
              <a:t>Millions of medical and </a:t>
            </a:r>
          </a:p>
          <a:p>
            <a:pPr>
              <a:buNone/>
            </a:pPr>
            <a:r>
              <a:rPr lang="en-US" altLang="fa-IR" sz="2000" b="1" dirty="0">
                <a:solidFill>
                  <a:srgbClr val="006600"/>
                </a:solidFill>
              </a:rPr>
              <a:t>dental</a:t>
            </a:r>
            <a:r>
              <a:rPr lang="en-US" altLang="fa-IR" sz="2000" b="1" dirty="0"/>
              <a:t> X-ray examination per year. </a:t>
            </a:r>
            <a:endParaRPr lang="en-US" sz="2000" b="1" dirty="0"/>
          </a:p>
          <a:p>
            <a:pPr>
              <a:buFont typeface="Wingdings" pitchFamily="2" charset="2"/>
              <a:buChar char="ü"/>
            </a:pPr>
            <a:endParaRPr lang="en-US" sz="2000" b="1" dirty="0">
              <a:latin typeface="Times New Roman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7</a:t>
            </a:fld>
            <a:endParaRPr lang="en-GB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532" y="3664590"/>
            <a:ext cx="4538028" cy="29950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err="1"/>
              <a:t>Movahedi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5328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4BDAB82C-AFD7-4E49-AACD-8E6D451AA8DA}" type="slidenum">
              <a:rPr lang="ar-SA"/>
              <a:pPr>
                <a:defRPr/>
              </a:pPr>
              <a:t>8</a:t>
            </a:fld>
            <a:endParaRPr lang="en-US"/>
          </a:p>
        </p:txBody>
      </p:sp>
      <p:sp>
        <p:nvSpPr>
          <p:cNvPr id="5124" name="Shape 2"/>
          <p:cNvSpPr>
            <a:spLocks noGrp="1"/>
          </p:cNvSpPr>
          <p:nvPr>
            <p:ph idx="4294967295"/>
          </p:nvPr>
        </p:nvSpPr>
        <p:spPr>
          <a:xfrm>
            <a:off x="165696" y="145626"/>
            <a:ext cx="12673408" cy="7023948"/>
          </a:xfrm>
        </p:spPr>
        <p:txBody>
          <a:bodyPr>
            <a:normAutofit/>
          </a:bodyPr>
          <a:lstStyle/>
          <a:p>
            <a:pPr algn="ct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FF0000"/>
                </a:solidFill>
                <a:cs typeface="+mj-cs"/>
              </a:rPr>
              <a:t>تشعشات الکترومغناطیس صفحه 146</a:t>
            </a:r>
            <a:endParaRPr lang="en-US" sz="2400" b="1" dirty="0">
              <a:solidFill>
                <a:srgbClr val="FF0000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0099"/>
                </a:solidFill>
                <a:cs typeface="+mj-cs"/>
              </a:rPr>
              <a:t>انتقال انرژی در فضا :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 </a:t>
            </a:r>
            <a:r>
              <a:rPr lang="en-US" sz="2000" b="1" dirty="0">
                <a:solidFill>
                  <a:schemeClr val="bg1"/>
                </a:solidFill>
                <a:cs typeface="+mj-cs"/>
              </a:rPr>
              <a:t> 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به شکل ترکیب میدان الکتریکی و مغناطیسی </a:t>
            </a:r>
            <a:r>
              <a:rPr lang="en-US" sz="2000" b="1" dirty="0">
                <a:cs typeface="+mj-cs"/>
              </a:rPr>
              <a:t>(EM)</a:t>
            </a:r>
            <a:r>
              <a:rPr lang="fa-IR" sz="2000" b="1" dirty="0">
                <a:cs typeface="+mj-cs"/>
              </a:rPr>
              <a:t>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cs typeface="+mj-cs"/>
              </a:rPr>
              <a:t>و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توسط یک ذره باردار شتاب گرفته</a:t>
            </a:r>
            <a:r>
              <a:rPr lang="fa-IR" sz="2000" b="1" dirty="0">
                <a:cs typeface="+mj-cs"/>
              </a:rPr>
              <a:t> </a:t>
            </a:r>
            <a:r>
              <a:rPr lang="fa-IR" sz="2000" b="1" dirty="0" err="1">
                <a:solidFill>
                  <a:schemeClr val="bg1"/>
                </a:solidFill>
                <a:cs typeface="+mj-cs"/>
              </a:rPr>
              <a:t>بوجود</a:t>
            </a:r>
            <a:r>
              <a:rPr lang="fa-IR" sz="2000" b="1" dirty="0">
                <a:solidFill>
                  <a:schemeClr val="bg1"/>
                </a:solidFill>
                <a:cs typeface="+mj-cs"/>
              </a:rPr>
              <a:t> میایند</a:t>
            </a:r>
          </a:p>
          <a:p>
            <a:pPr algn="r" rtl="1">
              <a:lnSpc>
                <a:spcPct val="100000"/>
              </a:lnSpc>
              <a:buNone/>
            </a:pPr>
            <a:endParaRPr lang="en-US" sz="2000" b="1" dirty="0">
              <a:solidFill>
                <a:schemeClr val="bg1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C00000"/>
                </a:solidFill>
                <a:cs typeface="+mj-cs"/>
              </a:rPr>
              <a:t>از مشخصات تشعشعات </a:t>
            </a:r>
            <a:r>
              <a:rPr lang="en-US" sz="2400" b="1" dirty="0">
                <a:solidFill>
                  <a:srgbClr val="C00000"/>
                </a:solidFill>
                <a:cs typeface="+mj-cs"/>
              </a:rPr>
              <a:t>EM</a:t>
            </a:r>
            <a:r>
              <a:rPr lang="fa-IR" sz="2400" b="1" dirty="0">
                <a:solidFill>
                  <a:srgbClr val="C00000"/>
                </a:solidFill>
                <a:cs typeface="+mj-cs"/>
              </a:rPr>
              <a:t> :</a:t>
            </a:r>
            <a:endParaRPr lang="en-US" sz="2400" b="1" dirty="0">
              <a:solidFill>
                <a:srgbClr val="C00000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Font typeface="Wingdings" pitchFamily="2" charset="2"/>
              <a:buChar char="ü"/>
            </a:pPr>
            <a:r>
              <a:rPr lang="fa-IR" sz="2000" b="1" dirty="0">
                <a:cs typeface="+mj-cs"/>
              </a:rPr>
              <a:t>جرم ندارد، 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buFont typeface="Wingdings" pitchFamily="2" charset="2"/>
              <a:buChar char="ü"/>
            </a:pPr>
            <a:r>
              <a:rPr lang="fa-IR" sz="2000" b="1" dirty="0">
                <a:cs typeface="+mj-cs"/>
              </a:rPr>
              <a:t>توسط میدان مغناطیسی تحت تأثیر قرار نمی گیرد 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buFont typeface="Wingdings" pitchFamily="2" charset="2"/>
              <a:buChar char="ü"/>
            </a:pPr>
            <a:r>
              <a:rPr lang="fa-IR" sz="2000" b="1" dirty="0">
                <a:cs typeface="+mj-cs"/>
              </a:rPr>
              <a:t>جهت انتشار به محیط مادی نیاز ندارد. 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buFont typeface="Wingdings" pitchFamily="2" charset="2"/>
              <a:buChar char="ü"/>
            </a:pPr>
            <a:r>
              <a:rPr lang="fa-IR" sz="2000" b="1" dirty="0">
                <a:cs typeface="+mj-cs"/>
              </a:rPr>
              <a:t>دارای طول موج </a:t>
            </a:r>
            <a:r>
              <a:rPr lang="en-US" sz="2000" b="1" dirty="0">
                <a:cs typeface="+mj-cs"/>
              </a:rPr>
              <a:t>λ</a:t>
            </a:r>
            <a:r>
              <a:rPr lang="ar-SA" sz="2000" b="1" dirty="0">
                <a:cs typeface="+mj-cs"/>
              </a:rPr>
              <a:t> و فرکانس</a:t>
            </a:r>
            <a:r>
              <a:rPr lang="en-US" sz="2000" b="1" dirty="0">
                <a:cs typeface="+mj-cs"/>
              </a:rPr>
              <a:t>F</a:t>
            </a:r>
            <a:r>
              <a:rPr lang="fa-IR" sz="2000" b="1" dirty="0">
                <a:cs typeface="+mj-cs"/>
              </a:rPr>
              <a:t> و انرژی </a:t>
            </a:r>
            <a:r>
              <a:rPr lang="en-US" sz="2000" b="1" dirty="0">
                <a:cs typeface="+mj-cs"/>
              </a:rPr>
              <a:t>E</a:t>
            </a:r>
            <a:r>
              <a:rPr lang="fa-IR" sz="2000" b="1" dirty="0">
                <a:cs typeface="+mj-cs"/>
              </a:rPr>
              <a:t> می باشد.</a:t>
            </a:r>
            <a:endParaRPr lang="en-US" sz="2000" b="1" dirty="0">
              <a:cs typeface="+mj-cs"/>
            </a:endParaRPr>
          </a:p>
          <a:p>
            <a:pPr lvl="1" algn="justLow" rtl="1" eaLnBrk="1" hangingPunct="1">
              <a:lnSpc>
                <a:spcPct val="100000"/>
              </a:lnSpc>
              <a:spcBef>
                <a:spcPct val="0"/>
              </a:spcBef>
              <a:buFont typeface="Arial" pitchFamily="34" charset="0"/>
              <a:buNone/>
            </a:pPr>
            <a:endParaRPr lang="en-US" sz="2000" b="1" dirty="0"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400" b="1" dirty="0">
                <a:solidFill>
                  <a:srgbClr val="FF0000"/>
                </a:solidFill>
                <a:cs typeface="+mj-cs"/>
              </a:rPr>
              <a:t>خصوصیات تشعشعات الکترومغناطیس صفحه </a:t>
            </a:r>
            <a:r>
              <a:rPr lang="fa-IR" sz="2000" b="1" dirty="0">
                <a:cs typeface="+mj-cs"/>
              </a:rPr>
              <a:t>147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cs typeface="+mj-cs"/>
              </a:rPr>
              <a:t>هر موج الکترومغناطیس با سه مشخصه توصیف می شود: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buFont typeface="Wingdings" pitchFamily="2" charset="2"/>
              <a:buChar char="ü"/>
            </a:pPr>
            <a:r>
              <a:rPr lang="fa-IR" sz="2000" b="1" dirty="0"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فرکانس ( </a:t>
            </a:r>
            <a:r>
              <a:rPr lang="en-US" sz="2000" b="1" dirty="0">
                <a:solidFill>
                  <a:srgbClr val="006600"/>
                </a:solidFill>
                <a:cs typeface="+mj-cs"/>
              </a:rPr>
              <a:t>F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 )  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Font typeface="Wingdings" pitchFamily="2" charset="2"/>
              <a:buChar char="ü"/>
            </a:pPr>
            <a:r>
              <a:rPr lang="fa-IR" sz="2000" b="1" dirty="0">
                <a:solidFill>
                  <a:srgbClr val="006600"/>
                </a:solidFill>
                <a:cs typeface="+mj-cs"/>
              </a:rPr>
              <a:t> طول موج  (</a:t>
            </a:r>
            <a:r>
              <a:rPr lang="en-US" sz="2000" b="1" dirty="0">
                <a:solidFill>
                  <a:srgbClr val="006600"/>
                </a:solidFill>
                <a:cs typeface="+mj-cs"/>
              </a:rPr>
              <a:t>λ</a:t>
            </a:r>
            <a:r>
              <a:rPr lang="ar-SA" sz="2000" b="1" dirty="0">
                <a:solidFill>
                  <a:srgbClr val="006600"/>
                </a:solidFill>
                <a:cs typeface="+mj-cs"/>
              </a:rPr>
              <a:t> )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 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  <a:p>
            <a:pPr algn="r" rtl="1">
              <a:lnSpc>
                <a:spcPct val="100000"/>
              </a:lnSpc>
              <a:buFont typeface="Wingdings" pitchFamily="2" charset="2"/>
              <a:buChar char="ü"/>
            </a:pPr>
            <a:r>
              <a:rPr lang="ar-SA" sz="2000" b="1" dirty="0">
                <a:solidFill>
                  <a:srgbClr val="006600"/>
                </a:solidFill>
                <a:cs typeface="+mj-cs"/>
              </a:rPr>
              <a:t> انرژی (</a:t>
            </a:r>
            <a:r>
              <a:rPr lang="en-US" sz="2000" b="1" dirty="0">
                <a:solidFill>
                  <a:srgbClr val="006600"/>
                </a:solidFill>
                <a:cs typeface="+mj-cs"/>
              </a:rPr>
              <a:t>E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 )  </a:t>
            </a:r>
            <a:endParaRPr lang="en-US" sz="2000" b="1" dirty="0">
              <a:solidFill>
                <a:srgbClr val="006600"/>
              </a:solidFill>
              <a:cs typeface="+mj-cs"/>
            </a:endParaRPr>
          </a:p>
        </p:txBody>
      </p:sp>
      <p:pic>
        <p:nvPicPr>
          <p:cNvPr id="5125" name="Picture 6" descr="untitled9a"/>
          <p:cNvPicPr>
            <a:picLocks noChangeAspect="1" noChangeArrowheads="1"/>
          </p:cNvPicPr>
          <p:nvPr/>
        </p:nvPicPr>
        <p:blipFill>
          <a:blip r:embed="rId3" cstate="print">
            <a:lum bright="-24000" contrast="36000"/>
          </a:blip>
          <a:srcRect/>
          <a:stretch>
            <a:fillRect/>
          </a:stretch>
        </p:blipFill>
        <p:spPr bwMode="auto">
          <a:xfrm>
            <a:off x="657493" y="127926"/>
            <a:ext cx="243736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pic>
        <p:nvPicPr>
          <p:cNvPr id="6" name="Picture 5" descr="untitled4b"/>
          <p:cNvPicPr>
            <a:picLocks noChangeAspect="1" noChangeArrowheads="1"/>
          </p:cNvPicPr>
          <p:nvPr/>
        </p:nvPicPr>
        <p:blipFill>
          <a:blip r:embed="rId4" cstate="print">
            <a:lum bright="-30000" contrast="42000"/>
          </a:blip>
          <a:srcRect/>
          <a:stretch>
            <a:fillRect/>
          </a:stretch>
        </p:blipFill>
        <p:spPr bwMode="auto">
          <a:xfrm>
            <a:off x="525736" y="3540434"/>
            <a:ext cx="2921776" cy="2921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7704" y="145626"/>
            <a:ext cx="12457384" cy="6896350"/>
          </a:xfrm>
        </p:spPr>
        <p:txBody>
          <a:bodyPr>
            <a:normAutofit fontScale="92500" lnSpcReduction="10000"/>
          </a:bodyPr>
          <a:lstStyle/>
          <a:p>
            <a:pPr lvl="1" algn="ct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نيروهای امواج </a:t>
            </a:r>
            <a:r>
              <a:rPr lang="en-US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EM</a:t>
            </a:r>
            <a:r>
              <a:rPr lang="fa-IR" sz="24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: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chemeClr val="hlink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فوتون</a:t>
            </a:r>
            <a:r>
              <a:rPr lang="fa-IR" sz="2400" b="1" dirty="0">
                <a:solidFill>
                  <a:schemeClr val="hlink"/>
                </a:solidFill>
                <a:latin typeface="Times New Roman" pitchFamily="18" charset="0"/>
                <a:cs typeface="+mj-cs"/>
              </a:rPr>
              <a:t>:</a:t>
            </a:r>
            <a:r>
              <a:rPr lang="fa-IR" sz="2400" b="1" dirty="0"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کوچکترين ذره بی جرم از امواج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EM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solidFill>
                <a:srgbClr val="0070C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کوانتوم</a:t>
            </a:r>
            <a:r>
              <a:rPr lang="fa-IR" sz="2400" b="1" dirty="0">
                <a:latin typeface="Times New Roman" pitchFamily="18" charset="0"/>
                <a:cs typeface="+mj-cs"/>
              </a:rPr>
              <a:t>: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دسته کوچک انرژی با سرعت  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C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</a:t>
            </a:r>
            <a:endParaRPr lang="en-US" sz="2000" b="1" dirty="0">
              <a:solidFill>
                <a:srgbClr val="0066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400" b="1" dirty="0">
              <a:solidFill>
                <a:srgbClr val="0070C0"/>
              </a:solidFill>
              <a:latin typeface="Times New Roman" pitchFamily="18" charset="0"/>
              <a:cs typeface="+mj-cs"/>
            </a:endParaRPr>
          </a:p>
          <a:p>
            <a:pPr marL="514350" indent="-457200" algn="r" rtl="1"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سرعت امواج 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EM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: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S  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/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C = 3. 10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8 </a:t>
            </a:r>
            <a:r>
              <a:rPr lang="en-US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m</a:t>
            </a:r>
            <a:r>
              <a:rPr lang="fa-IR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</a:p>
          <a:p>
            <a:pPr marL="514350" indent="-457200" algn="r" rtl="1">
              <a:spcBef>
                <a:spcPct val="0"/>
              </a:spcBef>
              <a:buNone/>
            </a:pPr>
            <a:r>
              <a:rPr lang="fa-IR" sz="2000" b="1" dirty="0">
                <a:solidFill>
                  <a:schemeClr val="hlink"/>
                </a:solidFill>
                <a:latin typeface="Times New Roman" pitchFamily="18" charset="0"/>
                <a:cs typeface="+mj-cs"/>
              </a:rPr>
              <a:t>              </a:t>
            </a:r>
            <a:r>
              <a:rPr lang="en-US" sz="2000" b="1" dirty="0">
                <a:solidFill>
                  <a:schemeClr val="hlink"/>
                </a:solidFill>
                <a:latin typeface="Times New Roman" pitchFamily="18" charset="0"/>
                <a:cs typeface="+mj-cs"/>
              </a:rPr>
              <a:t>                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 λ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V = C =  f. </a:t>
            </a:r>
            <a:endParaRPr lang="fa-IR" sz="2000" b="1" dirty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marL="457200" indent="-457200" algn="r" rtl="1">
              <a:spcBef>
                <a:spcPct val="0"/>
              </a:spcBef>
              <a:buNone/>
            </a:pPr>
            <a:r>
              <a:rPr lang="fa-IR" sz="2000" b="1" baseline="30000" dirty="0">
                <a:latin typeface="Times New Roman" pitchFamily="18" charset="0"/>
                <a:cs typeface="+mj-cs"/>
              </a:rPr>
              <a:t> </a:t>
            </a:r>
          </a:p>
          <a:p>
            <a:pPr marL="457200" indent="-457200" algn="r" rtl="1">
              <a:spcBef>
                <a:spcPct val="0"/>
              </a:spcBef>
              <a:buNone/>
            </a:pPr>
            <a:r>
              <a:rPr lang="en-US" sz="2400" b="1" dirty="0">
                <a:latin typeface="Times New Roman" pitchFamily="18" charset="0"/>
                <a:cs typeface="+mj-cs"/>
              </a:rPr>
              <a:t> </a:t>
            </a: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انرژی فوتون:  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+mj-cs"/>
              </a:rPr>
              <a:t>E = hf = h (C / λ )</a:t>
            </a:r>
          </a:p>
          <a:p>
            <a:pPr marL="457200" indent="-457200" algn="r" rtl="1">
              <a:spcBef>
                <a:spcPct val="0"/>
              </a:spcBef>
              <a:buNone/>
            </a:pPr>
            <a:endParaRPr lang="en-US" sz="2000" b="1" dirty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marL="115888" lvl="1" indent="0" algn="r" rtl="1">
              <a:lnSpc>
                <a:spcPct val="8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ثابت پلانک 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fa-IR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l">
              <a:lnSpc>
                <a:spcPct val="100000"/>
              </a:lnSpc>
              <a:buNone/>
            </a:pPr>
            <a:r>
              <a:rPr lang="fa-IR" sz="20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GB" sz="2000" b="1" dirty="0">
                <a:solidFill>
                  <a:srgbClr val="C00000"/>
                </a:solidFill>
                <a:latin typeface="Times New Roman" pitchFamily="18" charset="0"/>
                <a:cs typeface="+mj-cs"/>
              </a:rPr>
              <a:t>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(4.15 *10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-15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</a:t>
            </a:r>
            <a:r>
              <a:rPr lang="en-US" sz="2000" b="1" dirty="0" err="1">
                <a:solidFill>
                  <a:srgbClr val="006600"/>
                </a:solidFill>
                <a:latin typeface="Times New Roman" pitchFamily="18" charset="0"/>
                <a:cs typeface="+mj-cs"/>
              </a:rPr>
              <a:t>eV.sec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)</a:t>
            </a:r>
            <a:r>
              <a:rPr lang="fa-IR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یا 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 (6.63*10</a:t>
            </a:r>
            <a:r>
              <a:rPr lang="en-US" sz="2000" b="1" baseline="30000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-34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 </a:t>
            </a:r>
            <a:r>
              <a:rPr lang="en-US" sz="2000" b="1" dirty="0" err="1">
                <a:solidFill>
                  <a:srgbClr val="006600"/>
                </a:solidFill>
                <a:latin typeface="Times New Roman" pitchFamily="18" charset="0"/>
                <a:cs typeface="+mj-cs"/>
              </a:rPr>
              <a:t>j.sec</a:t>
            </a:r>
            <a:r>
              <a:rPr lang="en-GB" sz="2000" b="1" dirty="0">
                <a:solidFill>
                  <a:srgbClr val="006600"/>
                </a:solidFill>
                <a:latin typeface="Times New Roman" pitchFamily="18" charset="0"/>
                <a:cs typeface="+mj-cs"/>
              </a:rPr>
              <a:t>)</a:t>
            </a:r>
            <a:r>
              <a:rPr lang="fa-IR" sz="2000" b="1" dirty="0">
                <a:solidFill>
                  <a:schemeClr val="bg1"/>
                </a:solidFill>
                <a:latin typeface="Times New Roman" pitchFamily="18" charset="0"/>
                <a:cs typeface="+mj-cs"/>
              </a:rPr>
              <a:t>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r" rtl="1">
              <a:spcBef>
                <a:spcPct val="0"/>
              </a:spcBef>
              <a:buNone/>
            </a:pPr>
            <a:endParaRPr lang="fa-IR" sz="2000" b="1" dirty="0">
              <a:solidFill>
                <a:srgbClr val="FF0000"/>
              </a:solidFill>
              <a:latin typeface="Times New Roman" pitchFamily="18" charset="0"/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C00000"/>
                </a:solidFill>
                <a:cs typeface="+mj-cs"/>
              </a:rPr>
              <a:t>محدوده امواج الکترومغناطیس</a:t>
            </a:r>
            <a:r>
              <a:rPr lang="fa-IR" sz="2000" b="1" dirty="0">
                <a:cs typeface="+mj-cs"/>
              </a:rPr>
              <a:t>: طیف شامل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محدوده ای وسیع از طول موج ها</a:t>
            </a:r>
            <a:r>
              <a:rPr lang="fa-IR" sz="2000" b="1" dirty="0">
                <a:cs typeface="+mj-cs"/>
              </a:rPr>
              <a:t>،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cs typeface="+mj-cs"/>
              </a:rPr>
              <a:t>و لذا فرکانس ها و انرژی های مختلف</a:t>
            </a:r>
            <a:endParaRPr lang="en-US" sz="2000" b="1" dirty="0">
              <a:cs typeface="+mj-cs"/>
            </a:endParaRP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70C0"/>
                </a:solidFill>
                <a:latin typeface="Times New Roman" pitchFamily="18" charset="0"/>
                <a:cs typeface="+mj-cs"/>
              </a:rPr>
              <a:t> </a:t>
            </a:r>
            <a:r>
              <a:rPr lang="fa-IR" sz="2000" b="1" dirty="0">
                <a:solidFill>
                  <a:srgbClr val="006600"/>
                </a:solidFill>
                <a:cs typeface="+mj-cs"/>
              </a:rPr>
              <a:t>امواج رادیویی </a:t>
            </a:r>
            <a:r>
              <a:rPr lang="fa-IR" sz="2000" b="1" dirty="0">
                <a:cs typeface="+mj-cs"/>
              </a:rPr>
              <a:t>با طول موج هایی حدود چندین متر تا </a:t>
            </a:r>
          </a:p>
          <a:p>
            <a:pPr algn="r" rtl="1">
              <a:lnSpc>
                <a:spcPct val="100000"/>
              </a:lnSpc>
              <a:buNone/>
            </a:pPr>
            <a:r>
              <a:rPr lang="fa-IR" sz="2000" b="1" dirty="0">
                <a:solidFill>
                  <a:srgbClr val="006600"/>
                </a:solidFill>
                <a:cs typeface="+mj-cs"/>
              </a:rPr>
              <a:t>امواج ایکس و گاما </a:t>
            </a:r>
            <a:r>
              <a:rPr lang="fa-IR" sz="2000" b="1" dirty="0">
                <a:cs typeface="+mj-cs"/>
              </a:rPr>
              <a:t>با طول موج های بسیار کوتاه را شامل می شوند.</a:t>
            </a:r>
            <a:endParaRPr lang="en-US" sz="2000" b="1" dirty="0">
              <a:cs typeface="+mj-cs"/>
            </a:endParaRPr>
          </a:p>
          <a:p>
            <a:pPr lvl="1" algn="justLow" rtl="1">
              <a:lnSpc>
                <a:spcPct val="100000"/>
              </a:lnSpc>
              <a:spcBef>
                <a:spcPct val="0"/>
              </a:spcBef>
              <a:buNone/>
            </a:pPr>
            <a:endParaRPr lang="fa-IR" sz="2000" b="1" dirty="0">
              <a:latin typeface="Times New Roman" pitchFamily="18" charset="0"/>
              <a:cs typeface="+mj-cs"/>
            </a:endParaRPr>
          </a:p>
          <a:p>
            <a:pPr algn="ctr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latin typeface="Times New Roman" pitchFamily="18" charset="0"/>
                <a:cs typeface="+mj-cs"/>
              </a:rPr>
              <a:t>  </a:t>
            </a:r>
            <a:r>
              <a:rPr lang="fa-IR" sz="24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تقسیم بندی نواحی عمده طيف </a:t>
            </a:r>
            <a:r>
              <a:rPr lang="en-US" sz="24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EM</a:t>
            </a:r>
            <a:r>
              <a:rPr lang="fa-IR" sz="2400" b="1" dirty="0">
                <a:solidFill>
                  <a:srgbClr val="A50021"/>
                </a:solidFill>
                <a:latin typeface="Times New Roman" pitchFamily="18" charset="0"/>
                <a:cs typeface="+mj-cs"/>
              </a:rPr>
              <a:t> به 4 قسمت مهم</a:t>
            </a:r>
          </a:p>
          <a:p>
            <a:pPr algn="ctr" rtl="1">
              <a:lnSpc>
                <a:spcPct val="100000"/>
              </a:lnSpc>
              <a:spcBef>
                <a:spcPct val="0"/>
              </a:spcBef>
              <a:buNone/>
            </a:pPr>
            <a:endParaRPr lang="fa-IR" sz="2400" b="1" dirty="0">
              <a:solidFill>
                <a:srgbClr val="000099"/>
              </a:solidFill>
              <a:latin typeface="Times New Roman" pitchFamily="18" charset="0"/>
              <a:cs typeface="+mj-cs"/>
            </a:endParaRPr>
          </a:p>
          <a:p>
            <a:pPr lvl="1"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4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1- امواج راديویی         	2 - ميکروموجها </a:t>
            </a:r>
          </a:p>
          <a:p>
            <a:pPr lvl="1" algn="justLow" rtl="1">
              <a:lnSpc>
                <a:spcPct val="100000"/>
              </a:lnSpc>
              <a:spcBef>
                <a:spcPct val="0"/>
              </a:spcBef>
              <a:buNone/>
            </a:pP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3- نور                    	 4 - پرتوهای يونيزاسيون (</a:t>
            </a:r>
            <a:r>
              <a:rPr lang="en-US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X, γ</a:t>
            </a:r>
            <a:r>
              <a:rPr lang="fa-IR" sz="2000" b="1" dirty="0">
                <a:solidFill>
                  <a:srgbClr val="000099"/>
                </a:solidFill>
                <a:latin typeface="Times New Roman" pitchFamily="18" charset="0"/>
                <a:cs typeface="+mj-cs"/>
              </a:rPr>
              <a:t> )</a:t>
            </a:r>
            <a:endParaRPr lang="en-US" sz="2000" b="1" dirty="0">
              <a:latin typeface="Times New Roman" pitchFamily="18" charset="0"/>
              <a:cs typeface="+mj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Movahedi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E03BAD-83C6-46BC-8296-3A0D1EB01D8B}" type="slidenum">
              <a:rPr lang="en-GB" smtClean="0"/>
              <a:pPr/>
              <a:t>9</a:t>
            </a:fld>
            <a:endParaRPr lang="en-GB"/>
          </a:p>
        </p:txBody>
      </p:sp>
      <p:pic>
        <p:nvPicPr>
          <p:cNvPr id="2" name="Picture 6" descr="untitled7">
            <a:extLst>
              <a:ext uri="{FF2B5EF4-FFF2-40B4-BE49-F238E27FC236}">
                <a16:creationId xmlns:a16="http://schemas.microsoft.com/office/drawing/2014/main" id="{9011E713-E4F8-9EF6-28FF-BC1B608B07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237704" y="-158824"/>
            <a:ext cx="3744416" cy="3407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3366"/>
      </a:dk1>
      <a:lt1>
        <a:srgbClr val="001933"/>
      </a:lt1>
      <a:dk2>
        <a:srgbClr val="000099"/>
      </a:dk2>
      <a:lt2>
        <a:srgbClr val="2828FF"/>
      </a:lt2>
      <a:accent1>
        <a:srgbClr val="3366CC"/>
      </a:accent1>
      <a:accent2>
        <a:srgbClr val="00B000"/>
      </a:accent2>
      <a:accent3>
        <a:srgbClr val="AAAACA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1802</TotalTime>
  <Words>3841</Words>
  <Application>Microsoft Office PowerPoint</Application>
  <PresentationFormat>Custom</PresentationFormat>
  <Paragraphs>559</Paragraphs>
  <Slides>42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50" baseType="lpstr">
      <vt:lpstr>Arial</vt:lpstr>
      <vt:lpstr>Calibri</vt:lpstr>
      <vt:lpstr>Garamond</vt:lpstr>
      <vt:lpstr>Nazanin</vt:lpstr>
      <vt:lpstr>Times New Roman</vt:lpstr>
      <vt:lpstr>Wingdings</vt:lpstr>
      <vt:lpstr>Office Theme</vt:lpstr>
      <vt:lpstr>Clip</vt:lpstr>
      <vt:lpstr>PowerPoint Presentation</vt:lpstr>
      <vt:lpstr>PowerPoint Presentation</vt:lpstr>
      <vt:lpstr>PowerPoint Presentation</vt:lpstr>
      <vt:lpstr>X-Rays</vt:lpstr>
      <vt:lpstr>PowerPoint Presentation</vt:lpstr>
      <vt:lpstr>Discovery of  X-Rays Background</vt:lpstr>
      <vt:lpstr>PowerPoint Presentation</vt:lpstr>
      <vt:lpstr>PowerPoint Presentation</vt:lpstr>
      <vt:lpstr>PowerPoint Presentation</vt:lpstr>
      <vt:lpstr>تشعشعات الکترومغناطيسی</vt:lpstr>
      <vt:lpstr>PowerPoint Presentation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 - Characteristic Radiation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جمع بندی Question? The END </vt:lpstr>
      <vt:lpstr>PowerPoint Presentation</vt:lpstr>
      <vt:lpstr>PowerPoint Presentation</vt:lpstr>
      <vt:lpstr>PowerPoint Presentation</vt:lpstr>
      <vt:lpstr>حل مسئله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foojan</dc:creator>
  <cp:lastModifiedBy>Mehdi Movahedi</cp:lastModifiedBy>
  <cp:revision>324</cp:revision>
  <dcterms:created xsi:type="dcterms:W3CDTF">2009-09-10T17:24:51Z</dcterms:created>
  <dcterms:modified xsi:type="dcterms:W3CDTF">2024-09-07T10:06:06Z</dcterms:modified>
</cp:coreProperties>
</file>