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434" autoAdjust="0"/>
  </p:normalViewPr>
  <p:slideViewPr>
    <p:cSldViewPr snapToGrid="0">
      <p:cViewPr varScale="1">
        <p:scale>
          <a:sx n="81" d="100"/>
          <a:sy n="81" d="100"/>
        </p:scale>
        <p:origin x="-78" y="-5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1.m4a"/><Relationship Id="rId2" Type="http://schemas.openxmlformats.org/officeDocument/2006/relationships/slideLayout" Target="../slideLayouts/slideLayout1.xml"/><Relationship Id="rId1" Type="http://schemas.openxmlformats.org/officeDocument/2006/relationships/audio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0.m4a"/><Relationship Id="rId5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1.m4a"/><Relationship Id="rId5" Type="http://schemas.openxmlformats.org/officeDocument/2006/relationships/image" Target="../media/image1.png"/><Relationship Id="rId4" Type="http://schemas.microsoft.com/office/2007/relationships/media" Target="../media/media11.m4a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2.m4a"/><Relationship Id="rId6" Type="http://schemas.microsoft.com/office/2007/relationships/media" Target="../media/media12.m4a"/><Relationship Id="rId5" Type="http://schemas.openxmlformats.org/officeDocument/2006/relationships/image" Target="../media/image1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3.m4a"/><Relationship Id="rId5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4.m4a"/><Relationship Id="rId6" Type="http://schemas.microsoft.com/office/2007/relationships/media" Target="../media/media14.m4a"/><Relationship Id="rId5" Type="http://schemas.openxmlformats.org/officeDocument/2006/relationships/image" Target="../media/image1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5.m4a"/><Relationship Id="rId6" Type="http://schemas.microsoft.com/office/2007/relationships/media" Target="../media/media15.m4a"/><Relationship Id="rId5" Type="http://schemas.openxmlformats.org/officeDocument/2006/relationships/image" Target="../media/image1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6.m4a"/><Relationship Id="rId5" Type="http://schemas.microsoft.com/office/2007/relationships/media" Target="../media/media16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microsoft.com/office/2007/relationships/media" Target="../media/media2.m4a"/><Relationship Id="rId2" Type="http://schemas.openxmlformats.org/officeDocument/2006/relationships/audio" Target="../media/media2.m4a"/><Relationship Id="rId1" Type="http://schemas.openxmlformats.org/officeDocument/2006/relationships/audio" Target="../media/audio1.wav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3.m4a"/><Relationship Id="rId5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4.m4a"/><Relationship Id="rId6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microsoft.com/office/2007/relationships/media" Target="../media/media6.m4a"/><Relationship Id="rId2" Type="http://schemas.openxmlformats.org/officeDocument/2006/relationships/audio" Target="../media/media6.m4a"/><Relationship Id="rId1" Type="http://schemas.openxmlformats.org/officeDocument/2006/relationships/audio" Target="../media/media5.m4a"/><Relationship Id="rId6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7.m4a"/><Relationship Id="rId5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8.m4a"/><Relationship Id="rId6" Type="http://schemas.microsoft.com/office/2007/relationships/media" Target="../media/media8.m4a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9.m4a"/><Relationship Id="rId5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1905000"/>
            <a:ext cx="8382000" cy="1905000"/>
          </a:xfrm>
        </p:spPr>
        <p:txBody>
          <a:bodyPr/>
          <a:lstStyle/>
          <a:p>
            <a:pPr algn="l" eaLnBrk="1" hangingPunct="1">
              <a:spcBef>
                <a:spcPct val="0"/>
              </a:spcBef>
            </a:pPr>
            <a:r>
              <a:rPr lang="ar-SA" altLang="en-US" sz="8000" b="1">
                <a:solidFill>
                  <a:schemeClr val="hlink"/>
                </a:solidFill>
                <a:latin typeface="Jadid-s" pitchFamily="2" charset="0"/>
                <a:cs typeface="Homa" pitchFamily="2" charset="-78"/>
              </a:rPr>
              <a:t>ب</a:t>
            </a:r>
            <a:r>
              <a:rPr lang="ar-SA" altLang="en-US" sz="8000" b="1">
                <a:solidFill>
                  <a:schemeClr val="hlink"/>
                </a:solidFill>
                <a:latin typeface="Munir 3" pitchFamily="2" charset="2"/>
                <a:cs typeface="Homa" pitchFamily="2" charset="-78"/>
              </a:rPr>
              <a:t>سم </a:t>
            </a:r>
            <a:r>
              <a:rPr lang="fa-IR" altLang="en-US" sz="8000" b="1">
                <a:solidFill>
                  <a:schemeClr val="hlink"/>
                </a:solidFill>
                <a:latin typeface="Munir 3" pitchFamily="2" charset="2"/>
                <a:cs typeface="Homa" pitchFamily="2" charset="-78"/>
              </a:rPr>
              <a:t>ا</a:t>
            </a:r>
            <a:r>
              <a:rPr lang="ar-SA" altLang="en-US" sz="8000" b="1">
                <a:solidFill>
                  <a:schemeClr val="hlink"/>
                </a:solidFill>
                <a:latin typeface="Munir 3" pitchFamily="2" charset="2"/>
                <a:cs typeface="Homa" pitchFamily="2" charset="-78"/>
              </a:rPr>
              <a:t>لله الرحمن الرح</a:t>
            </a:r>
            <a:r>
              <a:rPr lang="fa-IR" altLang="en-US" sz="8000" b="1">
                <a:solidFill>
                  <a:schemeClr val="hlink"/>
                </a:solidFill>
                <a:latin typeface="Munir 3" pitchFamily="2" charset="2"/>
                <a:cs typeface="Homa" pitchFamily="2" charset="-78"/>
              </a:rPr>
              <a:t>ي</a:t>
            </a:r>
            <a:r>
              <a:rPr lang="ar-SA" altLang="en-US" sz="8000" b="1">
                <a:solidFill>
                  <a:schemeClr val="hlink"/>
                </a:solidFill>
                <a:latin typeface="Munir 3" pitchFamily="2" charset="2"/>
                <a:cs typeface="Homa" pitchFamily="2" charset="-78"/>
              </a:rPr>
              <a:t>م</a:t>
            </a:r>
            <a:endParaRPr lang="en-US" altLang="en-US" sz="8000" b="1">
              <a:solidFill>
                <a:schemeClr val="hlink"/>
              </a:solidFill>
              <a:latin typeface="Munir 3" pitchFamily="2" charset="2"/>
              <a:cs typeface="Homa" pitchFamily="2" charset="-78"/>
            </a:endParaRPr>
          </a:p>
          <a:p>
            <a:pPr eaLnBrk="1" hangingPunct="1"/>
            <a:endParaRPr lang="en-US" altLang="en-US" b="1" smtClean="0">
              <a:latin typeface="Munir 3" pitchFamily="2" charset="2"/>
              <a:cs typeface="Homa" pitchFamily="2" charset="-78"/>
            </a:endParaRPr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34378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5400" b="1">
                <a:solidFill>
                  <a:srgbClr val="FF0000"/>
                </a:solidFill>
              </a:rPr>
              <a:t>Osteoblast</a:t>
            </a:r>
            <a:r>
              <a:rPr lang="en-US" altLang="en-US" smtClean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219200"/>
            <a:ext cx="9144000" cy="6019800"/>
          </a:xfrm>
        </p:spPr>
        <p:txBody>
          <a:bodyPr/>
          <a:lstStyle/>
          <a:p>
            <a:pPr eaLnBrk="1" hangingPunct="1"/>
            <a:r>
              <a:rPr lang="en-US" altLang="en-US" sz="2800" b="1">
                <a:solidFill>
                  <a:srgbClr val="0000FF"/>
                </a:solidFill>
              </a:rPr>
              <a:t>Simple epithelium (cuboidal or columnar) </a:t>
            </a:r>
          </a:p>
          <a:p>
            <a:pPr eaLnBrk="1" hangingPunct="1"/>
            <a:endParaRPr lang="en-US" altLang="en-US" sz="2800" b="1">
              <a:solidFill>
                <a:srgbClr val="0000FF"/>
              </a:solidFill>
            </a:endParaRPr>
          </a:p>
          <a:p>
            <a:pPr eaLnBrk="1" hangingPunct="1"/>
            <a:endParaRPr lang="en-US" altLang="en-US" sz="2800" b="1"/>
          </a:p>
          <a:p>
            <a:pPr eaLnBrk="1" hangingPunct="1"/>
            <a:endParaRPr lang="en-US" altLang="en-US" sz="2800" b="1">
              <a:solidFill>
                <a:srgbClr val="996633"/>
              </a:solidFill>
            </a:endParaRPr>
          </a:p>
        </p:txBody>
      </p:sp>
      <p:pic>
        <p:nvPicPr>
          <p:cNvPr id="11268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286000"/>
            <a:ext cx="91440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124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8979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4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solidFill>
                  <a:srgbClr val="C00000"/>
                </a:solidFill>
              </a:rPr>
              <a:t>osteoid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12292" name="Picture 2" descr="http://open.jorum.ac.uk/xmlui/bitstream/handle/123456789/2474/content/images/osteoblast_ne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28989" y="1866901"/>
            <a:ext cx="5534025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46124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6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106362"/>
          </a:xfrm>
        </p:spPr>
        <p:txBody>
          <a:bodyPr>
            <a:normAutofit fontScale="90000"/>
          </a:bodyPr>
          <a:lstStyle/>
          <a:p>
            <a:pPr eaLnBrk="1" hangingPunct="1"/>
            <a:endParaRPr lang="fa-IR" altLang="en-US" sz="400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0"/>
            <a:ext cx="9144000" cy="6858000"/>
          </a:xfrm>
        </p:spPr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FF0000"/>
                </a:solidFill>
              </a:rPr>
              <a:t>Matrix</a:t>
            </a:r>
          </a:p>
          <a:p>
            <a:pPr eaLnBrk="1" hangingPunct="1"/>
            <a:r>
              <a:rPr lang="en-US" altLang="en-US" b="1" smtClean="0">
                <a:solidFill>
                  <a:srgbClr val="0000FF"/>
                </a:solidFill>
              </a:rPr>
              <a:t>1- organic: Osteoid</a:t>
            </a:r>
          </a:p>
          <a:p>
            <a:pPr eaLnBrk="1" hangingPunct="1"/>
            <a:r>
              <a:rPr lang="en-US" altLang="en-US" b="1" smtClean="0">
                <a:solidFill>
                  <a:srgbClr val="0000FF"/>
                </a:solidFill>
              </a:rPr>
              <a:t>2- calcified: Osteoid + Mineral</a:t>
            </a:r>
          </a:p>
        </p:txBody>
      </p:sp>
      <p:pic>
        <p:nvPicPr>
          <p:cNvPr id="13316" name="Picture 4" descr="devbon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362200"/>
            <a:ext cx="4114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438400"/>
            <a:ext cx="4343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124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22587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-1"/>
            <a:ext cx="8229600" cy="1724611"/>
          </a:xfrm>
        </p:spPr>
        <p:txBody>
          <a:bodyPr/>
          <a:lstStyle/>
          <a:p>
            <a:pPr eaLnBrk="1" hangingPunct="1"/>
            <a:r>
              <a:rPr lang="en-US" altLang="en-US" sz="5400" b="1">
                <a:solidFill>
                  <a:srgbClr val="FF0000"/>
                </a:solidFill>
              </a:rPr>
              <a:t>Osteocyte</a:t>
            </a:r>
            <a:r>
              <a:rPr lang="en-US" altLang="en-US" smtClean="0"/>
              <a:t>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724610"/>
            <a:ext cx="8392732" cy="513339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fa-IR" altLang="en-US" sz="2800" b="1" dirty="0"/>
          </a:p>
        </p:txBody>
      </p:sp>
      <p:pic>
        <p:nvPicPr>
          <p:cNvPr id="14340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60371" y="2252644"/>
            <a:ext cx="5726806" cy="4323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124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40653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5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182562"/>
          </a:xfrm>
        </p:spPr>
        <p:txBody>
          <a:bodyPr>
            <a:normAutofit fontScale="90000"/>
          </a:bodyPr>
          <a:lstStyle/>
          <a:p>
            <a:pPr eaLnBrk="1" hangingPunct="1"/>
            <a:endParaRPr lang="fa-IR" altLang="en-US" sz="400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275008"/>
            <a:ext cx="8686800" cy="4870206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en-US" altLang="en-US" sz="3200" b="1" dirty="0" smtClean="0"/>
              <a:t>gap junction</a:t>
            </a:r>
            <a:r>
              <a:rPr lang="en-US" altLang="en-US" sz="3200" dirty="0" smtClean="0"/>
              <a:t> </a:t>
            </a:r>
          </a:p>
        </p:txBody>
      </p:sp>
      <p:pic>
        <p:nvPicPr>
          <p:cNvPr id="15364" name="Picture 5" descr="osteocy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352801"/>
            <a:ext cx="4343400" cy="279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4" descr="osteoblasttw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362201"/>
            <a:ext cx="4114800" cy="342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124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38410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0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605307"/>
            <a:ext cx="8229600" cy="838200"/>
          </a:xfrm>
        </p:spPr>
        <p:txBody>
          <a:bodyPr/>
          <a:lstStyle/>
          <a:p>
            <a:pPr eaLnBrk="1" hangingPunct="1"/>
            <a:r>
              <a:rPr lang="en-US" altLang="en-US" b="1" dirty="0" smtClean="0">
                <a:solidFill>
                  <a:srgbClr val="FF0000"/>
                </a:solidFill>
              </a:rPr>
              <a:t>Osteoclast</a:t>
            </a:r>
            <a:r>
              <a:rPr lang="en-US" altLang="en-US" dirty="0" smtClean="0"/>
              <a:t> 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7284" y="1443506"/>
            <a:ext cx="8890715" cy="541449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2800" b="1" dirty="0" err="1">
                <a:solidFill>
                  <a:srgbClr val="0000FF"/>
                </a:solidFill>
              </a:rPr>
              <a:t>absoptive</a:t>
            </a:r>
            <a:r>
              <a:rPr lang="en-US" altLang="en-US" sz="2800" b="1" dirty="0">
                <a:solidFill>
                  <a:srgbClr val="0000FF"/>
                </a:solidFill>
              </a:rPr>
              <a:t> zone</a:t>
            </a:r>
            <a:r>
              <a:rPr lang="en-US" altLang="en-US" sz="2800" b="1" dirty="0"/>
              <a:t>: ruffled border , clear zone</a:t>
            </a:r>
          </a:p>
          <a:p>
            <a:pPr eaLnBrk="1" hangingPunct="1">
              <a:buFontTx/>
              <a:buNone/>
            </a:pPr>
            <a:r>
              <a:rPr lang="en-US" altLang="en-US" sz="2800" b="1" dirty="0">
                <a:solidFill>
                  <a:srgbClr val="0000FF"/>
                </a:solidFill>
              </a:rPr>
              <a:t>Number of nucleus</a:t>
            </a:r>
            <a:r>
              <a:rPr lang="en-US" altLang="en-US" sz="2800" b="1" dirty="0"/>
              <a:t> : 5-50 </a:t>
            </a:r>
          </a:p>
          <a:p>
            <a:pPr eaLnBrk="1" hangingPunct="1">
              <a:buFontTx/>
              <a:buNone/>
            </a:pPr>
            <a:r>
              <a:rPr lang="en-US" altLang="en-US" sz="2800" b="1" dirty="0">
                <a:solidFill>
                  <a:srgbClr val="0000FF"/>
                </a:solidFill>
              </a:rPr>
              <a:t>Cytoplasm</a:t>
            </a:r>
            <a:r>
              <a:rPr lang="en-US" altLang="en-US" sz="2800" b="1" dirty="0"/>
              <a:t> : </a:t>
            </a:r>
            <a:r>
              <a:rPr lang="en-US" altLang="en-US" sz="2800" b="1" dirty="0" err="1"/>
              <a:t>acidophile</a:t>
            </a:r>
            <a:endParaRPr lang="en-US" altLang="en-US" sz="2800" b="1" dirty="0"/>
          </a:p>
        </p:txBody>
      </p:sp>
      <p:pic>
        <p:nvPicPr>
          <p:cNvPr id="16388" name="Picture 4" descr="SA7030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194740"/>
            <a:ext cx="5594797" cy="3663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9" descr="biske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500" y="2590800"/>
            <a:ext cx="20955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124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72708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176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106362"/>
          </a:xfrm>
        </p:spPr>
        <p:txBody>
          <a:bodyPr>
            <a:normAutofit fontScale="90000"/>
          </a:bodyPr>
          <a:lstStyle/>
          <a:p>
            <a:pPr eaLnBrk="1" hangingPunct="1"/>
            <a:endParaRPr lang="fa-IR" altLang="en-US" sz="400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86376" y="914400"/>
            <a:ext cx="8581623" cy="5943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b="1" dirty="0" smtClean="0">
                <a:solidFill>
                  <a:srgbClr val="FF0000"/>
                </a:solidFill>
              </a:rPr>
              <a:t>Location :</a:t>
            </a:r>
            <a:r>
              <a:rPr lang="en-US" altLang="en-US" b="1" dirty="0" smtClean="0"/>
              <a:t> </a:t>
            </a:r>
            <a:r>
              <a:rPr lang="en-US" altLang="en-US" b="1" dirty="0" err="1" smtClean="0">
                <a:solidFill>
                  <a:srgbClr val="0000FF"/>
                </a:solidFill>
              </a:rPr>
              <a:t>Howship's</a:t>
            </a:r>
            <a:r>
              <a:rPr lang="en-US" altLang="en-US" b="1" dirty="0" smtClean="0">
                <a:solidFill>
                  <a:srgbClr val="0000FF"/>
                </a:solidFill>
              </a:rPr>
              <a:t>  </a:t>
            </a:r>
            <a:r>
              <a:rPr lang="en-US" altLang="en-US" b="1" dirty="0" err="1" smtClean="0">
                <a:solidFill>
                  <a:srgbClr val="0000FF"/>
                </a:solidFill>
              </a:rPr>
              <a:t>lacunac</a:t>
            </a:r>
            <a:r>
              <a:rPr lang="en-US" altLang="en-US" b="1" dirty="0" smtClean="0">
                <a:solidFill>
                  <a:srgbClr val="0000FF"/>
                </a:solidFill>
              </a:rPr>
              <a:t> </a:t>
            </a:r>
          </a:p>
          <a:p>
            <a:pPr eaLnBrk="1" hangingPunct="1">
              <a:buFontTx/>
              <a:buNone/>
            </a:pPr>
            <a:r>
              <a:rPr lang="en-US" altLang="en-US" b="1" dirty="0" smtClean="0">
                <a:solidFill>
                  <a:srgbClr val="FF0000"/>
                </a:solidFill>
              </a:rPr>
              <a:t>Function</a:t>
            </a:r>
            <a:r>
              <a:rPr lang="en-US" altLang="en-US" b="1" dirty="0" smtClean="0"/>
              <a:t> : </a:t>
            </a:r>
            <a:r>
              <a:rPr lang="en-US" altLang="en-US" b="1" dirty="0" smtClean="0">
                <a:solidFill>
                  <a:srgbClr val="0000FF"/>
                </a:solidFill>
              </a:rPr>
              <a:t>Bone resorption (Enzymes)</a:t>
            </a:r>
          </a:p>
          <a:p>
            <a:pPr eaLnBrk="1" hangingPunct="1"/>
            <a:endParaRPr lang="en-US" altLang="en-US" b="1" dirty="0" smtClean="0">
              <a:solidFill>
                <a:srgbClr val="FF0000"/>
              </a:solidFill>
            </a:endParaRPr>
          </a:p>
          <a:p>
            <a:pPr eaLnBrk="1" hangingPunct="1"/>
            <a:endParaRPr lang="en-US" altLang="en-US" b="1" dirty="0" smtClean="0">
              <a:solidFill>
                <a:srgbClr val="FF0000"/>
              </a:solidFill>
            </a:endParaRPr>
          </a:p>
          <a:p>
            <a:pPr eaLnBrk="1" hangingPunct="1"/>
            <a:endParaRPr lang="en-US" altLang="en-US" b="1" dirty="0" smtClean="0">
              <a:solidFill>
                <a:srgbClr val="FF0000"/>
              </a:solidFill>
            </a:endParaRPr>
          </a:p>
          <a:p>
            <a:pPr eaLnBrk="1" hangingPunct="1"/>
            <a:endParaRPr lang="en-US" altLang="en-US" b="1" dirty="0" smtClean="0">
              <a:solidFill>
                <a:srgbClr val="FF0000"/>
              </a:solidFill>
            </a:endParaRPr>
          </a:p>
          <a:p>
            <a:pPr eaLnBrk="1" hangingPunct="1"/>
            <a:endParaRPr lang="en-US" altLang="en-US" b="1" dirty="0" smtClean="0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endParaRPr lang="en-US" altLang="en-US" b="1" dirty="0" smtClean="0">
              <a:solidFill>
                <a:srgbClr val="FF0000"/>
              </a:solidFill>
            </a:endParaRPr>
          </a:p>
        </p:txBody>
      </p:sp>
      <p:pic>
        <p:nvPicPr>
          <p:cNvPr id="17412" name="Picture 4" descr="SA70300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30510" y="2597239"/>
            <a:ext cx="45720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124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68814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6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5400" b="1">
                <a:solidFill>
                  <a:srgbClr val="FF0000"/>
                </a:solidFill>
              </a:rPr>
              <a:t>Skeletal system</a:t>
            </a:r>
            <a:br>
              <a:rPr lang="en-US" altLang="en-US" sz="5400" b="1">
                <a:solidFill>
                  <a:srgbClr val="FF0000"/>
                </a:solidFill>
              </a:rPr>
            </a:br>
            <a:r>
              <a:rPr lang="en-US" altLang="en-US" sz="5400" b="1">
                <a:solidFill>
                  <a:srgbClr val="FF0000"/>
                </a:solidFill>
              </a:rPr>
              <a:t>bone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600200"/>
            <a:ext cx="9144000" cy="5257800"/>
          </a:xfrm>
        </p:spPr>
        <p:txBody>
          <a:bodyPr/>
          <a:lstStyle/>
          <a:p>
            <a:pPr eaLnBrk="1" hangingPunct="1"/>
            <a:endParaRPr lang="en-US" altLang="en-US" b="1" dirty="0" smtClean="0"/>
          </a:p>
          <a:p>
            <a:pPr eaLnBrk="1" hangingPunct="1"/>
            <a:r>
              <a:rPr lang="en-US" altLang="en-US" b="1" dirty="0" smtClean="0">
                <a:solidFill>
                  <a:srgbClr val="0000FF"/>
                </a:solidFill>
              </a:rPr>
              <a:t>Function </a:t>
            </a:r>
          </a:p>
          <a:p>
            <a:pPr eaLnBrk="1" hangingPunct="1"/>
            <a:r>
              <a:rPr lang="en-US" altLang="en-US" b="1" dirty="0" smtClean="0">
                <a:solidFill>
                  <a:srgbClr val="0000FF"/>
                </a:solidFill>
              </a:rPr>
              <a:t>Structure </a:t>
            </a:r>
          </a:p>
          <a:p>
            <a:pPr eaLnBrk="1" hangingPunct="1"/>
            <a:r>
              <a:rPr lang="en-US" altLang="en-US" b="1" dirty="0" smtClean="0">
                <a:solidFill>
                  <a:srgbClr val="0000FF"/>
                </a:solidFill>
              </a:rPr>
              <a:t>Type</a:t>
            </a:r>
          </a:p>
          <a:p>
            <a:pPr eaLnBrk="1" hangingPunct="1"/>
            <a:r>
              <a:rPr lang="en-US" altLang="en-US" b="1" dirty="0" smtClean="0">
                <a:solidFill>
                  <a:srgbClr val="0000FF"/>
                </a:solidFill>
              </a:rPr>
              <a:t>Ossification </a:t>
            </a:r>
          </a:p>
          <a:p>
            <a:pPr eaLnBrk="1" hangingPunct="1"/>
            <a:r>
              <a:rPr lang="en-US" altLang="en-US" b="1" dirty="0" smtClean="0">
                <a:solidFill>
                  <a:srgbClr val="0000FF"/>
                </a:solidFill>
              </a:rPr>
              <a:t>Joint</a:t>
            </a:r>
            <a:r>
              <a:rPr lang="en-US" altLang="en-US" dirty="0" smtClean="0">
                <a:solidFill>
                  <a:srgbClr val="0000FF"/>
                </a:solidFill>
              </a:rPr>
              <a:t> </a:t>
            </a:r>
          </a:p>
        </p:txBody>
      </p:sp>
      <p:pic>
        <p:nvPicPr>
          <p:cNvPr id="3076" name="Picture 5" descr="professor_of_anatomy_md_wht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181226"/>
            <a:ext cx="3886200" cy="467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124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2848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03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"/>
            <a:ext cx="8229600" cy="868363"/>
          </a:xfrm>
        </p:spPr>
        <p:txBody>
          <a:bodyPr/>
          <a:lstStyle/>
          <a:p>
            <a:pPr eaLnBrk="1" hangingPunct="1"/>
            <a:r>
              <a:rPr lang="en-US" altLang="en-US" sz="4800" b="1">
                <a:solidFill>
                  <a:srgbClr val="FF0000"/>
                </a:solidFill>
              </a:rPr>
              <a:t>Function</a:t>
            </a:r>
            <a:r>
              <a:rPr lang="en-US" altLang="en-US" sz="4000"/>
              <a:t>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762000"/>
            <a:ext cx="9144000" cy="6400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b="1" smtClean="0">
                <a:solidFill>
                  <a:schemeClr val="accent2"/>
                </a:solidFill>
              </a:rPr>
              <a:t>- formed body </a:t>
            </a:r>
          </a:p>
          <a:p>
            <a:pPr eaLnBrk="1" hangingPunct="1">
              <a:buFontTx/>
              <a:buNone/>
            </a:pPr>
            <a:r>
              <a:rPr lang="en-US" altLang="en-US" b="1" smtClean="0">
                <a:solidFill>
                  <a:schemeClr val="accent2"/>
                </a:solidFill>
              </a:rPr>
              <a:t>-Protect&amp; Support vital organs </a:t>
            </a:r>
          </a:p>
          <a:p>
            <a:pPr eaLnBrk="1" hangingPunct="1">
              <a:buFontTx/>
              <a:buNone/>
            </a:pPr>
            <a:r>
              <a:rPr lang="en-US" altLang="en-US" b="1" smtClean="0">
                <a:solidFill>
                  <a:schemeClr val="accent2"/>
                </a:solidFill>
              </a:rPr>
              <a:t>-Formed blood cell </a:t>
            </a:r>
          </a:p>
          <a:p>
            <a:pPr eaLnBrk="1" hangingPunct="1">
              <a:buFontTx/>
              <a:buNone/>
            </a:pPr>
            <a:r>
              <a:rPr lang="en-US" altLang="en-US" b="1" smtClean="0">
                <a:solidFill>
                  <a:schemeClr val="accent2"/>
                </a:solidFill>
              </a:rPr>
              <a:t>-Reservoir of Ca , P , other ions </a:t>
            </a:r>
          </a:p>
          <a:p>
            <a:pPr eaLnBrk="1" hangingPunct="1">
              <a:buFontTx/>
              <a:buNone/>
            </a:pPr>
            <a:r>
              <a:rPr lang="en-US" altLang="en-US" b="1" smtClean="0">
                <a:solidFill>
                  <a:schemeClr val="accent2"/>
                </a:solidFill>
              </a:rPr>
              <a:t>-Body movement (muscle)</a:t>
            </a:r>
          </a:p>
        </p:txBody>
      </p:sp>
      <p:pic>
        <p:nvPicPr>
          <p:cNvPr id="4100" name="Picture 4" descr="skelet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72400" y="1143000"/>
            <a:ext cx="28956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124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2786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3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 flipV="1">
            <a:off x="1981200" y="0"/>
            <a:ext cx="8229600" cy="274638"/>
          </a:xfrm>
        </p:spPr>
        <p:txBody>
          <a:bodyPr>
            <a:normAutofit fontScale="90000"/>
          </a:bodyPr>
          <a:lstStyle/>
          <a:p>
            <a:pPr eaLnBrk="1" hangingPunct="1"/>
            <a:endParaRPr lang="fa-IR" altLang="en-US" sz="400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0"/>
            <a:ext cx="8229600" cy="6858000"/>
          </a:xfrm>
        </p:spPr>
        <p:txBody>
          <a:bodyPr/>
          <a:lstStyle/>
          <a:p>
            <a:pPr eaLnBrk="1" hangingPunct="1"/>
            <a:endParaRPr lang="fa-IR" altLang="en-US" smtClean="0"/>
          </a:p>
        </p:txBody>
      </p:sp>
      <p:pic>
        <p:nvPicPr>
          <p:cNvPr id="5124" name="Picture 5" descr="Bone%20Voy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4600" y="0"/>
            <a:ext cx="7315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5267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8229600" cy="990600"/>
          </a:xfrm>
        </p:spPr>
        <p:txBody>
          <a:bodyPr/>
          <a:lstStyle/>
          <a:p>
            <a:pPr eaLnBrk="1" hangingPunct="1"/>
            <a:r>
              <a:rPr lang="en-US" altLang="en-US" sz="5400" b="1">
                <a:solidFill>
                  <a:srgbClr val="FF0000"/>
                </a:solidFill>
              </a:rPr>
              <a:t>Structure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143001"/>
            <a:ext cx="4648200" cy="4983163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800" b="1"/>
              <a:t>Specialized connective tissue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800" b="1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800" b="1">
                <a:solidFill>
                  <a:schemeClr val="accent2"/>
                </a:solidFill>
              </a:rPr>
              <a:t>   Cell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800" b="1">
                <a:solidFill>
                  <a:schemeClr val="accent2"/>
                </a:solidFill>
              </a:rPr>
              <a:t>   Fiber</a:t>
            </a:r>
            <a:r>
              <a:rPr lang="en-US" altLang="en-US" sz="2800"/>
              <a:t> </a:t>
            </a:r>
            <a:endParaRPr lang="en-US" altLang="en-US" sz="2800" b="1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800" b="1">
                <a:solidFill>
                  <a:schemeClr val="accent2"/>
                </a:solidFill>
              </a:rPr>
              <a:t>  Ground Substance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800" b="1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800" b="1">
                <a:solidFill>
                  <a:srgbClr val="009900"/>
                </a:solidFill>
              </a:rPr>
              <a:t>matrix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800" b="1">
                <a:solidFill>
                  <a:srgbClr val="CC0066"/>
                </a:solidFill>
              </a:rPr>
              <a:t>-Organic substance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800" b="1">
                <a:solidFill>
                  <a:srgbClr val="CC0066"/>
                </a:solidFill>
              </a:rPr>
              <a:t>-in -Organic substance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800" b="1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800" b="1">
                <a:solidFill>
                  <a:schemeClr val="accent2"/>
                </a:solidFill>
              </a:rPr>
              <a:t>                    </a:t>
            </a:r>
          </a:p>
        </p:txBody>
      </p:sp>
      <p:pic>
        <p:nvPicPr>
          <p:cNvPr id="6148" name="Picture 4" descr="02303lo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514600"/>
            <a:ext cx="3581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600200"/>
            <a:ext cx="43434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124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69197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8229600" cy="990600"/>
          </a:xfrm>
        </p:spPr>
        <p:txBody>
          <a:bodyPr/>
          <a:lstStyle/>
          <a:p>
            <a:pPr eaLnBrk="1" hangingPunct="1"/>
            <a:r>
              <a:rPr lang="en-US" altLang="en-US" sz="5400" b="1">
                <a:solidFill>
                  <a:srgbClr val="FF0000"/>
                </a:solidFill>
              </a:rPr>
              <a:t>Matrix</a:t>
            </a:r>
            <a:r>
              <a:rPr lang="en-US" altLang="en-US" sz="4000"/>
              <a:t>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914400"/>
            <a:ext cx="9144000" cy="5943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dirty="0" smtClean="0"/>
              <a:t> </a:t>
            </a:r>
            <a:r>
              <a:rPr lang="en-US" altLang="en-US" b="1" dirty="0" smtClean="0"/>
              <a:t>*</a:t>
            </a:r>
            <a:r>
              <a:rPr lang="en-US" altLang="en-US" sz="2800" b="1" dirty="0">
                <a:solidFill>
                  <a:schemeClr val="accent2"/>
                </a:solidFill>
              </a:rPr>
              <a:t>Organic (50%)</a:t>
            </a:r>
          </a:p>
          <a:p>
            <a:pPr eaLnBrk="1" hangingPunct="1">
              <a:buFontTx/>
              <a:buNone/>
            </a:pPr>
            <a:r>
              <a:rPr lang="en-US" altLang="en-US" sz="2800" b="1" dirty="0"/>
              <a:t> </a:t>
            </a:r>
            <a:r>
              <a:rPr lang="en-US" altLang="en-US" sz="2800" b="1" dirty="0">
                <a:solidFill>
                  <a:srgbClr val="66FF33"/>
                </a:solidFill>
              </a:rPr>
              <a:t>1- Fiber</a:t>
            </a:r>
            <a:r>
              <a:rPr lang="en-US" altLang="en-US" sz="2800" b="1" dirty="0"/>
              <a:t>    </a:t>
            </a:r>
            <a:r>
              <a:rPr lang="en-US" altLang="en-US" sz="2800" b="1" dirty="0" smtClean="0"/>
              <a:t>:   </a:t>
            </a:r>
            <a:r>
              <a:rPr lang="en-US" altLang="en-US" sz="2800" b="1" dirty="0">
                <a:solidFill>
                  <a:srgbClr val="996633"/>
                </a:solidFill>
              </a:rPr>
              <a:t>Collagen Type I</a:t>
            </a:r>
          </a:p>
          <a:p>
            <a:pPr eaLnBrk="1" hangingPunct="1">
              <a:buFontTx/>
              <a:buNone/>
            </a:pPr>
            <a:r>
              <a:rPr lang="en-US" altLang="en-US" sz="2800" b="1" dirty="0"/>
              <a:t> </a:t>
            </a:r>
            <a:r>
              <a:rPr lang="en-US" altLang="en-US" sz="2800" b="1" dirty="0">
                <a:solidFill>
                  <a:srgbClr val="66FF33"/>
                </a:solidFill>
              </a:rPr>
              <a:t>2-</a:t>
            </a:r>
            <a:r>
              <a:rPr lang="en-US" altLang="en-US" sz="2800" b="1" dirty="0"/>
              <a:t> </a:t>
            </a:r>
            <a:r>
              <a:rPr lang="en-US" altLang="en-US" sz="2800" b="1" dirty="0">
                <a:solidFill>
                  <a:srgbClr val="66FF33"/>
                </a:solidFill>
              </a:rPr>
              <a:t>Ground substance</a:t>
            </a:r>
            <a:r>
              <a:rPr lang="en-US" altLang="en-US" sz="2800" b="1" dirty="0"/>
              <a:t> : </a:t>
            </a:r>
          </a:p>
          <a:p>
            <a:pPr eaLnBrk="1" hangingPunct="1">
              <a:buFontTx/>
              <a:buNone/>
            </a:pPr>
            <a:r>
              <a:rPr lang="en-US" altLang="en-US" sz="2800" b="1" dirty="0"/>
              <a:t>-</a:t>
            </a:r>
            <a:r>
              <a:rPr lang="en-US" altLang="en-US" sz="2800" b="1" dirty="0">
                <a:solidFill>
                  <a:srgbClr val="996633"/>
                </a:solidFill>
              </a:rPr>
              <a:t>Glycoprotein </a:t>
            </a:r>
            <a:r>
              <a:rPr lang="en-US" altLang="en-US" sz="2800" b="1" dirty="0"/>
              <a:t> </a:t>
            </a:r>
            <a:r>
              <a:rPr lang="en-US" altLang="en-US" sz="2800" b="1" dirty="0" smtClean="0"/>
              <a:t>: </a:t>
            </a:r>
            <a:r>
              <a:rPr lang="en-US" altLang="en-US" sz="2800" b="1" dirty="0" err="1"/>
              <a:t>Osteocalcine</a:t>
            </a:r>
            <a:r>
              <a:rPr lang="en-US" altLang="en-US" sz="2800" b="1" dirty="0"/>
              <a:t>, </a:t>
            </a:r>
            <a:r>
              <a:rPr lang="en-US" altLang="en-US" sz="2800" b="1" dirty="0" err="1"/>
              <a:t>osteonectin</a:t>
            </a:r>
            <a:r>
              <a:rPr lang="en-US" altLang="en-US" sz="2800" b="1" dirty="0"/>
              <a:t> </a:t>
            </a:r>
          </a:p>
          <a:p>
            <a:pPr eaLnBrk="1" hangingPunct="1">
              <a:buFontTx/>
              <a:buNone/>
            </a:pPr>
            <a:r>
              <a:rPr lang="en-US" altLang="en-US" sz="2800" b="1" dirty="0" err="1"/>
              <a:t>silaloprotein</a:t>
            </a:r>
            <a:endParaRPr lang="en-US" altLang="en-US" sz="2800" b="1" dirty="0"/>
          </a:p>
          <a:p>
            <a:pPr eaLnBrk="1" hangingPunct="1">
              <a:buFontTx/>
              <a:buNone/>
            </a:pPr>
            <a:r>
              <a:rPr lang="en-US" altLang="en-US" sz="2800" b="1" dirty="0">
                <a:solidFill>
                  <a:srgbClr val="996633"/>
                </a:solidFill>
              </a:rPr>
              <a:t>-Proteoglycan</a:t>
            </a:r>
            <a:r>
              <a:rPr lang="en-US" altLang="en-US" sz="2800" b="1" dirty="0"/>
              <a:t>    </a:t>
            </a:r>
          </a:p>
          <a:p>
            <a:pPr eaLnBrk="1" hangingPunct="1">
              <a:buFontTx/>
              <a:buNone/>
            </a:pPr>
            <a:r>
              <a:rPr lang="en-US" altLang="en-US" sz="2800" b="1" dirty="0"/>
              <a:t> Hydration shell  </a:t>
            </a:r>
            <a:r>
              <a:rPr lang="en-US" altLang="en-US" sz="2800" b="1" dirty="0" smtClean="0"/>
              <a:t>:         </a:t>
            </a:r>
            <a:r>
              <a:rPr lang="en-US" altLang="en-US" sz="2800" b="1" dirty="0"/>
              <a:t>Hydrate </a:t>
            </a:r>
          </a:p>
          <a:p>
            <a:pPr eaLnBrk="1" hangingPunct="1">
              <a:buFontTx/>
              <a:buNone/>
            </a:pPr>
            <a:endParaRPr lang="en-US" altLang="en-US" sz="2800" b="1" dirty="0"/>
          </a:p>
          <a:p>
            <a:pPr eaLnBrk="1" hangingPunct="1">
              <a:buFontTx/>
              <a:buNone/>
            </a:pPr>
            <a:r>
              <a:rPr lang="en-US" altLang="en-US" b="1" dirty="0" smtClean="0"/>
              <a:t>    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0" y="3276600"/>
            <a:ext cx="34290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124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35871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9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767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7921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b="1" smtClean="0">
                <a:solidFill>
                  <a:srgbClr val="FF0000"/>
                </a:solidFill>
              </a:rPr>
              <a:t>* Inorganic (50%)</a:t>
            </a:r>
            <a:br>
              <a:rPr lang="en-US" altLang="en-US" b="1" smtClean="0">
                <a:solidFill>
                  <a:srgbClr val="FF0000"/>
                </a:solidFill>
              </a:rPr>
            </a:br>
            <a:endParaRPr lang="en-US" altLang="en-US" b="1" smtClean="0">
              <a:solidFill>
                <a:srgbClr val="FF0000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838201"/>
            <a:ext cx="8229600" cy="5287963"/>
          </a:xfrm>
        </p:spPr>
        <p:txBody>
          <a:bodyPr/>
          <a:lstStyle/>
          <a:p>
            <a:pPr eaLnBrk="1" hangingPunct="1"/>
            <a:r>
              <a:rPr lang="en-US" altLang="en-US" sz="2800" b="1">
                <a:solidFill>
                  <a:srgbClr val="0000FF"/>
                </a:solidFill>
              </a:rPr>
              <a:t>Ions: Ca , p , Mg , K , Na , Hco3 , Citrate </a:t>
            </a:r>
          </a:p>
          <a:p>
            <a:pPr eaLnBrk="1" hangingPunct="1"/>
            <a:r>
              <a:rPr lang="en-US" altLang="en-US" sz="2800" b="1"/>
              <a:t>        1- Nonecrystalline           </a:t>
            </a:r>
          </a:p>
          <a:p>
            <a:pPr eaLnBrk="1" hangingPunct="1">
              <a:buFontTx/>
              <a:buNone/>
            </a:pPr>
            <a:r>
              <a:rPr lang="en-US" altLang="en-US" sz="2800" b="1"/>
              <a:t>          (Amorphous calcium phosphate )</a:t>
            </a:r>
          </a:p>
          <a:p>
            <a:pPr eaLnBrk="1" hangingPunct="1"/>
            <a:r>
              <a:rPr lang="en-US" altLang="en-US" sz="2800" b="1"/>
              <a:t>				</a:t>
            </a:r>
            <a:r>
              <a:rPr lang="en-US" altLang="en-US" sz="2800"/>
              <a:t> </a:t>
            </a:r>
          </a:p>
        </p:txBody>
      </p:sp>
      <p:pic>
        <p:nvPicPr>
          <p:cNvPr id="8196" name="Picture 10" descr="180px-Hb-animation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971800"/>
            <a:ext cx="68580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124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36427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4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182562"/>
          </a:xfrm>
        </p:spPr>
        <p:txBody>
          <a:bodyPr>
            <a:normAutofit fontScale="90000"/>
          </a:bodyPr>
          <a:lstStyle/>
          <a:p>
            <a:pPr eaLnBrk="1" hangingPunct="1"/>
            <a:endParaRPr lang="fa-IR" altLang="en-US" sz="400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533400"/>
            <a:ext cx="9144000" cy="6324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b="1" smtClean="0"/>
              <a:t>               </a:t>
            </a:r>
            <a:r>
              <a:rPr lang="en-US" altLang="en-US" b="1" smtClean="0">
                <a:solidFill>
                  <a:srgbClr val="FF0000"/>
                </a:solidFill>
              </a:rPr>
              <a:t>2- Crystalline</a:t>
            </a:r>
          </a:p>
          <a:p>
            <a:pPr eaLnBrk="1" hangingPunct="1">
              <a:buFontTx/>
              <a:buNone/>
            </a:pPr>
            <a:r>
              <a:rPr lang="en-US" altLang="en-US" b="1" smtClean="0">
                <a:solidFill>
                  <a:srgbClr val="0000FF"/>
                </a:solidFill>
              </a:rPr>
              <a:t> Ca (10) (Po4)6(OH2) =Hydroxy apatite crystal</a:t>
            </a:r>
          </a:p>
          <a:p>
            <a:pPr eaLnBrk="1" hangingPunct="1">
              <a:buFontTx/>
              <a:buNone/>
            </a:pPr>
            <a:r>
              <a:rPr lang="en-US" altLang="en-US" b="1" smtClean="0">
                <a:solidFill>
                  <a:srgbClr val="0000FF"/>
                </a:solidFill>
              </a:rPr>
              <a:t>    </a:t>
            </a:r>
          </a:p>
          <a:p>
            <a:pPr eaLnBrk="1" hangingPunct="1">
              <a:buFontTx/>
              <a:buNone/>
            </a:pPr>
            <a:r>
              <a:rPr lang="en-US" altLang="en-US" b="1" smtClean="0">
                <a:solidFill>
                  <a:srgbClr val="0000FF"/>
                </a:solidFill>
              </a:rPr>
              <a:t> </a:t>
            </a:r>
            <a:r>
              <a:rPr lang="en-US" altLang="en-US" smtClean="0">
                <a:solidFill>
                  <a:srgbClr val="0000FF"/>
                </a:solidFill>
              </a:rPr>
              <a:t> 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209800"/>
            <a:ext cx="4343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438400"/>
            <a:ext cx="48006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124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29674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3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8229600" cy="838200"/>
          </a:xfrm>
        </p:spPr>
        <p:txBody>
          <a:bodyPr/>
          <a:lstStyle/>
          <a:p>
            <a:pPr eaLnBrk="1" hangingPunct="1"/>
            <a:r>
              <a:rPr lang="en-US" altLang="en-US" sz="4800" b="1">
                <a:solidFill>
                  <a:srgbClr val="FF0000"/>
                </a:solidFill>
              </a:rPr>
              <a:t>Cell</a:t>
            </a:r>
            <a:r>
              <a:rPr lang="en-US" altLang="en-US" sz="4000"/>
              <a:t>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838200"/>
            <a:ext cx="9144000" cy="5791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2800" b="1" dirty="0" err="1">
                <a:solidFill>
                  <a:srgbClr val="0000FF"/>
                </a:solidFill>
              </a:rPr>
              <a:t>Osteoprogenitor</a:t>
            </a:r>
            <a:r>
              <a:rPr lang="en-US" altLang="en-US" sz="2800" b="1" dirty="0">
                <a:solidFill>
                  <a:srgbClr val="0000FF"/>
                </a:solidFill>
              </a:rPr>
              <a:t> cell </a:t>
            </a:r>
          </a:p>
          <a:p>
            <a:pPr eaLnBrk="1" hangingPunct="1">
              <a:buFontTx/>
              <a:buNone/>
            </a:pPr>
            <a:r>
              <a:rPr lang="en-US" altLang="en-US" sz="2800" b="1" dirty="0">
                <a:solidFill>
                  <a:srgbClr val="0000FF"/>
                </a:solidFill>
              </a:rPr>
              <a:t>Osteoblast </a:t>
            </a:r>
          </a:p>
          <a:p>
            <a:pPr eaLnBrk="1" hangingPunct="1">
              <a:buFontTx/>
              <a:buNone/>
            </a:pPr>
            <a:r>
              <a:rPr lang="en-US" altLang="en-US" sz="2800" b="1" dirty="0">
                <a:solidFill>
                  <a:srgbClr val="0000FF"/>
                </a:solidFill>
              </a:rPr>
              <a:t>Osteocyte </a:t>
            </a:r>
          </a:p>
          <a:p>
            <a:pPr eaLnBrk="1" hangingPunct="1">
              <a:buFontTx/>
              <a:buNone/>
            </a:pPr>
            <a:r>
              <a:rPr lang="en-US" altLang="en-US" sz="2800" b="1" dirty="0" err="1">
                <a:solidFill>
                  <a:srgbClr val="0000FF"/>
                </a:solidFill>
              </a:rPr>
              <a:t>Osteocalst</a:t>
            </a:r>
            <a:r>
              <a:rPr lang="en-US" altLang="en-US" sz="2800" b="1" dirty="0">
                <a:solidFill>
                  <a:srgbClr val="0000FF"/>
                </a:solidFill>
              </a:rPr>
              <a:t> </a:t>
            </a:r>
          </a:p>
        </p:txBody>
      </p:sp>
      <p:pic>
        <p:nvPicPr>
          <p:cNvPr id="10244" name="Picture 7" descr="cells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143000"/>
            <a:ext cx="4572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124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1330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5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76</TotalTime>
  <Words>201</Words>
  <Application>Microsoft Office PowerPoint</Application>
  <PresentationFormat>Custom</PresentationFormat>
  <Paragraphs>69</Paragraphs>
  <Slides>16</Slides>
  <Notes>0</Notes>
  <HiddenSlides>0</HiddenSlides>
  <MMClips>17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Basis</vt:lpstr>
      <vt:lpstr>Slide 1</vt:lpstr>
      <vt:lpstr>Skeletal system bone</vt:lpstr>
      <vt:lpstr>Function </vt:lpstr>
      <vt:lpstr>Slide 4</vt:lpstr>
      <vt:lpstr>Structure </vt:lpstr>
      <vt:lpstr>Matrix </vt:lpstr>
      <vt:lpstr>* Inorganic (50%) </vt:lpstr>
      <vt:lpstr>Slide 8</vt:lpstr>
      <vt:lpstr>Cell </vt:lpstr>
      <vt:lpstr>Osteoblast </vt:lpstr>
      <vt:lpstr>osteoid</vt:lpstr>
      <vt:lpstr>Slide 12</vt:lpstr>
      <vt:lpstr>Osteocyte </vt:lpstr>
      <vt:lpstr>Slide 14</vt:lpstr>
      <vt:lpstr>Osteoclast 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Dehghan</dc:creator>
  <cp:lastModifiedBy>Medical</cp:lastModifiedBy>
  <cp:revision>6</cp:revision>
  <dcterms:created xsi:type="dcterms:W3CDTF">2020-04-26T11:24:42Z</dcterms:created>
  <dcterms:modified xsi:type="dcterms:W3CDTF">2020-12-08T08:18:46Z</dcterms:modified>
</cp:coreProperties>
</file>