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openxmlformats.org/officeDocument/2006/relationships/audio" Target="../media/media1.m4a"/><Relationship Id="rId6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microsoft.com/office/2007/relationships/media" Target="../media/media1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5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5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m4a"/><Relationship Id="rId5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m4a"/><Relationship Id="rId6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m4a"/><Relationship Id="rId4" Type="http://schemas.microsoft.com/office/2007/relationships/media" Target="../media/media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905000"/>
            <a:ext cx="8382000" cy="1905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ar-SA" altLang="en-US" sz="8000" b="1">
                <a:solidFill>
                  <a:schemeClr val="hlink"/>
                </a:solidFill>
                <a:latin typeface="Jadid-s" pitchFamily="2" charset="0"/>
                <a:cs typeface="Homa" pitchFamily="2" charset="-78"/>
              </a:rPr>
              <a:t>ب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سم 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ا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لله الرحمن الرح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ي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م</a:t>
            </a:r>
            <a:endParaRPr lang="en-US" altLang="en-US" sz="8000" b="1">
              <a:solidFill>
                <a:schemeClr val="hlink"/>
              </a:solidFill>
              <a:latin typeface="Munir 3" pitchFamily="2" charset="2"/>
              <a:cs typeface="Homa" pitchFamily="2" charset="-78"/>
            </a:endParaRPr>
          </a:p>
          <a:p>
            <a:pPr eaLnBrk="1" hangingPunct="1"/>
            <a:endParaRPr lang="en-US" altLang="en-US" b="1" smtClean="0">
              <a:latin typeface="Munir 3" pitchFamily="2" charset="2"/>
              <a:cs typeface="Hom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0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5400" b="1">
                <a:solidFill>
                  <a:srgbClr val="FF3300"/>
                </a:solidFill>
              </a:rPr>
              <a:t>Growth 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990600"/>
            <a:ext cx="9144000" cy="5867400"/>
          </a:xfrm>
          <a:prstGeom prst="rect">
            <a:avLst/>
          </a:prstGeom>
          <a:ln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b="1" dirty="0">
                <a:solidFill>
                  <a:schemeClr val="hlink"/>
                </a:solidFill>
              </a:rPr>
              <a:t>Hormonal balance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9933FF"/>
                </a:solidFill>
              </a:rPr>
              <a:t> *Accelerate</a:t>
            </a:r>
            <a:r>
              <a:rPr lang="en-US" altLang="en-US" sz="2800" b="1" dirty="0"/>
              <a:t> :                                  </a:t>
            </a:r>
            <a:r>
              <a:rPr lang="en-US" altLang="en-US" sz="2800" b="1" dirty="0">
                <a:solidFill>
                  <a:srgbClr val="9933FF"/>
                </a:solidFill>
              </a:rPr>
              <a:t>*Retardation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/>
              <a:t>    - Growth hormone                       - Cortisone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/>
              <a:t>    -Thyroxin                                       - Hydrocortisone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/>
              <a:t>    -Testosterone 	                      - Estradiol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			</a:t>
            </a:r>
            <a:endParaRPr lang="en-US" altLang="en-US" sz="2800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 b="1" dirty="0">
                <a:solidFill>
                  <a:srgbClr val="FF3300"/>
                </a:solidFill>
              </a:rPr>
              <a:t>Two types: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b="1" dirty="0" smtClean="0">
                <a:solidFill>
                  <a:srgbClr val="0000FF"/>
                </a:solidFill>
              </a:rPr>
              <a:t> -Appositional growth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b="1" dirty="0" smtClean="0">
                <a:solidFill>
                  <a:srgbClr val="0000FF"/>
                </a:solidFill>
              </a:rPr>
              <a:t> - </a:t>
            </a:r>
            <a:r>
              <a:rPr lang="en-US" altLang="en-US" b="1" dirty="0" err="1" smtClean="0">
                <a:solidFill>
                  <a:srgbClr val="0000FF"/>
                </a:solidFill>
              </a:rPr>
              <a:t>Interstitical</a:t>
            </a:r>
            <a:r>
              <a:rPr lang="en-US" altLang="en-US" b="1" dirty="0" smtClean="0">
                <a:solidFill>
                  <a:srgbClr val="0000FF"/>
                </a:solidFill>
              </a:rPr>
              <a:t> growth </a:t>
            </a:r>
          </a:p>
          <a:p>
            <a:pPr eaLnBrk="1" hangingPunct="1">
              <a:lnSpc>
                <a:spcPct val="80000"/>
              </a:lnSpc>
            </a:pPr>
            <a:endParaRPr lang="en-US" altLang="en-US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47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16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01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54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C00000"/>
                </a:solidFill>
              </a:rPr>
              <a:t>Appositional group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100" name="Picture 4" descr="PS1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76401"/>
            <a:ext cx="71501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771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C00000"/>
                </a:solidFill>
              </a:rPr>
              <a:t>Interstitial group</a:t>
            </a:r>
          </a:p>
        </p:txBody>
      </p:sp>
      <p:pic>
        <p:nvPicPr>
          <p:cNvPr id="5123" name="Picture 2" descr="http://www.aps.uoguelph.ca/ANSC*2340/LEC26/PS106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0" y="2405063"/>
            <a:ext cx="5715000" cy="2914650"/>
          </a:xfrm>
          <a:prstGeom prst="rect">
            <a:avLst/>
          </a:prstGeom>
          <a:noFill/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384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3300"/>
                </a:solidFill>
              </a:rPr>
              <a:t>Interstitical growth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6148" name="Picture 5" descr="cartan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838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68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z="4800" b="1">
                <a:solidFill>
                  <a:srgbClr val="FF3300"/>
                </a:solidFill>
              </a:rPr>
              <a:t>Degenerative changes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6400" y="762000"/>
            <a:ext cx="8991600" cy="6096000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rgbClr val="0000FF"/>
                </a:solidFill>
              </a:rPr>
              <a:t>*</a:t>
            </a:r>
            <a:r>
              <a:rPr lang="en-US" altLang="en-US" sz="2800" b="1">
                <a:solidFill>
                  <a:srgbClr val="0000FF"/>
                </a:solidFill>
              </a:rPr>
              <a:t>Calcification of matrix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*Death of cells : </a:t>
            </a:r>
            <a:r>
              <a:rPr lang="en-US" altLang="en-US" sz="2800" b="1">
                <a:solidFill>
                  <a:srgbClr val="009900"/>
                </a:solidFill>
              </a:rPr>
              <a:t>- size of cell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                           - volume of cell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*Abnormal collagen fiber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Asbestiform degeneration</a:t>
            </a:r>
            <a:r>
              <a:rPr lang="en-US" altLang="en-US" sz="2800" b="1">
                <a:solidFill>
                  <a:srgbClr val="0000FF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en-US" sz="2800" b="1"/>
              <a:t>Hyaline cartilage</a:t>
            </a:r>
            <a:r>
              <a:rPr lang="en-US" altLang="en-US" b="1" smtClean="0"/>
              <a:t>     </a:t>
            </a:r>
          </a:p>
          <a:p>
            <a:pPr eaLnBrk="1" hangingPunct="1"/>
            <a:endParaRPr lang="en-US" altLang="en-US" b="1" smtClean="0"/>
          </a:p>
        </p:txBody>
      </p:sp>
      <p:pic>
        <p:nvPicPr>
          <p:cNvPr id="7172" name="Picture 5" descr="Cricoid Cartil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26720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synov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267200"/>
            <a:ext cx="4572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089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3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3300"/>
                </a:solidFill>
              </a:rPr>
              <a:t>Regeneration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6045" y="1303987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*Difficult 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*Incompletely 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*Scar                dense connective tissue </a:t>
            </a:r>
          </a:p>
          <a:p>
            <a:pPr eaLnBrk="1" hangingPunct="1"/>
            <a:r>
              <a:rPr lang="en-US" altLang="en-US" b="1" smtClean="0">
                <a:solidFill>
                  <a:srgbClr val="0000FF"/>
                </a:solidFill>
              </a:rPr>
              <a:t>*Young children </a:t>
            </a:r>
          </a:p>
        </p:txBody>
      </p:sp>
      <p:sp>
        <p:nvSpPr>
          <p:cNvPr id="8196" name="Line 7"/>
          <p:cNvSpPr>
            <a:spLocks noChangeShapeType="1"/>
          </p:cNvSpPr>
          <p:nvPr/>
        </p:nvSpPr>
        <p:spPr bwMode="auto">
          <a:xfrm>
            <a:off x="2730321" y="2562894"/>
            <a:ext cx="425003" cy="128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r>
              <a:rPr lang="en-US" dirty="0" smtClean="0"/>
              <a:t>       </a:t>
            </a:r>
            <a:endParaRPr 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919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03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386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15</TotalTime>
  <Words>78</Words>
  <Application>Microsoft Office PowerPoint</Application>
  <PresentationFormat>Custom</PresentationFormat>
  <Paragraphs>30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Droplet</vt:lpstr>
      <vt:lpstr>Slide 1</vt:lpstr>
      <vt:lpstr>Growth </vt:lpstr>
      <vt:lpstr>Appositional group</vt:lpstr>
      <vt:lpstr>Interstitial group</vt:lpstr>
      <vt:lpstr>Interstitical growth</vt:lpstr>
      <vt:lpstr>Degenerative changes </vt:lpstr>
      <vt:lpstr>Regeneration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</dc:creator>
  <cp:lastModifiedBy>Medical</cp:lastModifiedBy>
  <cp:revision>3</cp:revision>
  <dcterms:created xsi:type="dcterms:W3CDTF">2020-04-26T11:21:52Z</dcterms:created>
  <dcterms:modified xsi:type="dcterms:W3CDTF">2020-12-08T08:17:54Z</dcterms:modified>
</cp:coreProperties>
</file>