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notesMasterIdLst>
    <p:notesMasterId r:id="rId49"/>
  </p:notesMasterIdLst>
  <p:handoutMasterIdLst>
    <p:handoutMasterId r:id="rId50"/>
  </p:handoutMasterIdLst>
  <p:sldIdLst>
    <p:sldId id="257" r:id="rId2"/>
    <p:sldId id="258" r:id="rId3"/>
    <p:sldId id="259" r:id="rId4"/>
    <p:sldId id="260" r:id="rId5"/>
    <p:sldId id="261" r:id="rId6"/>
    <p:sldId id="262" r:id="rId7"/>
    <p:sldId id="304" r:id="rId8"/>
    <p:sldId id="263" r:id="rId9"/>
    <p:sldId id="264" r:id="rId10"/>
    <p:sldId id="313" r:id="rId11"/>
    <p:sldId id="265" r:id="rId12"/>
    <p:sldId id="266" r:id="rId13"/>
    <p:sldId id="267" r:id="rId14"/>
    <p:sldId id="305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306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7" r:id="rId34"/>
    <p:sldId id="288" r:id="rId35"/>
    <p:sldId id="309" r:id="rId36"/>
    <p:sldId id="307" r:id="rId37"/>
    <p:sldId id="308" r:id="rId38"/>
    <p:sldId id="310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</p:sldIdLst>
  <p:sldSz cx="9144000" cy="6858000" type="screen4x3"/>
  <p:notesSz cx="6781800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99"/>
    <a:srgbClr val="D60093"/>
    <a:srgbClr val="0000FF"/>
    <a:srgbClr val="CC0066"/>
    <a:srgbClr val="A50021"/>
    <a:srgbClr val="663300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211" autoAdjust="0"/>
    <p:restoredTop sz="94650" autoAdjust="0"/>
  </p:normalViewPr>
  <p:slideViewPr>
    <p:cSldViewPr>
      <p:cViewPr varScale="1">
        <p:scale>
          <a:sx n="49" d="100"/>
          <a:sy n="49" d="100"/>
        </p:scale>
        <p:origin x="-1365" y="-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83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84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1750" y="0"/>
            <a:ext cx="29384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D74AAC-8499-48C8-B5EF-A0EEA5B0D07D}" type="datetimeFigureOut">
              <a:rPr lang="en-US" smtClean="0"/>
              <a:pPr/>
              <a:t>28-Feb-21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384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1750" y="9428163"/>
            <a:ext cx="29384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F1F619-03D0-4096-AC88-BB7F84B1997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168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8780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1451" y="0"/>
            <a:ext cx="2938780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75A57-F669-4B19-B6E2-E29026204A2B}" type="datetimeFigureOut">
              <a:rPr lang="en-US" smtClean="0"/>
              <a:pPr/>
              <a:t>28-Feb-21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9638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8180" y="4715153"/>
            <a:ext cx="54254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38780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1451" y="9428583"/>
            <a:ext cx="2938780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DCC2F-02C2-4753-8994-4DAE9348882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09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DCC2F-02C2-4753-8994-4DAE93488828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62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DCC2F-02C2-4753-8994-4DAE93488828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1474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DCC2F-02C2-4753-8994-4DAE93488828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8989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3EC-A4BC-4090-A659-251E55AF3F49}" type="datetime1">
              <a:rPr lang="en-US" smtClean="0"/>
              <a:t>28-Feb-21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4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7355-F2F2-4636-AA70-EADCF0C3F510}" type="datetime1">
              <a:rPr lang="en-US" smtClean="0"/>
              <a:t>28-Feb-21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006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854A5-F584-4819-AD6E-DB66BB7E574F}" type="datetime1">
              <a:rPr lang="en-US" smtClean="0"/>
              <a:t>28-Feb-21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773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E6D4F-8DCA-4F2F-BBE7-780B3CE0DF60}" type="datetime1">
              <a:rPr lang="en-US" smtClean="0"/>
              <a:t>28-Feb-21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906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A1740-2C15-483A-9F11-A8582D0E1740}" type="datetime1">
              <a:rPr lang="en-US" smtClean="0"/>
              <a:t>28-Feb-21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614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7DFBD-1F6D-41A0-8A47-1AFFBC751852}" type="datetime1">
              <a:rPr lang="en-US" smtClean="0"/>
              <a:t>28-Feb-21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557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5F3A-5D1A-4DAF-9BAA-F59D9EF14F0F}" type="datetime1">
              <a:rPr lang="en-US" smtClean="0"/>
              <a:t>28-Feb-21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367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8B3BE-3054-441F-A6E0-40DE1A293D3A}" type="datetime1">
              <a:rPr lang="en-US" smtClean="0"/>
              <a:t>28-Feb-21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891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026D8-F110-4051-94BF-074BA94182D8}" type="datetime1">
              <a:rPr lang="en-US" smtClean="0"/>
              <a:t>28-Feb-21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679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4635-8433-49FC-8E24-5895837CEC91}" type="datetime1">
              <a:rPr lang="en-US" smtClean="0"/>
              <a:t>28-Feb-21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2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03730-6858-47F8-9046-CC5DDD8BE731}" type="datetime1">
              <a:rPr lang="en-US" smtClean="0"/>
              <a:t>28-Feb-21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578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FB933-5189-49EB-B181-BCDA427E29F6}" type="datetime1">
              <a:rPr lang="en-US" smtClean="0"/>
              <a:t>28-Feb-21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BB5FCB-E7DE-4F33-B753-76C3644479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403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3.wav"/><Relationship Id="rId7" Type="http://schemas.openxmlformats.org/officeDocument/2006/relationships/image" Target="../media/image2.png"/><Relationship Id="rId2" Type="http://schemas.microsoft.com/office/2007/relationships/media" Target="../media/media3.wav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wav"/><Relationship Id="rId2" Type="http://schemas.microsoft.com/office/2007/relationships/media" Target="../media/media4.wav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wav"/><Relationship Id="rId2" Type="http://schemas.microsoft.com/office/2007/relationships/media" Target="../media/media5.wav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wav"/><Relationship Id="rId2" Type="http://schemas.microsoft.com/office/2007/relationships/media" Target="../media/media7.wav"/><Relationship Id="rId1" Type="http://schemas.openxmlformats.org/officeDocument/2006/relationships/tags" Target="../tags/tag3.xml"/><Relationship Id="rId6" Type="http://schemas.openxmlformats.org/officeDocument/2006/relationships/image" Target="../media/image7.pn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wav"/><Relationship Id="rId1" Type="http://schemas.microsoft.com/office/2007/relationships/media" Target="../media/media14.wav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wav"/><Relationship Id="rId1" Type="http://schemas.microsoft.com/office/2007/relationships/media" Target="../media/media15.wav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wav"/><Relationship Id="rId1" Type="http://schemas.microsoft.com/office/2007/relationships/media" Target="../media/media17.wav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wav"/><Relationship Id="rId1" Type="http://schemas.microsoft.com/office/2007/relationships/media" Target="../media/media18.wav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9.wav"/><Relationship Id="rId1" Type="http://schemas.microsoft.com/office/2007/relationships/media" Target="../media/media19.wav"/><Relationship Id="rId6" Type="http://schemas.microsoft.com/office/2007/relationships/hdphoto" Target="../media/hdphoto1.wdp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wav"/><Relationship Id="rId1" Type="http://schemas.microsoft.com/office/2007/relationships/media" Target="../media/media20.wav"/><Relationship Id="rId6" Type="http://schemas.openxmlformats.org/officeDocument/2006/relationships/image" Target="../media/image1.png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wav"/><Relationship Id="rId1" Type="http://schemas.microsoft.com/office/2007/relationships/media" Target="../media/media21.wav"/><Relationship Id="rId5" Type="http://schemas.openxmlformats.org/officeDocument/2006/relationships/image" Target="../media/image12.emf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wav"/><Relationship Id="rId1" Type="http://schemas.microsoft.com/office/2007/relationships/media" Target="../media/media22.wav"/><Relationship Id="rId5" Type="http://schemas.openxmlformats.org/officeDocument/2006/relationships/image" Target="../media/image1.png"/><Relationship Id="rId4" Type="http://schemas.openxmlformats.org/officeDocument/2006/relationships/image" Target="../media/image12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wav"/><Relationship Id="rId1" Type="http://schemas.microsoft.com/office/2007/relationships/media" Target="../media/media23.wav"/><Relationship Id="rId6" Type="http://schemas.openxmlformats.org/officeDocument/2006/relationships/image" Target="../media/image1.png"/><Relationship Id="rId5" Type="http://schemas.microsoft.com/office/2007/relationships/hdphoto" Target="../media/hdphoto3.wdp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wav"/><Relationship Id="rId1" Type="http://schemas.microsoft.com/office/2007/relationships/media" Target="../media/media24.wav"/><Relationship Id="rId6" Type="http://schemas.openxmlformats.org/officeDocument/2006/relationships/image" Target="../media/image1.png"/><Relationship Id="rId5" Type="http://schemas.microsoft.com/office/2007/relationships/hdphoto" Target="../media/hdphoto4.wdp"/><Relationship Id="rId4" Type="http://schemas.openxmlformats.org/officeDocument/2006/relationships/image" Target="../media/image1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wav"/><Relationship Id="rId1" Type="http://schemas.microsoft.com/office/2007/relationships/media" Target="../media/media25.wav"/><Relationship Id="rId4" Type="http://schemas.openxmlformats.org/officeDocument/2006/relationships/image" Target="../media/image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wav"/><Relationship Id="rId1" Type="http://schemas.microsoft.com/office/2007/relationships/media" Target="../media/media26.wav"/><Relationship Id="rId5" Type="http://schemas.openxmlformats.org/officeDocument/2006/relationships/image" Target="../media/image1.png"/><Relationship Id="rId4" Type="http://schemas.openxmlformats.org/officeDocument/2006/relationships/image" Target="../media/image1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wav"/><Relationship Id="rId1" Type="http://schemas.microsoft.com/office/2007/relationships/media" Target="../media/media27.wav"/><Relationship Id="rId5" Type="http://schemas.openxmlformats.org/officeDocument/2006/relationships/image" Target="../media/image1.png"/><Relationship Id="rId4" Type="http://schemas.openxmlformats.org/officeDocument/2006/relationships/image" Target="../media/image1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wav"/><Relationship Id="rId1" Type="http://schemas.microsoft.com/office/2007/relationships/media" Target="../media/media28.wav"/><Relationship Id="rId4" Type="http://schemas.openxmlformats.org/officeDocument/2006/relationships/image" Target="../media/image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wav"/><Relationship Id="rId1" Type="http://schemas.microsoft.com/office/2007/relationships/media" Target="../media/media29.wav"/><Relationship Id="rId5" Type="http://schemas.openxmlformats.org/officeDocument/2006/relationships/image" Target="../media/image1.png"/><Relationship Id="rId4" Type="http://schemas.openxmlformats.org/officeDocument/2006/relationships/image" Target="../media/image17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jpeg"/><Relationship Id="rId2" Type="http://schemas.openxmlformats.org/officeDocument/2006/relationships/audio" Target="../media/media30.wav"/><Relationship Id="rId1" Type="http://schemas.microsoft.com/office/2007/relationships/media" Target="../media/media30.wav"/><Relationship Id="rId6" Type="http://schemas.openxmlformats.org/officeDocument/2006/relationships/image" Target="../media/image1.png"/><Relationship Id="rId5" Type="http://schemas.microsoft.com/office/2007/relationships/hdphoto" Target="../media/hdphoto5.wdp"/><Relationship Id="rId4" Type="http://schemas.openxmlformats.org/officeDocument/2006/relationships/image" Target="../media/image18.pn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7.wdp"/><Relationship Id="rId4" Type="http://schemas.openxmlformats.org/officeDocument/2006/relationships/image" Target="../media/image2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wav"/><Relationship Id="rId1" Type="http://schemas.microsoft.com/office/2007/relationships/media" Target="../media/media31.wav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wav"/><Relationship Id="rId1" Type="http://schemas.microsoft.com/office/2007/relationships/media" Target="../media/media32.wav"/><Relationship Id="rId4" Type="http://schemas.openxmlformats.org/officeDocument/2006/relationships/image" Target="../media/image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3.wav"/><Relationship Id="rId1" Type="http://schemas.microsoft.com/office/2007/relationships/media" Target="../media/media33.wav"/><Relationship Id="rId6" Type="http://schemas.microsoft.com/office/2007/relationships/hdphoto" Target="../media/hdphoto8.wdp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wav"/><Relationship Id="rId1" Type="http://schemas.microsoft.com/office/2007/relationships/media" Target="../media/media34.wav"/><Relationship Id="rId4" Type="http://schemas.openxmlformats.org/officeDocument/2006/relationships/image" Target="../media/image2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wav"/><Relationship Id="rId1" Type="http://schemas.microsoft.com/office/2007/relationships/media" Target="../media/media35.wav"/><Relationship Id="rId5" Type="http://schemas.openxmlformats.org/officeDocument/2006/relationships/image" Target="../media/image1.png"/><Relationship Id="rId4" Type="http://schemas.openxmlformats.org/officeDocument/2006/relationships/image" Target="../media/image2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wav"/><Relationship Id="rId1" Type="http://schemas.microsoft.com/office/2007/relationships/media" Target="../media/media36.wav"/><Relationship Id="rId4" Type="http://schemas.openxmlformats.org/officeDocument/2006/relationships/image" Target="../media/image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wav"/><Relationship Id="rId1" Type="http://schemas.microsoft.com/office/2007/relationships/media" Target="../media/media37.wav"/><Relationship Id="rId4" Type="http://schemas.openxmlformats.org/officeDocument/2006/relationships/image" Target="../media/image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wav"/><Relationship Id="rId1" Type="http://schemas.microsoft.com/office/2007/relationships/media" Target="../media/media38.wav"/><Relationship Id="rId4" Type="http://schemas.openxmlformats.org/officeDocument/2006/relationships/image" Target="../media/image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wav"/><Relationship Id="rId1" Type="http://schemas.microsoft.com/office/2007/relationships/media" Target="../media/media39.wav"/><Relationship Id="rId4" Type="http://schemas.openxmlformats.org/officeDocument/2006/relationships/image" Target="../media/image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wav"/><Relationship Id="rId1" Type="http://schemas.microsoft.com/office/2007/relationships/media" Target="../media/media40.wav"/><Relationship Id="rId4" Type="http://schemas.openxmlformats.org/officeDocument/2006/relationships/image" Target="../media/image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emf"/><Relationship Id="rId3" Type="http://schemas.openxmlformats.org/officeDocument/2006/relationships/image" Target="../media/image27.emf"/><Relationship Id="rId7" Type="http://schemas.openxmlformats.org/officeDocument/2006/relationships/image" Target="../media/image31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emf"/><Relationship Id="rId5" Type="http://schemas.openxmlformats.org/officeDocument/2006/relationships/image" Target="../media/image29.emf"/><Relationship Id="rId4" Type="http://schemas.openxmlformats.org/officeDocument/2006/relationships/image" Target="../media/image2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idx="1"/>
          </p:nvPr>
        </p:nvSpPr>
        <p:spPr>
          <a:xfrm>
            <a:off x="228600" y="533401"/>
            <a:ext cx="8610600" cy="6095999"/>
          </a:xfrm>
        </p:spPr>
        <p:txBody>
          <a:bodyPr>
            <a:noAutofit/>
          </a:bodyPr>
          <a:lstStyle/>
          <a:p>
            <a:pPr algn="r" rtl="1">
              <a:lnSpc>
                <a:spcPct val="80000"/>
              </a:lnSpc>
              <a:buNone/>
            </a:pPr>
            <a:r>
              <a:rPr lang="fa-IR" altLang="en-US" sz="2000" b="1" dirty="0" smtClean="0">
                <a:solidFill>
                  <a:srgbClr val="990033"/>
                </a:solidFill>
                <a:latin typeface="Times New Roman" pitchFamily="18" charset="0"/>
                <a:cs typeface="+mj-cs"/>
              </a:rPr>
              <a:t>منبع : فيزيك پزشكي عقابیان – چاپ چهارم</a:t>
            </a:r>
            <a:endParaRPr lang="en-US" sz="2000" b="1" dirty="0" smtClean="0">
              <a:cs typeface="+mj-cs"/>
            </a:endParaRPr>
          </a:p>
          <a:p>
            <a:pPr marL="0" indent="0" algn="r" rtl="1">
              <a:buNone/>
            </a:pPr>
            <a:r>
              <a:rPr lang="fa-IR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موضوع : درس </a:t>
            </a: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مطرح شده در این اسلاید شامل قسمت </a:t>
            </a:r>
            <a:r>
              <a:rPr lang="fa-IR" sz="2000" b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الف وب </a:t>
            </a: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میباشد  </a:t>
            </a:r>
            <a:endParaRPr lang="fa-IR" sz="2000" b="1" dirty="0">
              <a:solidFill>
                <a:srgbClr val="0000FF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  </a:t>
            </a:r>
            <a:endParaRPr lang="fa-IR" sz="2000" b="1" dirty="0">
              <a:solidFill>
                <a:srgbClr val="990033"/>
              </a:solidFill>
              <a:latin typeface="Times New Roman" panose="02020603050405020304" pitchFamily="18" charset="0"/>
              <a:cs typeface="+mj-cs"/>
            </a:endParaRPr>
          </a:p>
          <a:p>
            <a:pPr algn="r" rtl="1"/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قسمت الف )  یادآوری است : </a:t>
            </a:r>
          </a:p>
          <a:p>
            <a:pPr algn="r" rtl="1"/>
            <a:r>
              <a:rPr lang="fa-IR" sz="24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در این قسمت 3 صفحه از فصل 6 بخش اول </a:t>
            </a:r>
            <a:r>
              <a:rPr lang="fa-IR" sz="24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از صفحه 259 تا 261 </a:t>
            </a:r>
            <a:endParaRPr lang="fa-IR" sz="2400" b="1" dirty="0">
              <a:solidFill>
                <a:srgbClr val="0066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جهت یاداوری آورده شده است . چون مرتبط با قسمت حفاظت میباشد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شامل: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زیست شناسی پرتویی از صفحه 259 تا 261 </a:t>
            </a:r>
          </a:p>
          <a:p>
            <a:pPr algn="r" rtl="1"/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انواع پرتوهای یونساز مورد استفاده در پزشکی</a:t>
            </a:r>
          </a:p>
          <a:p>
            <a:pPr algn="r" rtl="1"/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ضریب کیفی پرتو ، ضریب وزنی پرتو ، اثر نسبی بیولوژیکی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قسمت ب) : </a:t>
            </a:r>
          </a:p>
          <a:p>
            <a:pPr marL="0" indent="0" algn="r" rtl="1">
              <a:buNone/>
            </a:pPr>
            <a:r>
              <a:rPr lang="fa-IR" sz="2000" b="1" dirty="0"/>
              <a:t>فصل 6  : </a:t>
            </a:r>
            <a:r>
              <a:rPr lang="fa-IR" sz="2800" b="1" dirty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بخش سوم:   حفاظت در برابر پرتوها  </a:t>
            </a:r>
            <a:r>
              <a:rPr lang="fa-IR" sz="2800" b="1" dirty="0">
                <a:solidFill>
                  <a:srgbClr val="0000FF"/>
                </a:solidFill>
                <a:cs typeface="+mj-cs"/>
              </a:rPr>
              <a:t> </a:t>
            </a:r>
            <a:r>
              <a:rPr lang="fa-IR" sz="2800" b="1" dirty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صفحه از 298 تا 318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شامل: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پرتوگیری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شغلی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اصول دزیمتری و حفاظت در برابر پرتوهای یونساز</a:t>
            </a:r>
          </a:p>
          <a:p>
            <a:pPr marL="0" indent="0" algn="r" rtl="1">
              <a:buNone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عوامل موثر در کنترل پرتوگیری</a:t>
            </a:r>
          </a:p>
          <a:p>
            <a:pPr marL="0" indent="0" algn="r" rtl="1">
              <a:buNone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اصول حفاظت کارکنان پرتوکار در مراکز پرتوشناسی تشخیصی و پزشکی هسته ای  صفحه</a:t>
            </a:r>
            <a:endParaRPr lang="fa-IR" sz="2000" b="1" dirty="0" smtClean="0">
              <a:solidFill>
                <a:srgbClr val="CC0000"/>
              </a:solidFill>
              <a:latin typeface="Times New Roman" pitchFamily="18" charset="0"/>
              <a:cs typeface="+mj-cs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Movahedi</a:t>
            </a:r>
            <a:endParaRPr lang="en-US"/>
          </a:p>
        </p:txBody>
      </p:sp>
      <p:sp>
        <p:nvSpPr>
          <p:cNvPr id="2" name="Rectangle 5"/>
          <p:cNvSpPr>
            <a:spLocks noGrp="1"/>
          </p:cNvSpPr>
          <p:nvPr>
            <p:ph type="sldNum" sz="quarter" idx="12"/>
          </p:nvPr>
        </p:nvSpPr>
        <p:spPr bwMode="auto">
          <a:xfrm>
            <a:off x="5257800" y="6340475"/>
            <a:ext cx="2133600" cy="365125"/>
          </a:xfrm>
          <a:ln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fld id="{E7F20B33-33D0-41F7-A979-0193ABC91442}" type="slidenum">
              <a:rPr lang="ar-SA">
                <a:cs typeface="Arial" charset="0"/>
              </a:rPr>
              <a:pPr>
                <a:defRPr/>
              </a:pPr>
              <a:t>1</a:t>
            </a:fld>
            <a:endParaRPr lang="en-US" dirty="0">
              <a:cs typeface="Arial" charset="0"/>
            </a:endParaRPr>
          </a:p>
        </p:txBody>
      </p:sp>
      <p:sp>
        <p:nvSpPr>
          <p:cNvPr id="111619" name="WordArt 3"/>
          <p:cNvSpPr>
            <a:spLocks noChangeArrowheads="1" noChangeShapeType="1" noTextEdit="1"/>
          </p:cNvSpPr>
          <p:nvPr/>
        </p:nvSpPr>
        <p:spPr bwMode="auto">
          <a:xfrm>
            <a:off x="2590800" y="76201"/>
            <a:ext cx="3962400" cy="4572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wrap="none" fromWordArt="1" anchor="ctr">
            <a:prstTxWarp prst="textFadeUp">
              <a:avLst>
                <a:gd name="adj" fmla="val 9991"/>
              </a:avLst>
            </a:prstTxWarp>
            <a:normAutofit fontScale="77500" lnSpcReduction="20000"/>
          </a:bodyPr>
          <a:lstStyle/>
          <a:p>
            <a:pPr marL="342900" indent="-342900" algn="ctr" defTabSz="-13873163" rtl="1" eaLnBrk="0" hangingPunct="0">
              <a:defRPr/>
            </a:pPr>
            <a:r>
              <a:rPr lang="fa-IR" sz="3600" kern="10" dirty="0">
                <a:ln w="12700">
                  <a:solidFill>
                    <a:srgbClr val="B2B2B2"/>
                  </a:solidFill>
                  <a:round/>
                  <a:headEnd/>
                  <a:tailEnd/>
                </a:ln>
                <a:effectLst>
                  <a:outerShdw dist="35921" dir="2700000" sy="50000" rotWithShape="0">
                    <a:srgbClr val="875B0D">
                      <a:alpha val="70000"/>
                    </a:srgbClr>
                  </a:outerShdw>
                </a:effectLst>
                <a:latin typeface="Arial Black"/>
                <a:ea typeface="+mj-ea"/>
                <a:cs typeface="+mj-cs"/>
              </a:rPr>
              <a:t>به نام خدا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071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724"/>
    </mc:Choice>
    <mc:Fallback>
      <p:transition spd="slow" advTm="180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88913"/>
            <a:ext cx="7920037" cy="720725"/>
          </a:xfrm>
        </p:spPr>
        <p:txBody>
          <a:bodyPr>
            <a:normAutofit fontScale="90000"/>
          </a:bodyPr>
          <a:lstStyle/>
          <a:p>
            <a:pPr rtl="1"/>
            <a:r>
              <a:rPr lang="fa-IR" altLang="en-US" sz="28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fa-IR" altLang="en-US" sz="28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fa-IR" sz="28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قسمت الف )  یادآوری است : </a:t>
            </a:r>
            <a:br>
              <a:rPr lang="fa-IR" sz="2800" b="1" dirty="0">
                <a:solidFill>
                  <a:srgbClr val="FF0000"/>
                </a:solidFill>
                <a:latin typeface="Times New Roman" panose="02020603050405020304" pitchFamily="18" charset="0"/>
              </a:rPr>
            </a:br>
            <a:r>
              <a:rPr lang="fa-IR" altLang="en-US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رادیوبیولوژِی </a:t>
            </a:r>
            <a:r>
              <a:rPr lang="ar-SA" altLang="en-US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یا زیست </a:t>
            </a:r>
            <a:r>
              <a:rPr lang="fa-IR" altLang="en-US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شناسی </a:t>
            </a:r>
            <a:r>
              <a:rPr lang="ar-SA" altLang="en-US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پرتو</a:t>
            </a:r>
            <a:r>
              <a:rPr lang="fa-IR" altLang="en-US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ها</a:t>
            </a:r>
            <a:r>
              <a:rPr lang="en-GB" altLang="en-US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altLang="en-US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fa-IR" altLang="en-US" sz="28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altLang="en-US" sz="28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US" altLang="en-US" sz="28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Radiobiology</a:t>
            </a:r>
            <a:r>
              <a:rPr lang="fa-IR" altLang="en-US" sz="28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altLang="en-US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259</a:t>
            </a:r>
            <a:r>
              <a:rPr lang="fa-IR" altLang="en-US" sz="28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endParaRPr lang="en-US" altLang="en-US" sz="2800" b="1" dirty="0" smtClean="0">
              <a:solidFill>
                <a:srgbClr val="A5002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1371600"/>
            <a:ext cx="8512175" cy="5226050"/>
          </a:xfrm>
        </p:spPr>
        <p:txBody>
          <a:bodyPr>
            <a:normAutofit fontScale="92500" lnSpcReduction="20000"/>
          </a:bodyPr>
          <a:lstStyle/>
          <a:p>
            <a:pPr rtl="1"/>
            <a:r>
              <a:rPr lang="fa-IR" altLang="en-US" sz="20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بخش اول: زيست شناسي پرتويي</a:t>
            </a:r>
            <a:endParaRPr lang="en-GB" altLang="en-US" sz="2000" b="1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  <a:p>
            <a:pPr rtl="1"/>
            <a:r>
              <a:rPr lang="fa-IR" altLang="en-US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انواع پرتوهاي يون ساز مورد استفاده در پزشکي</a:t>
            </a:r>
            <a:endParaRPr lang="en-GB" altLang="en-US" sz="2400" b="1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 rtl="1"/>
            <a:r>
              <a:rPr lang="fa-IR" altLang="en-US" sz="2000" b="1" dirty="0" smtClean="0">
                <a:solidFill>
                  <a:srgbClr val="C00000"/>
                </a:solidFill>
                <a:latin typeface="Times New Roman" pitchFamily="18" charset="0"/>
              </a:rPr>
              <a:t>تقسيم </a:t>
            </a:r>
            <a:r>
              <a:rPr lang="fa-IR" altLang="en-US" sz="2000" b="1" dirty="0">
                <a:solidFill>
                  <a:srgbClr val="C00000"/>
                </a:solidFill>
                <a:latin typeface="Times New Roman" pitchFamily="18" charset="0"/>
              </a:rPr>
              <a:t>بندي به دو گروه:</a:t>
            </a:r>
            <a:endParaRPr lang="en-GB" altLang="en-US" sz="2000" b="1" dirty="0">
              <a:solidFill>
                <a:srgbClr val="C00000"/>
              </a:solidFill>
              <a:latin typeface="Times New Roman" pitchFamily="18" charset="0"/>
            </a:endParaRPr>
          </a:p>
          <a:p>
            <a:pPr algn="r" rtl="1"/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1- </a:t>
            </a:r>
            <a:r>
              <a:rPr lang="fa-IR" altLang="en-US" sz="2000" b="1" dirty="0">
                <a:solidFill>
                  <a:srgbClr val="000099"/>
                </a:solidFill>
                <a:latin typeface="Times New Roman" pitchFamily="18" charset="0"/>
              </a:rPr>
              <a:t>پرتوهاي الکترومغناطيس</a:t>
            </a:r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: ايکس، گاما</a:t>
            </a:r>
            <a:endParaRPr lang="en-GB" altLang="en-US" sz="2000" b="1" dirty="0">
              <a:solidFill>
                <a:srgbClr val="006600"/>
              </a:solidFill>
              <a:latin typeface="Times New Roman" pitchFamily="18" charset="0"/>
            </a:endParaRPr>
          </a:p>
          <a:p>
            <a:pPr algn="r" rtl="1"/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2- </a:t>
            </a:r>
            <a:r>
              <a:rPr lang="fa-IR" altLang="en-US" sz="2000" b="1" dirty="0">
                <a:solidFill>
                  <a:srgbClr val="000099"/>
                </a:solidFill>
                <a:latin typeface="Times New Roman" pitchFamily="18" charset="0"/>
              </a:rPr>
              <a:t>پرتوهاي ذره اي: </a:t>
            </a:r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الکترون ها،</a:t>
            </a:r>
          </a:p>
          <a:p>
            <a:pPr algn="r" rtl="1"/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 پرتون ها،</a:t>
            </a:r>
          </a:p>
          <a:p>
            <a:pPr algn="r" rtl="1"/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 ذرات الفا،</a:t>
            </a:r>
          </a:p>
          <a:p>
            <a:pPr algn="r" rtl="1"/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 نوترون ها،</a:t>
            </a:r>
          </a:p>
          <a:p>
            <a:pPr algn="r" rtl="1"/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 و يون هاي سنگين</a:t>
            </a:r>
            <a:endParaRPr lang="en-GB" altLang="en-US" sz="2000" b="1" dirty="0">
              <a:solidFill>
                <a:srgbClr val="006600"/>
              </a:solidFill>
              <a:latin typeface="Times New Roman" pitchFamily="18" charset="0"/>
            </a:endParaRPr>
          </a:p>
          <a:p>
            <a:pPr algn="r" rtl="1"/>
            <a:endParaRPr lang="fa-IR" altLang="en-US" sz="2000" b="1" dirty="0">
              <a:solidFill>
                <a:srgbClr val="0000CC"/>
              </a:solidFill>
              <a:latin typeface="Times New Roman" pitchFamily="18" charset="0"/>
            </a:endParaRPr>
          </a:p>
          <a:p>
            <a:pPr algn="r" rtl="1"/>
            <a:r>
              <a:rPr lang="fa-IR" altLang="en-US" sz="2000" b="1" dirty="0">
                <a:solidFill>
                  <a:srgbClr val="0000CC"/>
                </a:solidFill>
                <a:latin typeface="Times New Roman" pitchFamily="18" charset="0"/>
              </a:rPr>
              <a:t>زیان بخش:</a:t>
            </a:r>
            <a:r>
              <a:rPr lang="fa-IR" altLang="en-US" sz="2000" b="1" dirty="0">
                <a:latin typeface="Times New Roman" pitchFamily="18" charset="0"/>
              </a:rPr>
              <a:t> </a:t>
            </a:r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پرتوهای یون ساز بدون تردید زیان بخش هستند.</a:t>
            </a:r>
          </a:p>
          <a:p>
            <a:pPr algn="r" rtl="1"/>
            <a:r>
              <a:rPr lang="fa-IR" altLang="en-US" sz="2000" b="1" dirty="0">
                <a:solidFill>
                  <a:schemeClr val="tx1"/>
                </a:solidFill>
                <a:latin typeface="Times New Roman" pitchFamily="18" charset="0"/>
              </a:rPr>
              <a:t>اگر دارای شدت کافی باشند باعث</a:t>
            </a:r>
            <a:r>
              <a:rPr lang="fa-IR" altLang="en-US" sz="2000" b="1" dirty="0">
                <a:latin typeface="Times New Roman" pitchFamily="18" charset="0"/>
              </a:rPr>
              <a:t> </a:t>
            </a:r>
            <a:r>
              <a:rPr lang="fa-IR" altLang="en-US" sz="2000" b="1" dirty="0">
                <a:solidFill>
                  <a:srgbClr val="CC0000"/>
                </a:solidFill>
                <a:latin typeface="Times New Roman" pitchFamily="18" charset="0"/>
              </a:rPr>
              <a:t>ایجاد سرطان و صدمات ژنتیکی</a:t>
            </a:r>
            <a:r>
              <a:rPr lang="fa-IR" altLang="en-US" sz="2000" b="1" dirty="0">
                <a:latin typeface="Times New Roman" pitchFamily="18" charset="0"/>
              </a:rPr>
              <a:t> </a:t>
            </a:r>
            <a:r>
              <a:rPr lang="fa-IR" altLang="en-US" sz="2000" b="1" dirty="0">
                <a:solidFill>
                  <a:schemeClr val="tx1"/>
                </a:solidFill>
                <a:latin typeface="Times New Roman" pitchFamily="18" charset="0"/>
              </a:rPr>
              <a:t>می شوند.</a:t>
            </a:r>
            <a:endParaRPr lang="en-GB" altLang="en-US" sz="2000" b="1" dirty="0">
              <a:solidFill>
                <a:schemeClr val="tx1"/>
              </a:solidFill>
              <a:latin typeface="Times New Roman" pitchFamily="18" charset="0"/>
            </a:endParaRPr>
          </a:p>
          <a:p>
            <a:pPr algn="r" rtl="1"/>
            <a:r>
              <a:rPr lang="fa-IR" altLang="en-US" sz="2000" b="1" dirty="0">
                <a:latin typeface="Times New Roman" pitchFamily="18" charset="0"/>
              </a:rPr>
              <a:t> </a:t>
            </a:r>
          </a:p>
          <a:p>
            <a:pPr algn="r" rtl="1"/>
            <a:r>
              <a:rPr lang="fa-IR" altLang="en-US" sz="2000" b="1" dirty="0">
                <a:solidFill>
                  <a:srgbClr val="0000CC"/>
                </a:solidFill>
                <a:latin typeface="Times New Roman" pitchFamily="18" charset="0"/>
              </a:rPr>
              <a:t>مزایای زیاد:</a:t>
            </a:r>
            <a:r>
              <a:rPr lang="fa-IR" altLang="en-US" sz="2000" b="1" dirty="0">
                <a:latin typeface="Times New Roman" pitchFamily="18" charset="0"/>
              </a:rPr>
              <a:t> </a:t>
            </a:r>
            <a:r>
              <a:rPr lang="fa-IR" altLang="en-US" sz="2000" b="1" dirty="0">
                <a:solidFill>
                  <a:schemeClr val="tx1"/>
                </a:solidFill>
                <a:latin typeface="Times New Roman" pitchFamily="18" charset="0"/>
              </a:rPr>
              <a:t>از طرفی استفاده از پرتوهای یون ساز مزایای زیادی دارد</a:t>
            </a:r>
          </a:p>
          <a:p>
            <a:pPr algn="r" rtl="1"/>
            <a:endParaRPr lang="fa-IR" altLang="en-US" sz="2000" b="1" dirty="0">
              <a:latin typeface="Times New Roman" pitchFamily="18" charset="0"/>
            </a:endParaRPr>
          </a:p>
          <a:p>
            <a:pPr algn="r" rtl="1"/>
            <a:r>
              <a:rPr lang="fa-IR" altLang="en-US" sz="2000" b="1" dirty="0">
                <a:solidFill>
                  <a:srgbClr val="A50021"/>
                </a:solidFill>
                <a:latin typeface="Times New Roman" pitchFamily="18" charset="0"/>
              </a:rPr>
              <a:t>مولد پرتوهای یون ساز:</a:t>
            </a:r>
            <a:r>
              <a:rPr lang="fa-IR" altLang="en-US" sz="2000" b="1" dirty="0">
                <a:latin typeface="Times New Roman" pitchFamily="18" charset="0"/>
              </a:rPr>
              <a:t> </a:t>
            </a:r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</a:rPr>
              <a:t>توسط دستگاه اشعه ایکس و مواد رادیواکتیو </a:t>
            </a:r>
          </a:p>
          <a:p>
            <a:pPr algn="r" rtl="1"/>
            <a:r>
              <a:rPr lang="fa-IR" altLang="en-US" sz="2000" b="1" dirty="0">
                <a:solidFill>
                  <a:srgbClr val="660066"/>
                </a:solidFill>
                <a:latin typeface="Times New Roman" pitchFamily="18" charset="0"/>
              </a:rPr>
              <a:t>ایجاد یونش و انگیزش </a:t>
            </a:r>
            <a:r>
              <a:rPr lang="en-GB" altLang="en-US" sz="2000" b="1" dirty="0">
                <a:solidFill>
                  <a:srgbClr val="660066"/>
                </a:solidFill>
                <a:latin typeface="Times New Roman" pitchFamily="18" charset="0"/>
              </a:rPr>
              <a:t>←</a:t>
            </a:r>
            <a:r>
              <a:rPr lang="fa-IR" altLang="en-US" sz="2000" b="1" dirty="0">
                <a:solidFill>
                  <a:srgbClr val="660066"/>
                </a:solidFill>
                <a:latin typeface="Times New Roman" pitchFamily="18" charset="0"/>
              </a:rPr>
              <a:t> انتقال انرژی به بافتها</a:t>
            </a:r>
            <a:endParaRPr lang="en-GB" altLang="en-US" sz="2000" b="1" dirty="0">
              <a:latin typeface="Times New Roman" pitchFamily="18" charset="0"/>
            </a:endParaRPr>
          </a:p>
          <a:p>
            <a:pPr algn="r" rtl="1" eaLnBrk="1" hangingPunct="1"/>
            <a:endParaRPr lang="fa-IR" altLang="en-US" sz="20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E1A957-7FAA-43DB-916F-EC28B5F71A79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2</a:t>
            </a:fld>
            <a:endParaRPr lang="en-GB">
              <a:solidFill>
                <a:srgbClr val="000000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523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251"/>
    </mc:Choice>
    <mc:Fallback xmlns="">
      <p:transition spd="slow" advTm="130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0"/>
            <a:ext cx="4914900" cy="682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5375275" y="595313"/>
          <a:ext cx="3533775" cy="3040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3" name="Photo Editor Photo" r:id="rId6" imgW="5250635" imgH="6988146" progId="MSPhotoEd.3">
                  <p:embed/>
                </p:oleObj>
              </mc:Choice>
              <mc:Fallback>
                <p:oleObj name="Photo Editor Photo" r:id="rId6" imgW="5250635" imgH="6988146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29352" b="6009"/>
                      <a:stretch>
                        <a:fillRect/>
                      </a:stretch>
                    </p:blipFill>
                    <p:spPr bwMode="auto">
                      <a:xfrm>
                        <a:off x="5375275" y="595313"/>
                        <a:ext cx="3533775" cy="30400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8" name="Picture 6"/>
          <p:cNvPicPr>
            <a:picLocks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94" t="17177" r="1059" b="39775"/>
          <a:stretch>
            <a:fillRect/>
          </a:stretch>
        </p:blipFill>
        <p:spPr bwMode="auto">
          <a:xfrm>
            <a:off x="5394325" y="4221163"/>
            <a:ext cx="3495675" cy="1966912"/>
          </a:xfrm>
          <a:prstGeom prst="rect">
            <a:avLst/>
          </a:prstGeom>
          <a:noFill/>
          <a:ln w="9525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9747A0-8F28-4AA8-9150-8757BFC74C15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3</a:t>
            </a:fld>
            <a:endParaRPr lang="en-GB">
              <a:solidFill>
                <a:srgbClr val="000000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46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95"/>
    </mc:Choice>
    <mc:Fallback xmlns="">
      <p:transition spd="slow" advTm="48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15888"/>
            <a:ext cx="8750300" cy="6456362"/>
          </a:xfrm>
        </p:spPr>
        <p:txBody>
          <a:bodyPr/>
          <a:lstStyle/>
          <a:p>
            <a:pPr marL="0" indent="0" algn="r" rtl="1">
              <a:buFontTx/>
              <a:buNone/>
              <a:defRPr/>
            </a:pPr>
            <a:r>
              <a:rPr lang="en-GB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آثار و خصوصيات فيزيکي پرتوهاي يون </a:t>
            </a:r>
            <a:r>
              <a:rPr lang="fa-IR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ساز</a:t>
            </a:r>
            <a:r>
              <a:rPr lang="en-GB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sz="1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259</a:t>
            </a:r>
            <a:r>
              <a:rPr lang="en-GB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en-GB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r" rtl="1">
              <a:buFontTx/>
              <a:buNone/>
              <a:defRPr/>
            </a:pPr>
            <a:r>
              <a:rPr lang="fa-IR" sz="2000" b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جذب انرژي پرتو توسط ماده</a:t>
            </a:r>
            <a:r>
              <a:rPr lang="fa-IR" sz="20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fa-IR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ماده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اي که تحت تابش </a:t>
            </a:r>
            <a:r>
              <a:rPr lang="fa-IR" sz="2000" b="1" dirty="0">
                <a:latin typeface="Times New Roman" pitchFamily="18" charset="0"/>
                <a:cs typeface="Times New Roman" pitchFamily="18" charset="0"/>
              </a:rPr>
              <a:t>پرتو يونساز قرار مي 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گيرد،</a:t>
            </a:r>
          </a:p>
          <a:p>
            <a:pPr marL="0" indent="0" algn="r" rtl="1">
              <a:buFontTx/>
              <a:buNone/>
              <a:defRPr/>
            </a:pP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انرژي </a:t>
            </a:r>
            <a:r>
              <a:rPr lang="fa-IR" sz="2000" b="1" dirty="0">
                <a:latin typeface="Times New Roman" pitchFamily="18" charset="0"/>
                <a:cs typeface="Times New Roman" pitchFamily="18" charset="0"/>
              </a:rPr>
              <a:t>پرتو را جذب نموده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و يونيزه </a:t>
            </a:r>
            <a:r>
              <a:rPr lang="fa-IR" sz="2000" b="1" dirty="0">
                <a:latin typeface="Times New Roman" pitchFamily="18" charset="0"/>
                <a:cs typeface="Times New Roman" pitchFamily="18" charset="0"/>
              </a:rPr>
              <a:t>مي شود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fa-IR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r" rtl="1">
              <a:buFontTx/>
              <a:buNone/>
              <a:defRPr/>
            </a:pPr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که منجر به </a:t>
            </a:r>
            <a:r>
              <a:rPr lang="fa-IR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بروز اثار بیولوژیک در بافت زنده 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خواهد شد.</a:t>
            </a:r>
            <a:endParaRPr lang="en-GB" sz="2000" b="1" dirty="0">
              <a:latin typeface="Times New Roman" pitchFamily="18" charset="0"/>
              <a:cs typeface="Times New Roman" pitchFamily="18" charset="0"/>
            </a:endParaRPr>
          </a:p>
          <a:p>
            <a:pPr algn="r" rtl="1" eaLnBrk="1" hangingPunct="1">
              <a:buFontTx/>
              <a:buNone/>
              <a:defRPr/>
            </a:pPr>
            <a:endParaRPr lang="fa-IR" sz="20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 rtl="1" eaLnBrk="1" hangingPunct="1">
              <a:buFontTx/>
              <a:buNone/>
              <a:defRPr/>
            </a:pPr>
            <a:r>
              <a:rPr lang="ar-SA" sz="20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انتقال خطی انرژی</a:t>
            </a:r>
            <a:r>
              <a:rPr lang="fa-IR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(Linear Energy Transfer; LET)</a:t>
            </a:r>
            <a:r>
              <a:rPr lang="fa-IR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r" rtl="1" eaLnBrk="1" hangingPunct="1">
              <a:buFontTx/>
              <a:buNone/>
              <a:defRPr/>
            </a:pPr>
            <a:r>
              <a:rPr lang="en-GB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برابر است با </a:t>
            </a:r>
            <a:r>
              <a:rPr lang="fa-IR" sz="2000" b="1" u="sng" dirty="0" smtClean="0"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</a:rPr>
              <a:t>مقدار انرژی انتقال یافته به محیط مادی در واحد طول مسیر پرتو</a:t>
            </a:r>
          </a:p>
          <a:p>
            <a:pPr marL="285750" lvl="1" algn="r" rtl="1" eaLnBrk="1" hangingPunct="1">
              <a:buFontTx/>
              <a:buNone/>
              <a:defRPr/>
            </a:pPr>
            <a:r>
              <a:rPr lang="fa-IR" sz="20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واحد معمول: </a:t>
            </a:r>
            <a:r>
              <a:rPr lang="en-US" sz="2000" b="1" dirty="0" err="1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keV</a:t>
            </a:r>
            <a:r>
              <a:rPr lang="ar-SA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بر میکرون</a:t>
            </a:r>
            <a:r>
              <a:rPr lang="fa-IR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2000" b="1" dirty="0" err="1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keV</a:t>
            </a:r>
            <a:r>
              <a:rPr lang="en-GB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el-GR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μ</a:t>
            </a:r>
            <a:r>
              <a:rPr lang="en-GB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m)</a:t>
            </a:r>
            <a:endParaRPr lang="fa-IR" sz="2000" b="1" dirty="0" smtClean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algn="r" rtl="1" eaLnBrk="1" hangingPunct="1">
              <a:buFontTx/>
              <a:buNone/>
              <a:defRPr/>
            </a:pPr>
            <a:endParaRPr lang="en-GB" sz="2000" b="1" dirty="0" smtClean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 rtl="1" eaLnBrk="1" hangingPunct="1">
              <a:buFontTx/>
              <a:buNone/>
              <a:defRPr/>
            </a:pPr>
            <a:r>
              <a:rPr lang="fa-IR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تقسیم بندی پرتوها از نظر </a:t>
            </a:r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GB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LET</a:t>
            </a:r>
            <a:r>
              <a:rPr lang="en-GB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r" rtl="1" eaLnBrk="1" hangingPunct="1">
              <a:buFontTx/>
              <a:buNone/>
              <a:defRPr/>
            </a:pPr>
            <a:r>
              <a:rPr lang="ar-SA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پرتوهای گوناگون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با</a:t>
            </a:r>
            <a:r>
              <a:rPr lang="ar-SA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انرژی های یکسان دارای </a:t>
            </a:r>
            <a:r>
              <a:rPr lang="en-US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LET</a:t>
            </a:r>
            <a:r>
              <a:rPr lang="ar-SA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متفاوت</a:t>
            </a:r>
            <a:r>
              <a:rPr lang="ar-SA" sz="2000" b="1" dirty="0">
                <a:latin typeface="Times New Roman" pitchFamily="18" charset="0"/>
                <a:cs typeface="Times New Roman" pitchFamily="18" charset="0"/>
              </a:rPr>
              <a:t> </a:t>
            </a:r>
            <a:endParaRPr lang="fa-IR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r" rtl="1" eaLnBrk="1" hangingPunct="1">
              <a:buFontTx/>
              <a:buNone/>
              <a:defRPr/>
            </a:pP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fa-IR" sz="2000" b="1" dirty="0">
                <a:latin typeface="Times New Roman" pitchFamily="18" charset="0"/>
                <a:cs typeface="Times New Roman" pitchFamily="18" charset="0"/>
              </a:rPr>
              <a:t>و در نتیجه </a:t>
            </a:r>
            <a:r>
              <a:rPr lang="ar-SA" sz="2000" b="1" dirty="0">
                <a:latin typeface="Times New Roman" pitchFamily="18" charset="0"/>
                <a:cs typeface="Times New Roman" pitchFamily="18" charset="0"/>
              </a:rPr>
              <a:t>تأثیر زیستی متفاوت هستند</a:t>
            </a:r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0" indent="0" algn="r" rtl="1" eaLnBrk="1" hangingPunct="1">
              <a:buFontTx/>
              <a:buNone/>
              <a:defRPr/>
            </a:pPr>
            <a:r>
              <a:rPr lang="fa-IR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1)</a:t>
            </a:r>
            <a:r>
              <a:rPr lang="en-US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LET</a:t>
            </a:r>
            <a:r>
              <a:rPr lang="fa-IR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 پایین </a:t>
            </a:r>
          </a:p>
          <a:p>
            <a:pPr algn="r" rtl="1" eaLnBrk="1" hangingPunct="1">
              <a:buFont typeface="Wingdings" panose="05000000000000000000" pitchFamily="2" charset="2"/>
              <a:buChar char="Ø"/>
              <a:defRPr/>
            </a:pPr>
            <a:r>
              <a:rPr lang="fa-IR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پرتوهای 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؛ </a:t>
            </a:r>
            <a:r>
              <a:rPr lang="el-GR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 و </a:t>
            </a:r>
            <a:r>
              <a:rPr lang="en-US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LET </a:t>
            </a:r>
            <a:r>
              <a:rPr lang="el-GR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en-US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پایین </a:t>
            </a:r>
            <a:r>
              <a:rPr lang="en-GB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.</a:t>
            </a:r>
            <a:endParaRPr lang="fa-IR" sz="2000" b="1" dirty="0">
              <a:latin typeface="Times New Roman" pitchFamily="18" charset="0"/>
              <a:cs typeface="Times New Roman" pitchFamily="18" charset="0"/>
            </a:endParaRPr>
          </a:p>
          <a:p>
            <a:pPr algn="r" rtl="1" eaLnBrk="1" hangingPunct="1">
              <a:buFont typeface="Wingdings" panose="05000000000000000000" pitchFamily="2" charset="2"/>
              <a:buChar char="Ø"/>
              <a:defRPr/>
            </a:pP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انرژی</a:t>
            </a:r>
            <a:r>
              <a:rPr lang="fa-IR" sz="2000" b="1" dirty="0">
                <a:latin typeface="Times New Roman" pitchFamily="18" charset="0"/>
                <a:cs typeface="Times New Roman" pitchFamily="18" charset="0"/>
              </a:rPr>
              <a:t> خود را به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تدریج و بصورت پراکنده </a:t>
            </a:r>
            <a:r>
              <a:rPr lang="fa-IR" sz="2000" b="1" dirty="0">
                <a:latin typeface="Times New Roman" pitchFamily="18" charset="0"/>
                <a:cs typeface="Times New Roman" pitchFamily="18" charset="0"/>
              </a:rPr>
              <a:t>در ماده برجای میگذارد. </a:t>
            </a:r>
            <a:endParaRPr lang="fa-IR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r" rtl="1" eaLnBrk="1" hangingPunct="1">
              <a:buFont typeface="Wingdings" panose="05000000000000000000" pitchFamily="2" charset="2"/>
              <a:buChar char="Ø"/>
              <a:defRPr/>
            </a:pPr>
            <a:r>
              <a:rPr lang="fa-IR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مسیر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طولانی طی 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میکند (قدرت نفوذ زیادی دارند)</a:t>
            </a:r>
          </a:p>
          <a:p>
            <a:pPr algn="r" rtl="1" eaLnBrk="1" hangingPunct="1">
              <a:buFont typeface="Wingdings" panose="05000000000000000000" pitchFamily="2" charset="2"/>
              <a:buChar char="Ø"/>
              <a:defRPr/>
            </a:pPr>
            <a:r>
              <a:rPr lang="ar-SA" sz="20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امکان </a:t>
            </a:r>
            <a:r>
              <a:rPr lang="ar-SA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بازسازی وجود </a:t>
            </a:r>
            <a:r>
              <a:rPr lang="ar-SA" sz="2000" b="1" dirty="0">
                <a:latin typeface="Times New Roman" pitchFamily="18" charset="0"/>
                <a:cs typeface="Times New Roman" pitchFamily="18" charset="0"/>
              </a:rPr>
              <a:t>خواهد </a:t>
            </a:r>
            <a:r>
              <a:rPr lang="ar-SA" sz="2000" b="1" dirty="0" smtClean="0">
                <a:latin typeface="Times New Roman" pitchFamily="18" charset="0"/>
                <a:cs typeface="Times New Roman" pitchFamily="18" charset="0"/>
              </a:rPr>
              <a:t>داشت</a:t>
            </a:r>
            <a:endParaRPr lang="fa-IR" sz="20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7C5D09-8640-451C-B8AA-30C408C2E0E6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4</a:t>
            </a:fld>
            <a:endParaRPr lang="en-GB">
              <a:solidFill>
                <a:srgbClr val="000000"/>
              </a:solidFill>
            </a:endParaRPr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4191000"/>
            <a:ext cx="22383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9441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131"/>
    </mc:Choice>
    <mc:Fallback xmlns="">
      <p:transition spd="slow" advTm="171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662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785225" cy="6553200"/>
          </a:xfrm>
        </p:spPr>
        <p:txBody>
          <a:bodyPr>
            <a:normAutofit fontScale="92500" lnSpcReduction="20000"/>
          </a:bodyPr>
          <a:lstStyle/>
          <a:p>
            <a:pPr algn="r" rtl="1" eaLnBrk="1" hangingPunct="1">
              <a:buFontTx/>
              <a:buNone/>
              <a:defRPr/>
            </a:pPr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Linear Energy Transfer</a:t>
            </a:r>
            <a:endParaRPr lang="fa-IR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 algn="r" rtl="1" eaLnBrk="1" hangingPunct="1">
              <a:buFontTx/>
              <a:buAutoNum type="arabicParenR" startAt="2"/>
              <a:defRPr/>
            </a:pPr>
            <a:r>
              <a:rPr lang="en-US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LET  </a:t>
            </a:r>
            <a:r>
              <a:rPr lang="fa-IR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  بینابینی</a:t>
            </a:r>
            <a:r>
              <a:rPr lang="fa-IR" sz="2000" b="1" dirty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پرتو های </a:t>
            </a:r>
            <a:r>
              <a:rPr lang="fa-IR" sz="2000" b="1" dirty="0" smtClean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نوترون </a:t>
            </a:r>
            <a:r>
              <a:rPr lang="en-US" sz="2000" b="1" dirty="0" smtClean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fa-IR" sz="2000" b="1" dirty="0" smtClean="0">
              <a:solidFill>
                <a:srgbClr val="990099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 algn="r" rtl="1" eaLnBrk="1" hangingPunct="1">
              <a:buFontTx/>
              <a:buAutoNum type="arabicParenR" startAt="2"/>
              <a:defRPr/>
            </a:pPr>
            <a:endParaRPr lang="fa-IR" sz="2000" b="1" dirty="0">
              <a:latin typeface="Times New Roman" pitchFamily="18" charset="0"/>
              <a:cs typeface="Times New Roman" pitchFamily="18" charset="0"/>
            </a:endParaRPr>
          </a:p>
          <a:p>
            <a:pPr marL="0" lvl="0" indent="0" algn="r" rtl="1">
              <a:buNone/>
              <a:defRPr/>
            </a:pP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en-US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LET </a:t>
            </a:r>
            <a:r>
              <a:rPr lang="fa-IR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بالا</a:t>
            </a:r>
            <a:r>
              <a:rPr lang="fa-IR" sz="2000" b="1" dirty="0" smtClean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b="1" dirty="0" smtClean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endParaRPr lang="fa-IR" sz="2000" b="1" dirty="0">
              <a:solidFill>
                <a:srgbClr val="990099"/>
              </a:solidFill>
              <a:latin typeface="Times New Roman" pitchFamily="18" charset="0"/>
              <a:cs typeface="Times New Roman"/>
            </a:endParaRPr>
          </a:p>
          <a:p>
            <a:pPr lvl="0" algn="r" rtl="1"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پرتوهای  </a:t>
            </a:r>
            <a:r>
              <a:rPr lang="fa-IR" sz="1900" b="1" dirty="0">
                <a:solidFill>
                  <a:srgbClr val="990099"/>
                </a:solidFill>
                <a:latin typeface="Times New Roman" pitchFamily="18" charset="0"/>
                <a:cs typeface="Times New Roman"/>
              </a:rPr>
              <a:t>الفا و یونهای سنگین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: </a:t>
            </a:r>
          </a:p>
          <a:p>
            <a:pPr lvl="0" algn="r" rtl="1">
              <a:buFont typeface="Wingdings" panose="05000000000000000000" pitchFamily="2" charset="2"/>
              <a:buChar char="v"/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ازاد نمودن  انرژی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خود در 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فاصله کوتاه و بصورت </a:t>
            </a:r>
            <a:r>
              <a:rPr lang="fa-IR" sz="1900" b="1" u="sng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متمرکز 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 </a:t>
            </a:r>
          </a:p>
          <a:p>
            <a:pPr lvl="0" algn="r" rtl="1">
              <a:buFont typeface="Wingdings" panose="05000000000000000000" pitchFamily="2" charset="2"/>
              <a:buChar char="v"/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نموده و متوقف میشود. </a:t>
            </a:r>
          </a:p>
          <a:p>
            <a:pPr marL="0" lvl="0" indent="0" algn="ctr" rtl="1">
              <a:buNone/>
              <a:defRPr/>
            </a:pP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شکل: </a:t>
            </a:r>
            <a:r>
              <a:rPr lang="fa-IR" sz="20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مسیر نامنظم ذره با </a:t>
            </a:r>
            <a:r>
              <a:rPr lang="en-US" sz="1900" b="1" dirty="0">
                <a:solidFill>
                  <a:srgbClr val="A50021"/>
                </a:solidFill>
                <a:latin typeface="Times New Roman" pitchFamily="18" charset="0"/>
              </a:rPr>
              <a:t>LET </a:t>
            </a:r>
            <a:r>
              <a:rPr lang="fa-IR" sz="1900" b="1" dirty="0">
                <a:solidFill>
                  <a:srgbClr val="A50021"/>
                </a:solidFill>
                <a:latin typeface="Times New Roman" pitchFamily="18" charset="0"/>
              </a:rPr>
              <a:t>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بالا</a:t>
            </a:r>
          </a:p>
          <a:p>
            <a:pPr lvl="0" algn="r" rtl="1">
              <a:buFont typeface="Wingdings" panose="05000000000000000000" pitchFamily="2" charset="2"/>
              <a:buChar char="v"/>
              <a:defRPr/>
            </a:pPr>
            <a:endParaRPr lang="fa-IR" sz="1900" b="1" dirty="0">
              <a:solidFill>
                <a:prstClr val="black"/>
              </a:solidFill>
              <a:latin typeface="Times New Roman" pitchFamily="18" charset="0"/>
              <a:cs typeface="Times New Roman"/>
            </a:endParaRPr>
          </a:p>
          <a:p>
            <a:pPr lvl="0" algn="r" rtl="1">
              <a:buFont typeface="Wingdings" panose="05000000000000000000" pitchFamily="2" charset="2"/>
              <a:buChar char="v"/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قدرت نفوذ کمی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دارد در نتیجه</a:t>
            </a:r>
          </a:p>
          <a:p>
            <a:pPr lvl="0" algn="r" rtl="1">
              <a:buFont typeface="Wingdings" panose="05000000000000000000" pitchFamily="2" charset="2"/>
              <a:buChar char="v"/>
              <a:defRPr/>
            </a:pP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در پزشکی کاربردی ندارد</a:t>
            </a:r>
            <a:endParaRPr lang="en-GB" sz="1900" b="1" dirty="0">
              <a:solidFill>
                <a:srgbClr val="006600"/>
              </a:solidFill>
              <a:latin typeface="Times New Roman" pitchFamily="18" charset="0"/>
            </a:endParaRPr>
          </a:p>
          <a:p>
            <a:pPr lvl="0" algn="r" rtl="1">
              <a:buFont typeface="Wingdings" panose="05000000000000000000" pitchFamily="2" charset="2"/>
              <a:buChar char="v"/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در آنها </a:t>
            </a:r>
            <a:r>
              <a:rPr lang="ar-SA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تراکم یون</a:t>
            </a:r>
            <a:r>
              <a:rPr lang="en-GB" sz="1900" b="1" dirty="0">
                <a:solidFill>
                  <a:srgbClr val="006600"/>
                </a:solidFill>
                <a:latin typeface="Times New Roman" pitchFamily="18" charset="0"/>
              </a:rPr>
              <a:t> 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سازی، </a:t>
            </a:r>
            <a:r>
              <a:rPr lang="ar-SA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 بیشتر است</a:t>
            </a:r>
            <a:endParaRPr lang="fa-IR" sz="1900" b="1" dirty="0">
              <a:solidFill>
                <a:srgbClr val="006600"/>
              </a:solidFill>
              <a:latin typeface="Times New Roman" pitchFamily="18" charset="0"/>
              <a:cs typeface="Times New Roman"/>
            </a:endParaRPr>
          </a:p>
          <a:p>
            <a:pPr marL="342900" lvl="1" indent="-342900" algn="r" rtl="1">
              <a:buFont typeface="Wingdings" panose="05000000000000000000" pitchFamily="2" charset="2"/>
              <a:buChar char="v"/>
              <a:defRPr/>
            </a:pPr>
            <a:r>
              <a:rPr lang="ar-SA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آسیب 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آنها </a:t>
            </a:r>
            <a:r>
              <a:rPr lang="ar-SA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چشمگیر است و </a:t>
            </a:r>
            <a:endParaRPr lang="fa-IR" sz="1900" b="1" dirty="0">
              <a:solidFill>
                <a:srgbClr val="006600"/>
              </a:solidFill>
              <a:latin typeface="Times New Roman" pitchFamily="18" charset="0"/>
              <a:cs typeface="Times New Roman"/>
            </a:endParaRPr>
          </a:p>
          <a:p>
            <a:pPr marL="342900" lvl="1" indent="-342900" algn="r" rtl="1">
              <a:buFont typeface="Wingdings" panose="05000000000000000000" pitchFamily="2" charset="2"/>
              <a:buChar char="v"/>
              <a:defRPr/>
            </a:pPr>
            <a:r>
              <a:rPr lang="ar-SA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سلول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ar-SA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توان </a:t>
            </a:r>
            <a:r>
              <a:rPr lang="ar-SA" sz="1900" b="1" dirty="0" smtClean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ترمیم </a:t>
            </a:r>
            <a:r>
              <a:rPr lang="ar-SA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سریع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fa-IR" sz="1900" b="1" dirty="0" smtClean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ندارد</a:t>
            </a:r>
          </a:p>
          <a:p>
            <a:pPr marL="342900" lvl="1" indent="-342900" algn="r" rtl="1">
              <a:buFont typeface="Wingdings" panose="05000000000000000000" pitchFamily="2" charset="2"/>
              <a:buChar char="v"/>
              <a:defRPr/>
            </a:pPr>
            <a:endParaRPr lang="fa-IR" sz="1900" b="1" dirty="0">
              <a:solidFill>
                <a:prstClr val="black"/>
              </a:solidFill>
              <a:latin typeface="Times New Roman" pitchFamily="18" charset="0"/>
              <a:cs typeface="Times New Roman"/>
            </a:endParaRPr>
          </a:p>
          <a:p>
            <a:pPr marL="0" lvl="1" indent="0" algn="r" rtl="1">
              <a:buNone/>
              <a:defRPr/>
            </a:pPr>
            <a:r>
              <a:rPr lang="fa-IR" sz="1900" b="1" dirty="0">
                <a:solidFill>
                  <a:srgbClr val="0000FF"/>
                </a:solidFill>
                <a:latin typeface="Times New Roman" pitchFamily="18" charset="0"/>
                <a:cs typeface="Times New Roman"/>
              </a:rPr>
              <a:t>اثر بیولوژیک تشعشع با </a:t>
            </a:r>
            <a:r>
              <a:rPr lang="en-US" sz="1900" b="1" dirty="0">
                <a:solidFill>
                  <a:srgbClr val="0000FF"/>
                </a:solidFill>
                <a:latin typeface="Times New Roman" pitchFamily="18" charset="0"/>
              </a:rPr>
              <a:t>LET</a:t>
            </a:r>
            <a:r>
              <a:rPr lang="fa-IR" sz="1900" b="1" dirty="0">
                <a:solidFill>
                  <a:srgbClr val="0000FF"/>
                </a:solidFill>
                <a:latin typeface="Times New Roman" pitchFamily="18" charset="0"/>
                <a:cs typeface="Times New Roman"/>
              </a:rPr>
              <a:t>  بالا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مانند ذرات </a:t>
            </a:r>
            <a:r>
              <a:rPr lang="fa-IR" sz="1900" b="1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الفا  </a:t>
            </a:r>
          </a:p>
          <a:p>
            <a:pPr marL="342900" lvl="1" indent="-342900" algn="r" rtl="1">
              <a:buFont typeface="Wingdings" panose="05000000000000000000" pitchFamily="2" charset="2"/>
              <a:buChar char="§"/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موجب اسیب بیولوژیک بیشتری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میشوند اما از</a:t>
            </a:r>
          </a:p>
          <a:p>
            <a:pPr marL="342900" lvl="1" indent="-342900" algn="r" rtl="1">
              <a:buFont typeface="Wingdings" panose="05000000000000000000" pitchFamily="2" charset="2"/>
              <a:buChar char="§"/>
              <a:defRPr/>
            </a:pP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قابلیت نفوذ کمتری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 برخوردارن </a:t>
            </a:r>
          </a:p>
          <a:p>
            <a:pPr marL="342900" lvl="1" indent="-342900" algn="r" rtl="1">
              <a:buFont typeface="Wingdings" panose="05000000000000000000" pitchFamily="2" charset="2"/>
              <a:buChar char="§"/>
              <a:defRPr/>
            </a:pPr>
            <a:endParaRPr lang="fa-IR" sz="1900" b="1" dirty="0">
              <a:solidFill>
                <a:prstClr val="black"/>
              </a:solidFill>
              <a:latin typeface="Times New Roman" pitchFamily="18" charset="0"/>
              <a:cs typeface="Times New Roman"/>
            </a:endParaRPr>
          </a:p>
          <a:p>
            <a:pPr marL="342900" lvl="1" indent="-342900" algn="r" rtl="1">
              <a:buFont typeface="Wingdings" panose="05000000000000000000" pitchFamily="2" charset="2"/>
              <a:buChar char="§"/>
              <a:defRPr/>
            </a:pPr>
            <a:r>
              <a:rPr lang="fa-IR" sz="1900" b="1" dirty="0">
                <a:solidFill>
                  <a:srgbClr val="0000FF"/>
                </a:solidFill>
                <a:latin typeface="Times New Roman" pitchFamily="18" charset="0"/>
                <a:cs typeface="Times New Roman"/>
              </a:rPr>
              <a:t> خطر پرتوهای الفا  و بتا </a:t>
            </a:r>
          </a:p>
          <a:p>
            <a:pPr marL="342900" lvl="1" indent="-342900" algn="r" rtl="1">
              <a:buFont typeface="Wingdings" panose="05000000000000000000" pitchFamily="2" charset="2"/>
              <a:buChar char="§"/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تشعشع های  </a:t>
            </a:r>
            <a:r>
              <a:rPr lang="fa-IR" sz="1900" b="1" u="sng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بی خطری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در نظر گرفته میشوند زیرا </a:t>
            </a:r>
          </a:p>
          <a:p>
            <a:pPr marL="342900" lvl="1" indent="-342900" algn="r" rtl="1">
              <a:buFont typeface="Wingdings" panose="05000000000000000000" pitchFamily="2" charset="2"/>
              <a:buChar char="§"/>
              <a:defRPr/>
            </a:pP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قابلیت نفوذ آنها کم است و </a:t>
            </a:r>
          </a:p>
          <a:p>
            <a:pPr marL="342900" lvl="1" indent="-342900" algn="r" rtl="1">
              <a:buFont typeface="Wingdings" panose="05000000000000000000" pitchFamily="2" charset="2"/>
              <a:buChar char="§"/>
              <a:defRPr/>
            </a:pPr>
            <a:r>
              <a:rPr lang="fa-IR" sz="1900" b="1" dirty="0">
                <a:solidFill>
                  <a:srgbClr val="006600"/>
                </a:solidFill>
                <a:latin typeface="Times New Roman" pitchFamily="18" charset="0"/>
                <a:cs typeface="Times New Roman"/>
              </a:rPr>
              <a:t>فقط میتوانند در چند میلی متر بافت </a:t>
            </a:r>
            <a:r>
              <a:rPr lang="fa-IR" sz="19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یا کمتر آسیب ایجاد کنند.</a:t>
            </a:r>
            <a:endParaRPr lang="fa-IR" sz="1900" b="1" dirty="0">
              <a:solidFill>
                <a:srgbClr val="006600"/>
              </a:solidFill>
              <a:latin typeface="Times New Roman" pitchFamily="18" charset="0"/>
              <a:cs typeface="Times New Roman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12A0E8-2501-4C70-9362-E020B0DA8AA7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5</a:t>
            </a:fld>
            <a:endParaRPr lang="en-GB">
              <a:solidFill>
                <a:srgbClr val="000000"/>
              </a:solidFill>
            </a:endParaRP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77118"/>
            <a:ext cx="1981200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30243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36"/>
    </mc:Choice>
    <mc:Fallback xmlns="">
      <p:transition spd="slow" advTm="68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560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4313" y="285750"/>
            <a:ext cx="8750300" cy="6456363"/>
          </a:xfrm>
        </p:spPr>
        <p:txBody>
          <a:bodyPr>
            <a:normAutofit fontScale="25000" lnSpcReduction="20000"/>
          </a:bodyPr>
          <a:lstStyle/>
          <a:p>
            <a:pPr algn="ctr" rtl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fa-IR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ضريب کيفي پرتو </a:t>
            </a:r>
            <a:r>
              <a:rPr lang="en-US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Quality </a:t>
            </a:r>
            <a:r>
              <a:rPr lang="en-US" sz="9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Factor (QF</a:t>
            </a:r>
            <a:r>
              <a:rPr lang="en-US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fa-IR" sz="9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،</a:t>
            </a:r>
            <a:endParaRPr lang="en-GB" sz="96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rtl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fa-IR" sz="9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ضريب وزني پرتو </a:t>
            </a:r>
            <a:r>
              <a:rPr lang="en-US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Weighting factor (</a:t>
            </a:r>
            <a:r>
              <a:rPr lang="en-US" sz="9600" b="1" dirty="0" err="1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Wr</a:t>
            </a:r>
            <a:r>
              <a:rPr lang="en-US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fa-IR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GB" sz="96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rtl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fa-IR" sz="9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اثر </a:t>
            </a:r>
            <a:r>
              <a:rPr lang="fa-IR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نسبي بيولوژيکي </a:t>
            </a:r>
            <a:r>
              <a:rPr lang="en-US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Relative Biological Effectiveness</a:t>
            </a:r>
            <a:r>
              <a:rPr lang="fa-IR" sz="96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9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(RBE)</a:t>
            </a:r>
            <a:r>
              <a:rPr lang="fa-IR" sz="9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4900" b="1" dirty="0" smtClean="0">
                <a:latin typeface="Times New Roman" pitchFamily="18" charset="0"/>
                <a:cs typeface="Times New Roman" pitchFamily="18" charset="0"/>
              </a:rPr>
              <a:t>260</a:t>
            </a:r>
            <a:endParaRPr lang="fa-IR" sz="49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96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کمیت </a:t>
            </a:r>
            <a:r>
              <a:rPr lang="fa-IR" sz="9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های مورد استفاده در دوزیمتری</a:t>
            </a: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8000" b="1" dirty="0">
                <a:solidFill>
                  <a:prstClr val="black"/>
                </a:solidFill>
                <a:ea typeface="Calibri"/>
                <a:cs typeface="Times New Roman"/>
              </a:rPr>
              <a:t> </a:t>
            </a:r>
            <a:r>
              <a:rPr lang="fa-IR" sz="8000" b="1" dirty="0">
                <a:solidFill>
                  <a:srgbClr val="0000CC"/>
                </a:solidFill>
                <a:latin typeface="Times New Roman" pitchFamily="18" charset="0"/>
                <a:cs typeface="Times New Roman"/>
              </a:rPr>
              <a:t>اندازه گیری تابش جذب شده  توسط ماده</a:t>
            </a:r>
            <a:endParaRPr lang="en-US" sz="8000" b="1" dirty="0">
              <a:solidFill>
                <a:srgbClr val="0000CC"/>
              </a:solidFill>
              <a:latin typeface="Times New Roman" pitchFamily="18" charset="0"/>
            </a:endParaRP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8000" b="1" dirty="0">
                <a:solidFill>
                  <a:srgbClr val="000099"/>
                </a:solidFill>
                <a:latin typeface="Times New Roman" pitchFamily="18" charset="0"/>
                <a:cs typeface="Times New Roman"/>
              </a:rPr>
              <a:t>اهمیت انداره گیری دوز </a:t>
            </a:r>
            <a:r>
              <a:rPr lang="fa-IR" sz="80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: کارکنان </a:t>
            </a:r>
            <a:r>
              <a:rPr lang="en-US" sz="8000" b="1" dirty="0">
                <a:solidFill>
                  <a:prstClr val="black"/>
                </a:solidFill>
                <a:latin typeface="Times New Roman" pitchFamily="18" charset="0"/>
              </a:rPr>
              <a:t>◄</a:t>
            </a:r>
            <a:r>
              <a:rPr lang="fa-IR" sz="80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 یونیزاسیون، خطر</a:t>
            </a:r>
            <a:endParaRPr lang="en-US" sz="8000" b="1" dirty="0">
              <a:solidFill>
                <a:prstClr val="black"/>
              </a:solidFill>
              <a:latin typeface="Times New Roman" pitchFamily="18" charset="0"/>
            </a:endParaRP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8000" b="1" dirty="0">
                <a:solidFill>
                  <a:srgbClr val="FF0000"/>
                </a:solidFill>
                <a:ea typeface="Calibri"/>
                <a:cs typeface="Times New Roman"/>
              </a:rPr>
              <a:t>دوز : </a:t>
            </a:r>
            <a:r>
              <a:rPr lang="fa-IR" sz="8000" b="1" dirty="0">
                <a:solidFill>
                  <a:prstClr val="black"/>
                </a:solidFill>
                <a:ea typeface="Calibri"/>
                <a:cs typeface="Times New Roman"/>
              </a:rPr>
              <a:t>به </a:t>
            </a:r>
            <a:r>
              <a:rPr lang="fa-IR" sz="8000" b="1" dirty="0">
                <a:solidFill>
                  <a:srgbClr val="006600"/>
                </a:solidFill>
                <a:ea typeface="Calibri"/>
                <a:cs typeface="Times New Roman"/>
              </a:rPr>
              <a:t>مقدار تشعشع جذب شده </a:t>
            </a:r>
            <a:r>
              <a:rPr lang="fa-IR" sz="8000" b="1" dirty="0">
                <a:solidFill>
                  <a:prstClr val="black"/>
                </a:solidFill>
                <a:ea typeface="Calibri"/>
                <a:cs typeface="Times New Roman"/>
              </a:rPr>
              <a:t>در بدن بیمار اطلاق میشود</a:t>
            </a:r>
          </a:p>
          <a:p>
            <a:pPr lvl="0" algn="ct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8000" b="1" dirty="0">
                <a:solidFill>
                  <a:srgbClr val="FF0000"/>
                </a:solidFill>
                <a:ea typeface="Calibri"/>
                <a:cs typeface="Times New Roman"/>
              </a:rPr>
              <a:t>سه  نوع واحد دوز کاربردی  در تشعشع  </a:t>
            </a: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8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الف) دوز جذبی  </a:t>
            </a:r>
            <a:r>
              <a:rPr lang="en-US" sz="8000" b="1" dirty="0">
                <a:solidFill>
                  <a:srgbClr val="006600"/>
                </a:solidFill>
              </a:rPr>
              <a:t>Absorbed dose</a:t>
            </a:r>
            <a:r>
              <a:rPr lang="fa-IR" sz="8000" b="1" dirty="0">
                <a:solidFill>
                  <a:srgbClr val="006600"/>
                </a:solidFill>
              </a:rPr>
              <a:t>:</a:t>
            </a:r>
            <a:endParaRPr lang="en-US" sz="8000" dirty="0">
              <a:solidFill>
                <a:srgbClr val="006600"/>
              </a:solidFill>
            </a:endParaRP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altLang="en-US" sz="8000" b="1" dirty="0">
                <a:solidFill>
                  <a:srgbClr val="006600"/>
                </a:solidFill>
                <a:latin typeface="Times New Roman" pitchFamily="18" charset="0"/>
              </a:rPr>
              <a:t> ب) دز معادل </a:t>
            </a:r>
            <a:r>
              <a:rPr lang="en-GB" altLang="en-US" sz="8000" b="1" dirty="0">
                <a:solidFill>
                  <a:srgbClr val="006600"/>
                </a:solidFill>
                <a:latin typeface="Times New Roman" pitchFamily="18" charset="0"/>
              </a:rPr>
              <a:t>:</a:t>
            </a:r>
            <a:r>
              <a:rPr lang="en-US" sz="8000" b="1" dirty="0">
                <a:solidFill>
                  <a:srgbClr val="006600"/>
                </a:solidFill>
              </a:rPr>
              <a:t>Equivalent dose </a:t>
            </a:r>
            <a:endParaRPr lang="fa-IR" altLang="en-US" sz="8000" b="1" dirty="0">
              <a:solidFill>
                <a:srgbClr val="006600"/>
              </a:solidFill>
              <a:latin typeface="Times New Roman" pitchFamily="18" charset="0"/>
            </a:endParaRP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8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ج) دوز موثر (</a:t>
            </a:r>
            <a:r>
              <a:rPr lang="en-US" sz="8000" b="1" dirty="0">
                <a:solidFill>
                  <a:srgbClr val="006600"/>
                </a:solidFill>
                <a:latin typeface="Times New Roman" pitchFamily="18" charset="0"/>
              </a:rPr>
              <a:t>H</a:t>
            </a:r>
            <a:r>
              <a:rPr lang="fa-IR" sz="8000" b="1" dirty="0">
                <a:solidFill>
                  <a:srgbClr val="006600"/>
                </a:solidFill>
                <a:latin typeface="Times New Roman" pitchFamily="18" charset="0"/>
              </a:rPr>
              <a:t>)</a:t>
            </a:r>
            <a:r>
              <a:rPr lang="en-US" sz="8000" b="1" dirty="0">
                <a:solidFill>
                  <a:srgbClr val="006600"/>
                </a:solidFill>
              </a:rPr>
              <a:t> Effective dose </a:t>
            </a:r>
            <a:r>
              <a:rPr lang="fa-IR" sz="8000" b="1" dirty="0">
                <a:solidFill>
                  <a:srgbClr val="006600"/>
                </a:solidFill>
                <a:latin typeface="Times New Roman" pitchFamily="18" charset="0"/>
              </a:rPr>
              <a:t>: </a:t>
            </a:r>
            <a:r>
              <a:rPr lang="fa-IR" sz="8000" b="1" dirty="0">
                <a:solidFill>
                  <a:srgbClr val="006600"/>
                </a:solidFill>
              </a:rPr>
              <a:t> </a:t>
            </a: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endParaRPr lang="fa-IR" sz="8000" b="1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0" lvl="0" indent="0" algn="ctr" rtl="1">
              <a:buNone/>
            </a:pPr>
            <a:r>
              <a:rPr lang="fa-IR" sz="8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الف) دوز جذبی </a:t>
            </a:r>
            <a:r>
              <a:rPr lang="fa-IR" sz="8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: </a:t>
            </a:r>
            <a:r>
              <a:rPr lang="en-US" sz="8000" b="1" dirty="0">
                <a:solidFill>
                  <a:prstClr val="black"/>
                </a:solidFill>
              </a:rPr>
              <a:t>Absorbed dose</a:t>
            </a:r>
            <a:endParaRPr lang="en-US" sz="8000" dirty="0">
              <a:solidFill>
                <a:prstClr val="black"/>
              </a:solidFill>
            </a:endParaRPr>
          </a:p>
          <a:p>
            <a:pPr marL="0" lvl="0" indent="0" algn="r" rtl="1">
              <a:buNone/>
            </a:pPr>
            <a:r>
              <a:rPr lang="fa-IR" sz="8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مقدار انرژی جذب شده در واحد جرم </a:t>
            </a:r>
            <a:r>
              <a:rPr lang="en-US" sz="80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</a:t>
            </a:r>
            <a:r>
              <a:rPr lang="en-US" sz="8000" b="1" dirty="0">
                <a:solidFill>
                  <a:srgbClr val="990033"/>
                </a:solidFill>
                <a:latin typeface="Times New Roman" panose="02020603050405020304" pitchFamily="18" charset="0"/>
              </a:rPr>
              <a:t>[ J  ⁄ kg]</a:t>
            </a:r>
            <a:r>
              <a:rPr lang="en-US" sz="80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</a:t>
            </a:r>
            <a:endParaRPr lang="fa-IR" sz="8000" b="1" dirty="0">
              <a:solidFill>
                <a:prstClr val="black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en-US" sz="8000" b="1" dirty="0">
                <a:solidFill>
                  <a:srgbClr val="663300"/>
                </a:solidFill>
                <a:latin typeface="Times New Roman" pitchFamily="18" charset="0"/>
              </a:rPr>
              <a:t> </a:t>
            </a:r>
            <a:r>
              <a:rPr lang="fa-IR" sz="8000" b="1" dirty="0">
                <a:solidFill>
                  <a:srgbClr val="663300"/>
                </a:solidFill>
                <a:latin typeface="Times New Roman" pitchFamily="18" charset="0"/>
                <a:cs typeface="Times New Roman"/>
              </a:rPr>
              <a:t>  </a:t>
            </a:r>
            <a:r>
              <a:rPr lang="en-US" sz="8000" b="1" dirty="0">
                <a:solidFill>
                  <a:srgbClr val="663300"/>
                </a:solidFill>
                <a:latin typeface="Times New Roman" pitchFamily="18" charset="0"/>
              </a:rPr>
              <a:t> </a:t>
            </a:r>
            <a:r>
              <a:rPr lang="fa-IR" sz="8000" b="1" dirty="0">
                <a:solidFill>
                  <a:srgbClr val="663300"/>
                </a:solidFill>
                <a:latin typeface="Times New Roman" pitchFamily="18" charset="0"/>
                <a:cs typeface="Times New Roman"/>
              </a:rPr>
              <a:t>وزن بدن</a:t>
            </a:r>
            <a:r>
              <a:rPr lang="en-US" sz="8000" b="1" dirty="0">
                <a:solidFill>
                  <a:srgbClr val="663300"/>
                </a:solidFill>
                <a:latin typeface="Times New Roman" pitchFamily="18" charset="0"/>
              </a:rPr>
              <a:t>/</a:t>
            </a:r>
            <a:r>
              <a:rPr lang="fa-IR" sz="8000" b="1" dirty="0">
                <a:solidFill>
                  <a:srgbClr val="663300"/>
                </a:solidFill>
                <a:latin typeface="Times New Roman" pitchFamily="18" charset="0"/>
                <a:cs typeface="Times New Roman"/>
              </a:rPr>
              <a:t>مقدار انرژی </a:t>
            </a:r>
            <a:r>
              <a:rPr lang="en-US" sz="8000" b="1" dirty="0">
                <a:solidFill>
                  <a:srgbClr val="663300"/>
                </a:solidFill>
                <a:latin typeface="Times New Roman" pitchFamily="18" charset="0"/>
              </a:rPr>
              <a:t>=</a:t>
            </a:r>
            <a:r>
              <a:rPr lang="fa-IR" sz="8000" b="1" dirty="0">
                <a:solidFill>
                  <a:srgbClr val="663300"/>
                </a:solidFill>
                <a:latin typeface="Times New Roman" pitchFamily="18" charset="0"/>
                <a:cs typeface="Times New Roman"/>
              </a:rPr>
              <a:t>  دز</a:t>
            </a:r>
            <a:endParaRPr lang="en-US" sz="8000" b="1" dirty="0">
              <a:solidFill>
                <a:srgbClr val="663300"/>
              </a:solidFill>
              <a:latin typeface="Times New Roman" pitchFamily="18" charset="0"/>
            </a:endParaRPr>
          </a:p>
          <a:p>
            <a:pPr marL="0" lvl="0" indent="0" algn="r" rtl="1">
              <a:buNone/>
            </a:pPr>
            <a:r>
              <a:rPr lang="fa-IR" sz="8000" b="1" dirty="0">
                <a:solidFill>
                  <a:srgbClr val="0000FF"/>
                </a:solidFill>
                <a:latin typeface="Times New Roman" pitchFamily="18" charset="0"/>
                <a:cs typeface="Times New Roman"/>
              </a:rPr>
              <a:t>دوز </a:t>
            </a:r>
            <a:r>
              <a:rPr lang="fa-IR" sz="8000" b="1" dirty="0">
                <a:solidFill>
                  <a:srgbClr val="C00000"/>
                </a:solidFill>
                <a:latin typeface="Times New Roman" pitchFamily="18" charset="0"/>
                <a:cs typeface="Times New Roman"/>
              </a:rPr>
              <a:t>: </a:t>
            </a:r>
            <a:r>
              <a:rPr lang="fa-IR" sz="80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به مقدار تشعشع جذب شده در بدن اطلاق میشود</a:t>
            </a:r>
          </a:p>
          <a:p>
            <a:pPr marL="0" lvl="0" indent="0" algn="r" rtl="1">
              <a:buNone/>
            </a:pPr>
            <a:r>
              <a:rPr lang="fa-IR" sz="8000" b="1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واحد دوز جذبی:</a:t>
            </a:r>
            <a:r>
              <a:rPr lang="en-GB" sz="80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fa-IR" sz="80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در دستگاه  </a:t>
            </a:r>
            <a:r>
              <a:rPr lang="en-US" sz="8000" b="1" dirty="0">
                <a:solidFill>
                  <a:prstClr val="black"/>
                </a:solidFill>
                <a:latin typeface="Times New Roman" pitchFamily="18" charset="0"/>
              </a:rPr>
              <a:t>SI</a:t>
            </a:r>
            <a:r>
              <a:rPr lang="fa-IR" sz="80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fa-IR" sz="8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/>
              </a:rPr>
              <a:t>گری </a:t>
            </a:r>
            <a:r>
              <a:rPr lang="en-US" sz="8000" b="1" dirty="0">
                <a:solidFill>
                  <a:srgbClr val="990033"/>
                </a:solidFill>
                <a:latin typeface="Times New Roman" panose="02020603050405020304" pitchFamily="18" charset="0"/>
              </a:rPr>
              <a:t> </a:t>
            </a:r>
            <a:r>
              <a:rPr lang="en-US" sz="8000" b="1" dirty="0" err="1">
                <a:solidFill>
                  <a:srgbClr val="990033"/>
                </a:solidFill>
                <a:latin typeface="Times New Roman" panose="02020603050405020304" pitchFamily="18" charset="0"/>
              </a:rPr>
              <a:t>Gy</a:t>
            </a:r>
            <a:r>
              <a:rPr lang="fa-IR" sz="8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/>
              </a:rPr>
              <a:t>و واحد قدیم آن راد </a:t>
            </a:r>
            <a:r>
              <a:rPr lang="en-US" sz="8000" b="1" dirty="0">
                <a:solidFill>
                  <a:srgbClr val="990033"/>
                </a:solidFill>
                <a:latin typeface="Times New Roman" panose="02020603050405020304" pitchFamily="18" charset="0"/>
              </a:rPr>
              <a:t>rad</a:t>
            </a:r>
            <a:endParaRPr lang="fa-IR" sz="8000" b="1" dirty="0">
              <a:solidFill>
                <a:srgbClr val="990033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en-US" sz="8000" b="1" dirty="0" err="1">
                <a:solidFill>
                  <a:srgbClr val="990033"/>
                </a:solidFill>
                <a:latin typeface="Times New Roman" panose="02020603050405020304" pitchFamily="18" charset="0"/>
              </a:rPr>
              <a:t>Gy</a:t>
            </a:r>
            <a:r>
              <a:rPr lang="en-US" sz="8000" b="1" dirty="0">
                <a:solidFill>
                  <a:srgbClr val="990033"/>
                </a:solidFill>
                <a:latin typeface="Times New Roman" panose="02020603050405020304" pitchFamily="18" charset="0"/>
              </a:rPr>
              <a:t> = [ 1 J  ⁄ 1 kg]</a:t>
            </a:r>
            <a:r>
              <a:rPr lang="fa-IR" sz="8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/>
              </a:rPr>
              <a:t>          </a:t>
            </a:r>
            <a:r>
              <a:rPr lang="en-US" sz="80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: </a:t>
            </a:r>
            <a:r>
              <a:rPr lang="en-US" sz="8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rad</a:t>
            </a:r>
            <a:r>
              <a:rPr lang="en-US" sz="80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 </a:t>
            </a:r>
            <a:r>
              <a:rPr lang="fa-IR" sz="8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واحد قدیم </a:t>
            </a:r>
            <a:r>
              <a:rPr lang="en-US" sz="80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  </a:t>
            </a:r>
            <a:r>
              <a:rPr lang="fa-IR" sz="8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(</a:t>
            </a:r>
            <a:r>
              <a:rPr lang="en-US" sz="80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       (100 rad =  1 </a:t>
            </a:r>
            <a:r>
              <a:rPr lang="en-US" sz="8000" b="1" dirty="0" err="1">
                <a:solidFill>
                  <a:prstClr val="black"/>
                </a:solidFill>
                <a:latin typeface="Times New Roman" panose="02020603050405020304" pitchFamily="18" charset="0"/>
              </a:rPr>
              <a:t>Gy</a:t>
            </a:r>
            <a:endParaRPr lang="en-US" sz="8000" b="1" dirty="0">
              <a:solidFill>
                <a:prstClr val="black"/>
              </a:solidFill>
              <a:latin typeface="Times New Roman" panose="02020603050405020304" pitchFamily="18" charset="0"/>
            </a:endParaRPr>
          </a:p>
          <a:p>
            <a:pPr lvl="0" algn="r" rtl="1">
              <a:buFont typeface="Wingdings" panose="05000000000000000000" pitchFamily="2" charset="2"/>
              <a:buChar char="Ø"/>
            </a:pPr>
            <a:r>
              <a:rPr lang="fa-IR" sz="8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هر گاه یک ژول انرژی در یک کیلو گرم بافت ذخیره شود دوز جذبی یک گری است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07950" y="6237288"/>
            <a:ext cx="2895600" cy="476250"/>
          </a:xfrm>
        </p:spPr>
        <p:txBody>
          <a:bodyPr/>
          <a:lstStyle/>
          <a:p>
            <a:pPr>
              <a:defRPr/>
            </a:pPr>
            <a:r>
              <a:rPr lang="en-US" dirty="0" err="1">
                <a:solidFill>
                  <a:srgbClr val="000000"/>
                </a:solidFill>
              </a:rPr>
              <a:t>Movahedi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323850" y="5300663"/>
            <a:ext cx="2133600" cy="476250"/>
          </a:xfrm>
        </p:spPr>
        <p:txBody>
          <a:bodyPr/>
          <a:lstStyle/>
          <a:p>
            <a:pPr>
              <a:defRPr/>
            </a:pPr>
            <a:fld id="{DBD1BD08-8F31-4A2A-AF3E-9EC5FFF58ED1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6</a:t>
            </a:fld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36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781"/>
    </mc:Choice>
    <mc:Fallback xmlns="">
      <p:transition spd="slow" advTm="148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686800" cy="6324600"/>
          </a:xfrm>
        </p:spPr>
        <p:txBody>
          <a:bodyPr>
            <a:noAutofit/>
          </a:bodyPr>
          <a:lstStyle/>
          <a:p>
            <a:pPr marL="0" indent="0" algn="ctr" rtl="1">
              <a:buNone/>
            </a:pPr>
            <a:r>
              <a:rPr lang="fa-IR" sz="1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ادامه کمیت </a:t>
            </a:r>
            <a:r>
              <a:rPr lang="fa-IR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های مورد استفاده در دوزیمتری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گری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Gy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: </a:t>
            </a:r>
            <a:endParaRPr lang="fa-IR" sz="2000" b="1" dirty="0" smtClean="0">
              <a:solidFill>
                <a:srgbClr val="FF000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واحد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دوز جذبی است </a:t>
            </a:r>
            <a:endParaRPr lang="en-US" sz="2000" b="1" dirty="0" smtClean="0">
              <a:solidFill>
                <a:srgbClr val="00660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 smtClean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واحد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قدیمی تر آن 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راد</a:t>
            </a:r>
            <a:r>
              <a:rPr lang="en-US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(rad )  </a:t>
            </a:r>
            <a:endParaRPr lang="en-US" sz="2000" dirty="0">
              <a:solidFill>
                <a:srgbClr val="00660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انرژی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جذبی را اندازه میگیرد  </a:t>
            </a:r>
            <a:endParaRPr lang="en-US" sz="2000" b="1" dirty="0" smtClean="0">
              <a:solidFill>
                <a:prstClr val="black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مبین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مقدار مشخصی از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انرژی جذب شده به وسیله یک کیلوگرم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از هر نوع ماده جاذب است</a:t>
            </a:r>
            <a:endParaRPr lang="fa-IR" sz="2000" b="1" dirty="0" smtClean="0">
              <a:solidFill>
                <a:srgbClr val="0000C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 smtClean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کاربرد :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استفاده</a:t>
            </a:r>
            <a:r>
              <a:rPr lang="fa-IR" sz="2000" b="1" dirty="0" smtClean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برای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هر </a:t>
            </a: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پرتو یونساز </a:t>
            </a:r>
            <a:endParaRPr lang="en-US" sz="2000" b="1" u="sng" dirty="0" smtClean="0">
              <a:solidFill>
                <a:srgbClr val="0066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وقتی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استفاده میشود که در مورد </a:t>
            </a: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صحبت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میشود</a:t>
            </a:r>
          </a:p>
          <a:p>
            <a:pPr marL="0" indent="0" algn="r" rtl="1">
              <a:buNone/>
            </a:pPr>
            <a:r>
              <a:rPr lang="fa-IR" sz="2000" b="1" u="sng" dirty="0" smtClean="0">
                <a:solidFill>
                  <a:srgbClr val="D60093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دوز </a:t>
            </a:r>
            <a:r>
              <a:rPr lang="fa-IR" sz="2000" b="1" u="sng" dirty="0">
                <a:solidFill>
                  <a:srgbClr val="D60093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بیمار </a:t>
            </a: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اغلب با گری </a:t>
            </a:r>
            <a:r>
              <a:rPr lang="fa-IR" sz="2000" b="1" u="sng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یا راد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بیان میشود</a:t>
            </a:r>
            <a:endParaRPr lang="en-US" sz="2000" dirty="0">
              <a:solidFill>
                <a:prstClr val="black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endParaRPr lang="fa-IR" sz="20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r" rtl="1">
              <a:buFont typeface="Wingdings" panose="05000000000000000000" pitchFamily="2" charset="2"/>
              <a:buChar char="Ø"/>
            </a:pPr>
            <a:r>
              <a:rPr lang="fa-IR" sz="2000" b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مهم: </a:t>
            </a:r>
            <a:r>
              <a:rPr lang="fa-IR" sz="2000" b="1" u="sng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اثر </a:t>
            </a: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بیولوژیکی </a:t>
            </a:r>
            <a:r>
              <a:rPr lang="fa-IR" sz="2000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یک گری برای </a:t>
            </a: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پرتوهای مختلف متفاوت </a:t>
            </a:r>
            <a:r>
              <a:rPr lang="fa-IR" sz="2000" b="1" u="sng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است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07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15888"/>
            <a:ext cx="8856662" cy="6626225"/>
          </a:xfrm>
        </p:spPr>
        <p:txBody>
          <a:bodyPr>
            <a:normAutofit/>
          </a:bodyPr>
          <a:lstStyle/>
          <a:p>
            <a:pPr lvl="0" algn="ctr" rtl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fa-IR" sz="16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ادامه کمیت های مورد استفاده در </a:t>
            </a:r>
            <a:r>
              <a:rPr lang="fa-IR" sz="16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دوزیمتری</a:t>
            </a:r>
            <a:endParaRPr lang="fa-IR" sz="2000" b="1" dirty="0" smtClean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نوع </a:t>
            </a:r>
            <a:r>
              <a:rPr lang="ar-SA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پرتو استاندارد</a:t>
            </a:r>
            <a:r>
              <a:rPr lang="fa-IR" altLang="en-US" sz="2000" b="1" dirty="0">
                <a:solidFill>
                  <a:srgbClr val="CC3399"/>
                </a:solidFill>
                <a:latin typeface="Times New Roman" pitchFamily="18" charset="0"/>
                <a:cs typeface="Times New Roman"/>
              </a:rPr>
              <a:t>،:</a:t>
            </a:r>
            <a:r>
              <a:rPr lang="fa-IR" altLang="en-US" sz="2000" b="1" dirty="0">
                <a:solidFill>
                  <a:srgbClr val="CC3399"/>
                </a:solidFill>
                <a:latin typeface="Times New Roman" pitchFamily="18" charset="0"/>
                <a:cs typeface="Times New Roman" pitchFamily="18" charset="0"/>
              </a:rPr>
              <a:t>(پرتو مرجع) ،</a:t>
            </a:r>
            <a:r>
              <a:rPr lang="ar-SA" altLang="en-US" sz="2000" b="1" dirty="0">
                <a:solidFill>
                  <a:srgbClr val="CC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ar-SA" altLang="en-US" sz="2000" b="1" dirty="0">
                <a:latin typeface="Times New Roman" pitchFamily="18" charset="0"/>
                <a:cs typeface="Times New Roman" pitchFamily="18" charset="0"/>
              </a:rPr>
              <a:t>پرتو 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ایکس </a:t>
            </a:r>
            <a:r>
              <a:rPr lang="ar-SA" altLang="en-US" sz="2000" b="1" dirty="0">
                <a:latin typeface="Times New Roman" pitchFamily="18" charset="0"/>
                <a:cs typeface="Times New Roman" pitchFamily="18" charset="0"/>
              </a:rPr>
              <a:t>با انرژی </a:t>
            </a:r>
            <a:r>
              <a:rPr lang="en-GB" altLang="en-US" sz="2000" b="1" dirty="0">
                <a:latin typeface="Times New Roman" pitchFamily="18" charset="0"/>
                <a:cs typeface="Times New Roman" pitchFamily="18" charset="0"/>
              </a:rPr>
              <a:t>250 kVp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ar-SA" altLang="en-US" sz="2000" b="1" dirty="0">
                <a:latin typeface="Times New Roman" pitchFamily="18" charset="0"/>
                <a:cs typeface="Times New Roman" pitchFamily="18" charset="0"/>
              </a:rPr>
              <a:t>می باشد.</a:t>
            </a:r>
            <a:endParaRPr lang="fa-IR" altLang="en-US" sz="2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r" rtl="1">
              <a:buNone/>
            </a:pP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altLang="en-US" sz="2000" b="1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دوز پرتو مورد ازمایش </a:t>
            </a:r>
            <a:r>
              <a:rPr lang="fa-IR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altLang="en-US" sz="2000" b="1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دوز پرتو ایکس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RBE</a:t>
            </a:r>
            <a:r>
              <a:rPr lang="en-US" altLang="en-US" sz="2000" b="1" dirty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n-US" altLang="en-US" sz="2000" b="1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250 kVp </a:t>
            </a:r>
            <a:endParaRPr lang="fa-IR" altLang="en-US" sz="2000" b="1" dirty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r" rtl="1">
              <a:buNone/>
            </a:pPr>
            <a:endParaRPr lang="fa-IR" altLang="en-US" sz="2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r" rtl="1">
              <a:buNone/>
            </a:pPr>
            <a:endParaRPr lang="fa-IR" altLang="en-US" sz="2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r" rtl="1">
              <a:buNone/>
            </a:pPr>
            <a:endParaRPr lang="fa-IR" altLang="en-US" sz="2000" b="1" dirty="0">
              <a:latin typeface="Times New Roman" pitchFamily="18" charset="0"/>
              <a:cs typeface="Times New Roman" pitchFamily="18" charset="0"/>
            </a:endParaRPr>
          </a:p>
          <a:p>
            <a:pPr lvl="0" algn="r" rtl="1">
              <a:lnSpc>
                <a:spcPct val="120000"/>
              </a:lnSpc>
              <a:spcBef>
                <a:spcPct val="0"/>
              </a:spcBef>
              <a:buNone/>
              <a:defRPr/>
            </a:pPr>
            <a:endParaRPr lang="fa-IR" sz="16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en-US" sz="2000" b="1" dirty="0" smtClean="0">
                <a:solidFill>
                  <a:srgbClr val="0000CC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QF  </a:t>
            </a:r>
            <a:r>
              <a:rPr lang="en-US" sz="2000" b="1" dirty="0" smtClean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: مقایسه اثر بیولوژیک القا شده توسط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یک پرتو در </a:t>
            </a:r>
            <a:r>
              <a:rPr lang="fa-IR" sz="2000" b="1" u="sng" dirty="0">
                <a:solidFill>
                  <a:srgbClr val="D60093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مقایسه با پرتو ایکس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است 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.</a:t>
            </a:r>
            <a:endParaRPr lang="en-GB" altLang="en-US" sz="2000" b="1" dirty="0">
              <a:solidFill>
                <a:prstClr val="black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altLang="en-US" sz="2000" b="1" dirty="0">
                <a:solidFill>
                  <a:srgbClr val="0000CC"/>
                </a:solidFill>
                <a:latin typeface="Times New Roman" pitchFamily="18" charset="0"/>
                <a:cs typeface="Times New Roman" panose="02020603050405020304" pitchFamily="18" charset="0"/>
              </a:rPr>
              <a:t>دربرگیرنده هر دو عامل:  </a:t>
            </a:r>
            <a:r>
              <a:rPr lang="fa-IR" altLang="en-US" sz="2000" b="1" u="sng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مقدار دوز جذب شده </a:t>
            </a:r>
            <a:r>
              <a:rPr lang="fa-IR" altLang="en-US" sz="2000" b="1" u="sng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توسط بافت و نیز </a:t>
            </a:r>
            <a:r>
              <a:rPr lang="fa-IR" altLang="en-US" sz="2000" b="1" u="sng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نوع  پرتو </a:t>
            </a:r>
            <a:r>
              <a:rPr lang="fa-IR" altLang="en-US" sz="2000" b="1" u="sng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است.</a:t>
            </a:r>
            <a:endParaRPr lang="en-US" altLang="en-US" sz="2000" b="1" u="sng" dirty="0">
              <a:solidFill>
                <a:prstClr val="black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معادل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(تابش گیری شغلی):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حاصلضرب دوز جذب شده در ضریب وزنی پرتو </a:t>
            </a:r>
            <a:r>
              <a:rPr lang="en-US" sz="2000" b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</a:t>
            </a:r>
            <a:endParaRPr lang="fa-IR" sz="20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fa-IR" sz="2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دوز معادل </a:t>
            </a:r>
            <a:r>
              <a:rPr lang="en-US" sz="2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(H)  =</a:t>
            </a:r>
            <a:r>
              <a:rPr lang="fa-IR" sz="2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   </a:t>
            </a:r>
            <a:r>
              <a:rPr lang="en-US" sz="2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* QF  [</a:t>
            </a:r>
            <a:r>
              <a:rPr lang="en-US" sz="2000" b="1" dirty="0" err="1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Sv</a:t>
            </a:r>
            <a:r>
              <a:rPr lang="en-US" sz="2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endParaRPr lang="en-US" sz="2000" dirty="0">
              <a:solidFill>
                <a:srgbClr val="9900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FF"/>
                </a:solidFill>
                <a:latin typeface="Times New Roman" pitchFamily="18" charset="0"/>
                <a:cs typeface="Times New Roman" panose="02020603050405020304" pitchFamily="18" charset="0"/>
              </a:rPr>
              <a:t>واحد دوز معادل </a:t>
            </a:r>
            <a:r>
              <a:rPr lang="fa-IR" sz="2000" b="1" dirty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en-GB" sz="2000" b="1" dirty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سیورت است </a:t>
            </a:r>
            <a:endParaRPr lang="fa-IR" sz="2000" b="1" dirty="0">
              <a:solidFill>
                <a:srgbClr val="9900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واحد قدیم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رم </a:t>
            </a:r>
            <a:r>
              <a:rPr lang="en-US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sz="2000" b="1" dirty="0">
              <a:solidFill>
                <a:srgbClr val="0066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CC"/>
                </a:solidFill>
                <a:latin typeface="Times New Roman" pitchFamily="18" charset="0"/>
                <a:cs typeface="Times New Roman" panose="02020603050405020304" pitchFamily="18" charset="0"/>
              </a:rPr>
              <a:t>دیمانسیون : </a:t>
            </a:r>
            <a:r>
              <a:rPr lang="fa-IR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چون ضریب وزنی یک کمیت بدون واحد است دیمانسیون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دوز معال و جذبی </a:t>
            </a:r>
            <a:r>
              <a:rPr lang="fa-IR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یکی </a:t>
            </a:r>
            <a:r>
              <a:rPr lang="fa-IR" sz="2000" b="1" dirty="0" smtClean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است</a:t>
            </a:r>
            <a:endParaRPr lang="fa-IR" sz="2000" b="1" dirty="0">
              <a:solidFill>
                <a:srgbClr val="9900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 err="1">
                <a:solidFill>
                  <a:srgbClr val="000000"/>
                </a:solidFill>
              </a:rPr>
              <a:t>Movahedi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5E43D8-73D7-457B-9CDA-E73356F0E420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8</a:t>
            </a:fld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24000"/>
            <a:ext cx="5035550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0652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7642"/>
    </mc:Choice>
    <mc:Fallback xmlns="">
      <p:transition spd="slow" advTm="227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765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15888"/>
            <a:ext cx="8807450" cy="6513512"/>
          </a:xfrm>
        </p:spPr>
        <p:txBody>
          <a:bodyPr>
            <a:normAutofit fontScale="92500" lnSpcReduction="20000"/>
          </a:bodyPr>
          <a:lstStyle/>
          <a:p>
            <a:pPr marL="0" indent="0" algn="r" rtl="1">
              <a:buNone/>
            </a:pPr>
            <a:r>
              <a:rPr lang="fa-IR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نوع </a:t>
            </a:r>
            <a:r>
              <a:rPr lang="ar-SA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پرتو استاندارد</a:t>
            </a:r>
            <a:r>
              <a:rPr lang="fa-IR" altLang="en-US" sz="2000" b="1" dirty="0">
                <a:solidFill>
                  <a:srgbClr val="CC3399"/>
                </a:solidFill>
                <a:latin typeface="Times New Roman" pitchFamily="18" charset="0"/>
                <a:cs typeface="Times New Roman"/>
              </a:rPr>
              <a:t>،:</a:t>
            </a:r>
            <a:r>
              <a:rPr lang="fa-IR" altLang="en-US" sz="2000" b="1" dirty="0" smtClean="0">
                <a:solidFill>
                  <a:srgbClr val="CC3399"/>
                </a:solidFill>
                <a:latin typeface="Times New Roman" pitchFamily="18" charset="0"/>
                <a:cs typeface="Times New Roman" pitchFamily="18" charset="0"/>
              </a:rPr>
              <a:t>(پرتو مرجع) ،</a:t>
            </a:r>
            <a:r>
              <a:rPr lang="ar-SA" altLang="en-US" sz="2000" b="1" dirty="0" smtClean="0">
                <a:solidFill>
                  <a:srgbClr val="CC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ar-SA" altLang="en-US" sz="2000" b="1" dirty="0">
                <a:latin typeface="Times New Roman" pitchFamily="18" charset="0"/>
                <a:cs typeface="Times New Roman" pitchFamily="18" charset="0"/>
              </a:rPr>
              <a:t>پرتو 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ایکس </a:t>
            </a:r>
            <a:r>
              <a:rPr lang="ar-SA" altLang="en-US" sz="2000" b="1" dirty="0">
                <a:latin typeface="Times New Roman" pitchFamily="18" charset="0"/>
                <a:cs typeface="Times New Roman" pitchFamily="18" charset="0"/>
              </a:rPr>
              <a:t>با انرژی </a:t>
            </a:r>
            <a:r>
              <a:rPr lang="en-GB" altLang="en-US" sz="2000" b="1" dirty="0">
                <a:latin typeface="Times New Roman" pitchFamily="18" charset="0"/>
                <a:cs typeface="Times New Roman" pitchFamily="18" charset="0"/>
              </a:rPr>
              <a:t>250 </a:t>
            </a:r>
            <a:r>
              <a:rPr lang="en-GB" altLang="en-US" sz="2000" b="1" dirty="0" err="1">
                <a:latin typeface="Times New Roman" pitchFamily="18" charset="0"/>
                <a:cs typeface="Times New Roman" pitchFamily="18" charset="0"/>
              </a:rPr>
              <a:t>kVp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ar-SA" altLang="en-US" sz="2000" b="1" dirty="0">
                <a:latin typeface="Times New Roman" pitchFamily="18" charset="0"/>
                <a:cs typeface="Times New Roman" pitchFamily="18" charset="0"/>
              </a:rPr>
              <a:t>می باشد.</a:t>
            </a:r>
            <a:endParaRPr lang="fa-IR" altLang="en-US" sz="2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r" rtl="1" eaLnBrk="1" hangingPunct="1">
              <a:buFontTx/>
              <a:buNone/>
            </a:pPr>
            <a:r>
              <a:rPr lang="fa-IR" altLang="en-US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altLang="en-US" sz="2000" b="1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دوز پرتو مورد ازمایش </a:t>
            </a:r>
            <a:r>
              <a:rPr lang="fa-IR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fa-IR" altLang="en-US" sz="2000" b="1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دوز پرتو ایکس</a:t>
            </a:r>
            <a:r>
              <a:rPr lang="fa-IR" alt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RBE</a:t>
            </a:r>
            <a:r>
              <a:rPr lang="en-US" altLang="en-US" sz="2000" b="1" dirty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n-US" altLang="en-US" sz="2000" b="1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250 </a:t>
            </a:r>
            <a:r>
              <a:rPr lang="en-US" altLang="en-US" sz="2000" b="1" dirty="0" err="1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kVp</a:t>
            </a:r>
            <a:r>
              <a:rPr lang="en-US" altLang="en-US" sz="2000" b="1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fa-IR" altLang="en-US" sz="2000" b="1" dirty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r" rtl="1" eaLnBrk="1" hangingPunct="1">
              <a:buFontTx/>
              <a:buNone/>
            </a:pPr>
            <a:endParaRPr lang="fa-IR" altLang="en-US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r" rtl="1">
              <a:buFontTx/>
              <a:buNone/>
              <a:defRPr/>
            </a:pPr>
            <a:r>
              <a:rPr lang="fa-IR" sz="2000" b="1" dirty="0" smtClean="0">
                <a:solidFill>
                  <a:srgbClr val="000099"/>
                </a:solidFill>
                <a:latin typeface="Times New Roman" pitchFamily="18" charset="0"/>
              </a:rPr>
              <a:t>ضريب </a:t>
            </a:r>
            <a:r>
              <a:rPr lang="fa-IR" sz="2000" b="1" dirty="0">
                <a:solidFill>
                  <a:srgbClr val="000099"/>
                </a:solidFill>
                <a:latin typeface="Times New Roman" pitchFamily="18" charset="0"/>
              </a:rPr>
              <a:t>وزني، </a:t>
            </a:r>
            <a:r>
              <a:rPr lang="en-US" sz="2000" b="1" dirty="0" err="1">
                <a:solidFill>
                  <a:srgbClr val="000099"/>
                </a:solidFill>
                <a:latin typeface="Times New Roman" pitchFamily="18" charset="0"/>
              </a:rPr>
              <a:t>Wr</a:t>
            </a:r>
            <a:r>
              <a:rPr lang="fa-IR" sz="2000" b="1" dirty="0">
                <a:solidFill>
                  <a:srgbClr val="000099"/>
                </a:solidFill>
                <a:latin typeface="Times New Roman" pitchFamily="18" charset="0"/>
              </a:rPr>
              <a:t>: </a:t>
            </a:r>
            <a:r>
              <a:rPr lang="fa-IR" sz="2000" b="1" dirty="0">
                <a:latin typeface="Times New Roman" pitchFamily="18" charset="0"/>
              </a:rPr>
              <a:t>در متون جديد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</a:rPr>
              <a:t>به جاي </a:t>
            </a:r>
            <a:r>
              <a:rPr lang="en-US" sz="2000" b="1" dirty="0">
                <a:solidFill>
                  <a:srgbClr val="006600"/>
                </a:solidFill>
                <a:latin typeface="Times New Roman" pitchFamily="18" charset="0"/>
              </a:rPr>
              <a:t>QF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</a:rPr>
              <a:t> ضريب </a:t>
            </a:r>
            <a:r>
              <a:rPr lang="en-US" sz="2000" b="1" dirty="0" err="1">
                <a:solidFill>
                  <a:srgbClr val="006600"/>
                </a:solidFill>
                <a:latin typeface="Times New Roman" pitchFamily="18" charset="0"/>
              </a:rPr>
              <a:t>Wr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</a:rPr>
              <a:t> جايگزين </a:t>
            </a:r>
            <a:r>
              <a:rPr lang="fa-IR" sz="2000" b="1" dirty="0">
                <a:latin typeface="Times New Roman" pitchFamily="18" charset="0"/>
              </a:rPr>
              <a:t>شده است.</a:t>
            </a:r>
            <a:endParaRPr lang="en-US" sz="2000" b="1" dirty="0">
              <a:latin typeface="Times New Roman" pitchFamily="18" charset="0"/>
            </a:endParaRPr>
          </a:p>
          <a:p>
            <a:pPr marL="0" indent="0" algn="r" rtl="1">
              <a:buNone/>
              <a:defRPr/>
            </a:pPr>
            <a:r>
              <a:rPr lang="fa-IR" sz="2000" b="1" dirty="0"/>
              <a:t>در بیشتر مواقع کل بدن به طور یکنواخت تحت تابش قرار نمیگیرد </a:t>
            </a:r>
            <a:endParaRPr lang="en-US" sz="2000" b="1" dirty="0"/>
          </a:p>
          <a:p>
            <a:pPr marL="0" indent="0" algn="r" rtl="1">
              <a:buNone/>
              <a:defRPr/>
            </a:pPr>
            <a:r>
              <a:rPr lang="fa-IR" sz="2000" b="1" dirty="0"/>
              <a:t>مثل </a:t>
            </a:r>
            <a:r>
              <a:rPr lang="fa-IR" sz="2000" b="1" dirty="0">
                <a:solidFill>
                  <a:srgbClr val="006600"/>
                </a:solidFill>
              </a:rPr>
              <a:t>دوز دریافتی ریه </a:t>
            </a:r>
            <a:r>
              <a:rPr lang="fa-IR" sz="2000" b="1" dirty="0"/>
              <a:t>توسط گاز رادون بسیار بیشتر از دز دریافتی بقیه بدن </a:t>
            </a:r>
            <a:r>
              <a:rPr lang="fa-IR" sz="2000" b="1" dirty="0" smtClean="0"/>
              <a:t>است</a:t>
            </a:r>
          </a:p>
          <a:p>
            <a:pPr marL="0" indent="0" algn="r" rtl="1">
              <a:buNone/>
              <a:defRPr/>
            </a:pPr>
            <a:endParaRPr lang="en-US" sz="2000" dirty="0"/>
          </a:p>
          <a:p>
            <a:pPr marL="0" lvl="0" indent="0" algn="r" rtl="1">
              <a:buNone/>
              <a:defRPr/>
            </a:pPr>
            <a:r>
              <a:rPr lang="fa-IR" sz="2100" b="1" dirty="0">
                <a:solidFill>
                  <a:srgbClr val="000099"/>
                </a:solidFill>
                <a:latin typeface="Times New Roman" pitchFamily="18" charset="0"/>
                <a:cs typeface="Times New Roman"/>
              </a:rPr>
              <a:t>تفاوت </a:t>
            </a:r>
            <a:r>
              <a:rPr lang="en-US" sz="2100" b="1" dirty="0">
                <a:solidFill>
                  <a:srgbClr val="000099"/>
                </a:solidFill>
                <a:latin typeface="Times New Roman" pitchFamily="18" charset="0"/>
              </a:rPr>
              <a:t>QF</a:t>
            </a:r>
            <a:r>
              <a:rPr lang="fa-IR" sz="2100" b="1" dirty="0">
                <a:solidFill>
                  <a:srgbClr val="000099"/>
                </a:solidFill>
                <a:latin typeface="Times New Roman" pitchFamily="18" charset="0"/>
                <a:cs typeface="Times New Roman"/>
              </a:rPr>
              <a:t> با </a:t>
            </a:r>
            <a:r>
              <a:rPr lang="en-US" sz="2100" b="1" dirty="0" err="1">
                <a:solidFill>
                  <a:srgbClr val="000099"/>
                </a:solidFill>
                <a:latin typeface="Times New Roman" pitchFamily="18" charset="0"/>
              </a:rPr>
              <a:t>Wr</a:t>
            </a:r>
            <a:r>
              <a:rPr lang="fa-IR" sz="2100" b="1" dirty="0">
                <a:solidFill>
                  <a:srgbClr val="000099"/>
                </a:solidFill>
                <a:latin typeface="Times New Roman" pitchFamily="18" charset="0"/>
                <a:cs typeface="Times New Roman"/>
              </a:rPr>
              <a:t> : </a:t>
            </a:r>
          </a:p>
          <a:p>
            <a:pPr marL="0" lvl="0" indent="0" algn="r" rtl="1">
              <a:buNone/>
              <a:defRPr/>
            </a:pPr>
            <a:r>
              <a:rPr lang="en-US" sz="2100" b="1" dirty="0">
                <a:solidFill>
                  <a:srgbClr val="0000CC"/>
                </a:solidFill>
                <a:latin typeface="Times New Roman" pitchFamily="18" charset="0"/>
              </a:rPr>
              <a:t>QF</a:t>
            </a:r>
            <a:r>
              <a:rPr lang="fa-IR" sz="2100" b="1" dirty="0">
                <a:solidFill>
                  <a:srgbClr val="0000CC"/>
                </a:solidFill>
                <a:latin typeface="Times New Roman" pitchFamily="18" charset="0"/>
                <a:cs typeface="Times New Roman"/>
              </a:rPr>
              <a:t>: </a:t>
            </a:r>
            <a:r>
              <a:rPr lang="fa-IR" sz="21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براي پرتوهاي </a:t>
            </a:r>
            <a:r>
              <a:rPr lang="fa-IR" sz="2100" b="1" dirty="0">
                <a:solidFill>
                  <a:srgbClr val="D60093"/>
                </a:solidFill>
                <a:latin typeface="Times New Roman" pitchFamily="18" charset="0"/>
                <a:cs typeface="Times New Roman"/>
              </a:rPr>
              <a:t>با </a:t>
            </a:r>
            <a:r>
              <a:rPr lang="en-US" sz="2100" b="1" dirty="0">
                <a:solidFill>
                  <a:srgbClr val="D60093"/>
                </a:solidFill>
                <a:latin typeface="Times New Roman" pitchFamily="18" charset="0"/>
              </a:rPr>
              <a:t>LET</a:t>
            </a:r>
            <a:r>
              <a:rPr lang="fa-IR" sz="2100" b="1" dirty="0">
                <a:solidFill>
                  <a:srgbClr val="D60093"/>
                </a:solidFill>
                <a:latin typeface="Times New Roman" pitchFamily="18" charset="0"/>
                <a:cs typeface="Times New Roman"/>
              </a:rPr>
              <a:t> مختلف </a:t>
            </a:r>
            <a:r>
              <a:rPr lang="fa-IR" sz="21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مشخص شده است در حالي که</a:t>
            </a:r>
            <a:endParaRPr lang="en-GB" sz="2100" b="1" dirty="0">
              <a:solidFill>
                <a:prstClr val="black"/>
              </a:solidFill>
              <a:latin typeface="Times New Roman" pitchFamily="18" charset="0"/>
            </a:endParaRPr>
          </a:p>
          <a:p>
            <a:pPr marL="0" lvl="0" indent="0" algn="r" rtl="1">
              <a:buNone/>
              <a:defRPr/>
            </a:pPr>
            <a:r>
              <a:rPr lang="fa-IR" sz="2100" b="1" dirty="0">
                <a:solidFill>
                  <a:srgbClr val="0000CC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en-US" sz="2100" b="1" dirty="0" err="1">
                <a:solidFill>
                  <a:srgbClr val="0000CC"/>
                </a:solidFill>
                <a:latin typeface="Times New Roman" pitchFamily="18" charset="0"/>
              </a:rPr>
              <a:t>Wr</a:t>
            </a:r>
            <a:r>
              <a:rPr lang="fa-IR" sz="2100" b="1" dirty="0">
                <a:solidFill>
                  <a:srgbClr val="0000CC"/>
                </a:solidFill>
                <a:latin typeface="Times New Roman" pitchFamily="18" charset="0"/>
                <a:cs typeface="Times New Roman"/>
              </a:rPr>
              <a:t> : </a:t>
            </a:r>
            <a:r>
              <a:rPr lang="fa-IR" sz="21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براي پرتوهاي </a:t>
            </a:r>
            <a:r>
              <a:rPr lang="fa-IR" sz="2100" b="1" dirty="0">
                <a:solidFill>
                  <a:srgbClr val="D60093"/>
                </a:solidFill>
                <a:latin typeface="Times New Roman" pitchFamily="18" charset="0"/>
                <a:cs typeface="Times New Roman"/>
              </a:rPr>
              <a:t>با انرژي مختلف </a:t>
            </a:r>
            <a:r>
              <a:rPr lang="fa-IR" sz="21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معين شده است.</a:t>
            </a:r>
            <a:endParaRPr lang="en-GB" sz="2100" b="1" dirty="0">
              <a:solidFill>
                <a:prstClr val="black"/>
              </a:solidFill>
              <a:latin typeface="Times New Roman" pitchFamily="18" charset="0"/>
            </a:endParaRPr>
          </a:p>
          <a:p>
            <a:pPr marL="0" lvl="0" indent="0" algn="r" rtl="1">
              <a:buNone/>
            </a:pPr>
            <a:r>
              <a:rPr lang="fa-IR" sz="21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اساسا</a:t>
            </a:r>
            <a:r>
              <a:rPr lang="en-US" sz="2100" b="1" dirty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en-US" sz="2100" b="1" dirty="0">
                <a:solidFill>
                  <a:srgbClr val="006600"/>
                </a:solidFill>
                <a:latin typeface="Times New Roman" pitchFamily="18" charset="0"/>
              </a:rPr>
              <a:t>QF</a:t>
            </a:r>
            <a:r>
              <a:rPr lang="en-US" sz="2100" b="1" dirty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fa-IR" sz="21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 یک  تخمین گرد شده </a:t>
            </a:r>
            <a:r>
              <a:rPr lang="en-US" altLang="en-US" sz="2100" b="1" dirty="0">
                <a:solidFill>
                  <a:srgbClr val="006600"/>
                </a:solidFill>
                <a:latin typeface="Times New Roman" pitchFamily="18" charset="0"/>
              </a:rPr>
              <a:t>RBE</a:t>
            </a:r>
            <a:r>
              <a:rPr lang="en-US" altLang="en-US" sz="21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fa-IR" altLang="en-US" sz="2100" b="1" dirty="0">
                <a:solidFill>
                  <a:srgbClr val="FF0000"/>
                </a:solidFill>
                <a:latin typeface="Times New Roman" pitchFamily="18" charset="0"/>
                <a:cs typeface="Times New Roman"/>
              </a:rPr>
              <a:t> </a:t>
            </a:r>
            <a:r>
              <a:rPr lang="fa-IR" sz="21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برای هر نوعی از پرتو است</a:t>
            </a:r>
            <a:r>
              <a:rPr lang="en-US" sz="21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.</a:t>
            </a:r>
          </a:p>
          <a:p>
            <a:pPr marL="0" lvl="0" indent="0" algn="r" rtl="1">
              <a:buNone/>
            </a:pPr>
            <a:r>
              <a:rPr lang="fa-IR" sz="2100" b="1" dirty="0">
                <a:solidFill>
                  <a:prstClr val="black"/>
                </a:solidFill>
                <a:latin typeface="Times New Roman" pitchFamily="18" charset="0"/>
                <a:cs typeface="Times New Roman"/>
              </a:rPr>
              <a:t>اثرات بیولوژیکی دوزهای مساوی از تابشهای مختلف (بر حسب راد) متفاوت هستند</a:t>
            </a:r>
            <a:endParaRPr lang="en-US" sz="2100" dirty="0">
              <a:solidFill>
                <a:prstClr val="black"/>
              </a:solidFill>
            </a:endParaRPr>
          </a:p>
          <a:p>
            <a:pPr marL="0" indent="0" algn="r" rtl="1">
              <a:buNone/>
            </a:pPr>
            <a:endPara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ج) دوز موثر (</a:t>
            </a:r>
            <a:r>
              <a:rPr lang="fa-IR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 معادل دوز جذبی </a:t>
            </a:r>
            <a:r>
              <a:rPr lang="en-US" sz="2000" b="1" dirty="0" smtClean="0">
                <a:solidFill>
                  <a:srgbClr val="A5002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):</a:t>
            </a: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حاصلضرب دوز معادل یک قسمتی خاص از بدن در یک ضریب توزین بافت </a:t>
            </a:r>
            <a:endParaRPr lang="en-US" sz="2000" b="1" dirty="0" smtClean="0">
              <a:solidFill>
                <a:srgbClr val="0066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Wt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    در پرتوگیری پزشکی، نواحی خاصی از بدن تحت تابش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واحد آن سیورت </a:t>
            </a:r>
            <a:r>
              <a:rPr lang="en-US" sz="2000" b="1" dirty="0" err="1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Sivert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و در گذشته 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rem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بوده</a:t>
            </a:r>
            <a:endPara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>
              <a:buFont typeface="Wingdings" pitchFamily="2" charset="2"/>
              <a:buNone/>
              <a:defRPr/>
            </a:pPr>
            <a:endParaRPr lang="fa-IR" sz="2000" b="1" dirty="0" smtClean="0">
              <a:solidFill>
                <a:srgbClr val="A50021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 rtl="1">
              <a:buFont typeface="Wingdings" pitchFamily="2" charset="2"/>
              <a:buNone/>
              <a:defRPr/>
            </a:pP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اثرات بیولوژیکی دوزهای مساوی از تابشهای مختلف (بر حسب راد) متفاوت.</a:t>
            </a:r>
          </a:p>
          <a:p>
            <a:pPr algn="r" rtl="1">
              <a:buFont typeface="Wingdings" pitchFamily="2" charset="2"/>
              <a:buNone/>
              <a:defRPr/>
            </a:pPr>
            <a:r>
              <a:rPr lang="en-US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 = D × QF</a:t>
            </a:r>
            <a:endParaRPr lang="fa-IR" sz="2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 rtl="1">
              <a:buFont typeface="Wingdings" pitchFamily="2" charset="2"/>
              <a:buNone/>
              <a:defRPr/>
            </a:pP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RBE = </a:t>
            </a: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Qf</a:t>
            </a:r>
            <a:r>
              <a:rPr lang="fa-IR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29D91E-B15B-4A77-A3B6-82311FBD71F8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9</a:t>
            </a:fld>
            <a:endParaRPr lang="en-GB">
              <a:solidFill>
                <a:srgbClr val="000000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077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409"/>
    </mc:Choice>
    <mc:Fallback xmlns="">
      <p:transition spd="slow" advTm="169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458200" cy="5897563"/>
          </a:xfrm>
        </p:spPr>
        <p:txBody>
          <a:bodyPr/>
          <a:lstStyle/>
          <a:p>
            <a:pPr marL="0" lvl="0" indent="0" algn="ctr" rtl="1">
              <a:buNone/>
            </a:pPr>
            <a:r>
              <a:rPr lang="fa-IR" altLang="en-US" sz="2400" b="1" dirty="0">
                <a:solidFill>
                  <a:srgbClr val="C00000"/>
                </a:solidFill>
                <a:latin typeface="Times New Roman" pitchFamily="18" charset="0"/>
                <a:cs typeface="Times New Roman" panose="02020603050405020304" pitchFamily="18" charset="0"/>
              </a:rPr>
              <a:t>ب) دز معادل - هم ارز </a:t>
            </a:r>
            <a:r>
              <a:rPr lang="en-GB" altLang="en-US" sz="2400" b="1" dirty="0">
                <a:solidFill>
                  <a:srgbClr val="C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en-US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Equivalent dose </a:t>
            </a:r>
            <a:endParaRPr lang="fa-IR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altLang="en-US" sz="2000" b="1" dirty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مهم</a:t>
            </a:r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: دوز </a:t>
            </a:r>
            <a:r>
              <a:rPr lang="fa-IR" altLang="en-US" sz="2000" b="1" u="sng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جذب شده به تنهایی برای پیش بینی وخامت اثار بیولوژیکی کافی نیست </a:t>
            </a:r>
            <a:r>
              <a:rPr lang="fa-IR" altLang="en-US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و</a:t>
            </a:r>
          </a:p>
          <a:p>
            <a:pPr marL="0" lvl="0" indent="0" algn="r" rtl="1">
              <a:buNone/>
            </a:pPr>
            <a:r>
              <a:rPr lang="fa-IR" altLang="en-US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 لازم است </a:t>
            </a:r>
            <a:r>
              <a:rPr lang="fa-IR" altLang="en-US" sz="20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نوع پرتو</a:t>
            </a:r>
            <a:r>
              <a:rPr lang="fa-IR" altLang="en-US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 نیز مشخص شود و</a:t>
            </a:r>
          </a:p>
          <a:p>
            <a:pPr marL="0" lvl="0" indent="0" algn="r" rtl="1">
              <a:buNone/>
            </a:pPr>
            <a:r>
              <a:rPr lang="fa-IR" altLang="en-US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 کمیتی بنام دز معادل تعریف شود. </a:t>
            </a:r>
            <a:r>
              <a:rPr lang="fa-IR" altLang="en-US" sz="2000" b="1" dirty="0">
                <a:solidFill>
                  <a:srgbClr val="0000CC"/>
                </a:solidFill>
                <a:latin typeface="Times New Roman" pitchFamily="18" charset="0"/>
                <a:cs typeface="Times New Roman" panose="02020603050405020304" pitchFamily="18" charset="0"/>
              </a:rPr>
              <a:t>چرا؟ چرا؟؟</a:t>
            </a:r>
            <a:endParaRPr lang="en-US" sz="2000" dirty="0">
              <a:solidFill>
                <a:prstClr val="black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2000" b="1" u="sng" dirty="0">
                <a:solidFill>
                  <a:srgbClr val="0000CC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چون: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تاثیر عوامل متعدد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در آثار بیولوژیک پرتو</a:t>
            </a: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CC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نوع تابش </a:t>
            </a:r>
            <a:r>
              <a:rPr lang="fa-IR" sz="2000" b="1" dirty="0">
                <a:solidFill>
                  <a:srgbClr val="D60093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: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متفاوت بودن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اثرات بیولوژیکی </a:t>
            </a:r>
            <a:r>
              <a:rPr lang="fa-IR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دوزهای مساوی از </a:t>
            </a:r>
            <a:r>
              <a:rPr lang="fa-IR" sz="20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تابشهای مختلف </a:t>
            </a:r>
            <a:r>
              <a:rPr lang="fa-IR" sz="20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(بر حسب راد) </a:t>
            </a: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CC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حساسیت اندام های گوناگون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: تفاوت حساسیت 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اندام های مختلف به پرتو یکسان  </a:t>
            </a: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2000" b="1" dirty="0">
                <a:solidFill>
                  <a:srgbClr val="0000CC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پرتوگری پرتوکاران از منابع مختلف انرژی </a:t>
            </a:r>
            <a:r>
              <a:rPr lang="fa-IR" sz="2000" b="1" dirty="0">
                <a:solidFill>
                  <a:srgbClr val="D60093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: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در یک محیط بیمارستانی </a:t>
            </a: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ممکن است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پرتوکاران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به لحاظ شغلی 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تحت تابش بیش از یک منبع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تشعشع یونساز قرار گیرند</a:t>
            </a:r>
            <a:r>
              <a:rPr lang="en-US" sz="2000" b="1" dirty="0" smtClean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.</a:t>
            </a:r>
            <a:endParaRPr lang="fa-IR" sz="2000" b="1" dirty="0" smtClean="0">
              <a:solidFill>
                <a:prstClr val="black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endParaRPr lang="fa-IR" sz="2000" b="1" dirty="0">
              <a:solidFill>
                <a:prstClr val="black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marL="0" lvl="0" indent="0" algn="ctr" rtl="1">
              <a:buNone/>
            </a:pPr>
            <a:r>
              <a:rPr lang="fa-IR" sz="2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ج) دوز موثر 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2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H</a:t>
            </a:r>
            <a:r>
              <a:rPr lang="fa-IR" sz="22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Effective dose </a:t>
            </a:r>
            <a:endParaRPr lang="fa-IR" sz="2000" b="1" dirty="0">
              <a:solidFill>
                <a:prstClr val="black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موثر: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حاصلضرب دوز معادل یک قسمتی خاص از بدن در یک ضریب توزین بافت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000" b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Wt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lvl="0" algn="r" rtl="1"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تحت تابش قرار گرفتن </a:t>
            </a:r>
            <a:r>
              <a:rPr lang="fa-IR" sz="2000" b="1" dirty="0">
                <a:solidFill>
                  <a:srgbClr val="D6009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نواحی خاصی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از بدن در پرتوگیری پزشکی </a:t>
            </a:r>
          </a:p>
          <a:p>
            <a:pPr lvl="0" algn="r" rtl="1"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مهم: برای مقایسه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اثر پرتوهای یونساز مختلف بر بدن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انسان </a:t>
            </a:r>
          </a:p>
          <a:p>
            <a:pPr lvl="0" algn="r" rtl="1"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نیاز به یک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واحد رادیوبیولوژیک  </a:t>
            </a:r>
          </a:p>
          <a:p>
            <a:pPr lvl="0" algn="r" rtl="1">
              <a:buClr>
                <a:srgbClr val="FF0000"/>
              </a:buClr>
              <a:buFont typeface="Wingdings" panose="05000000000000000000" pitchFamily="2" charset="2"/>
              <a:buChar char="q"/>
            </a:pP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861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230"/>
    </mc:Choice>
    <mc:Fallback xmlns="">
      <p:transition spd="slow" advTm="130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179388" y="152400"/>
            <a:ext cx="8812212" cy="6516688"/>
          </a:xfrm>
        </p:spPr>
        <p:txBody>
          <a:bodyPr>
            <a:normAutofit/>
          </a:bodyPr>
          <a:lstStyle/>
          <a:p>
            <a:pPr marL="0" lvl="0" indent="0" algn="ctr" rtl="1">
              <a:buNone/>
            </a:pPr>
            <a:r>
              <a:rPr lang="fa-IR" sz="20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***ادامه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کمیت های مورد استفاده در دوزیمتری</a:t>
            </a:r>
          </a:p>
          <a:p>
            <a:pPr lvl="0" algn="r" rtl="1">
              <a:buNone/>
              <a:defRPr/>
            </a:pPr>
            <a:r>
              <a:rPr lang="en-US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H </a:t>
            </a:r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= D × </a:t>
            </a:r>
            <a:r>
              <a:rPr lang="en-US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QF</a:t>
            </a:r>
            <a:r>
              <a:rPr lang="fa-IR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      </a:t>
            </a:r>
            <a:r>
              <a:rPr lang="fa-IR" sz="22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22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RBE = </a:t>
            </a:r>
            <a:r>
              <a:rPr lang="en-US" sz="2200" b="1" dirty="0" err="1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Qf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واحد دوز موثر و معادل  : </a:t>
            </a:r>
          </a:p>
          <a:p>
            <a:pPr lvl="0" algn="r" rtl="1">
              <a:buFont typeface="Wingdings" panose="05000000000000000000" pitchFamily="2" charset="2"/>
              <a:buChar char="ü"/>
            </a:pPr>
            <a:r>
              <a:rPr lang="fa-IR" sz="2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سیورت </a:t>
            </a:r>
            <a:r>
              <a:rPr lang="en-US" sz="2200" b="1" dirty="0" err="1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Sivert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200" b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Sv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و</a:t>
            </a:r>
          </a:p>
          <a:p>
            <a:pPr lvl="0" algn="r" rtl="1">
              <a:buFont typeface="Wingdings" panose="05000000000000000000" pitchFamily="2" charset="2"/>
              <a:buChar char="ü"/>
            </a:pPr>
            <a:r>
              <a:rPr lang="fa-IR" sz="2200" b="1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واحد قدیم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آن رم </a:t>
            </a:r>
            <a:r>
              <a:rPr lang="en-US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است ( 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(1Sv = 100 rem</a:t>
            </a:r>
          </a:p>
          <a:p>
            <a:pPr lvl="0" algn="r" rtl="1">
              <a:buFont typeface="Wingdings" panose="05000000000000000000" pitchFamily="2" charset="2"/>
              <a:buChar char="ü"/>
              <a:defRPr/>
            </a:pPr>
            <a:r>
              <a:rPr lang="fa-IR" sz="2200" b="1" dirty="0">
                <a:solidFill>
                  <a:srgbClr val="0000CC"/>
                </a:solidFill>
                <a:latin typeface="Times New Roman" pitchFamily="18" charset="0"/>
                <a:cs typeface="Times New Roman" panose="02020603050405020304" pitchFamily="18" charset="0"/>
              </a:rPr>
              <a:t>بیانگر</a:t>
            </a:r>
            <a:r>
              <a:rPr lang="fa-IR" sz="22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sz="22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: </a:t>
            </a:r>
            <a:r>
              <a:rPr lang="fa-IR" sz="22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دوز معادل یا دوز جذبی</a:t>
            </a:r>
            <a:r>
              <a:rPr lang="en-US" sz="22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 × </a:t>
            </a:r>
            <a:r>
              <a:rPr lang="fa-IR" sz="22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فاکتور کیفیت </a:t>
            </a:r>
          </a:p>
          <a:p>
            <a:pPr lvl="0" algn="r" rtl="1">
              <a:buFont typeface="Wingdings" panose="05000000000000000000" pitchFamily="2" charset="2"/>
              <a:buChar char="ü"/>
              <a:defRPr/>
            </a:pPr>
            <a:r>
              <a:rPr lang="fa-IR" sz="2200" b="1" dirty="0">
                <a:solidFill>
                  <a:srgbClr val="0000CC"/>
                </a:solidFill>
                <a:latin typeface="Times New Roman" pitchFamily="18" charset="0"/>
                <a:cs typeface="Times New Roman" panose="02020603050405020304" pitchFamily="18" charset="0"/>
              </a:rPr>
              <a:t>کاربرد</a:t>
            </a:r>
            <a:r>
              <a:rPr lang="fa-IR" sz="2200" b="1" dirty="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 : برای مانیتورینگ </a:t>
            </a:r>
            <a:r>
              <a:rPr lang="fa-IR" sz="2200" b="1" dirty="0">
                <a:solidFill>
                  <a:srgbClr val="006600"/>
                </a:solidFill>
                <a:latin typeface="Times New Roman" pitchFamily="18" charset="0"/>
                <a:cs typeface="Times New Roman" panose="02020603050405020304" pitchFamily="18" charset="0"/>
              </a:rPr>
              <a:t>تشعشع فردی</a:t>
            </a:r>
            <a:endParaRPr lang="en-US" sz="2200" b="1" dirty="0">
              <a:solidFill>
                <a:srgbClr val="0066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lvl="0" algn="r" rtl="1">
              <a:buFont typeface="Wingdings" panose="05000000000000000000" pitchFamily="2" charset="2"/>
              <a:buChar char="ü"/>
              <a:defRPr/>
            </a:pP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کاربرد</a:t>
            </a:r>
            <a:r>
              <a:rPr lang="en-US" sz="22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در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دزیمتری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وسنجش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اثر بیولوژیکی 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endParaRPr lang="fa-IR" sz="2200" b="1" dirty="0">
              <a:solidFill>
                <a:prstClr val="black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endParaRPr lang="en-US" altLang="en-US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RBE</a:t>
            </a:r>
            <a:r>
              <a:rPr lang="fa-IR" altLang="en-US" sz="2200" b="1" dirty="0" smtClean="0">
                <a:latin typeface="Times New Roman" pitchFamily="18" charset="0"/>
                <a:cs typeface="Times New Roman" pitchFamily="18" charset="0"/>
              </a:rPr>
              <a:t> ، </a:t>
            </a:r>
            <a:r>
              <a:rPr lang="fa-IR" altLang="en-US" sz="22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تاثیر بیولوژیکی نسبی</a:t>
            </a:r>
            <a:r>
              <a:rPr lang="fa-IR" altLang="en-US" sz="2200" b="1" dirty="0" smtClean="0">
                <a:latin typeface="Times New Roman" pitchFamily="18" charset="0"/>
                <a:cs typeface="Times New Roman" pitchFamily="18" charset="0"/>
              </a:rPr>
              <a:t>: نسبت دز پرتوهای </a:t>
            </a:r>
            <a:r>
              <a:rPr lang="en-US" altLang="en-US" sz="2200" b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fa-IR" altLang="en-US" sz="2200" b="1" dirty="0" smtClean="0">
                <a:latin typeface="Times New Roman" pitchFamily="18" charset="0"/>
                <a:cs typeface="Times New Roman" pitchFamily="18" charset="0"/>
              </a:rPr>
              <a:t> به دز تابشی استاندارد</a:t>
            </a:r>
            <a:endParaRPr lang="en-US" altLang="en-US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r>
              <a:rPr lang="fa-IR" altLang="en-US" sz="2200" b="1" dirty="0" smtClean="0">
                <a:latin typeface="Times New Roman" pitchFamily="18" charset="0"/>
                <a:cs typeface="Times New Roman" pitchFamily="18" charset="0"/>
              </a:rPr>
              <a:t>تابش:  </a:t>
            </a:r>
            <a:r>
              <a:rPr lang="en-US" altLang="en-US" sz="2200" b="1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en-US" altLang="en-US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α                   </a:t>
            </a:r>
            <a:r>
              <a:rPr lang="en-US" altLang="en-US" sz="2200" b="1" dirty="0" smtClean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US" altLang="en-US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en-US" altLang="en-US" sz="2200" b="1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(  β   γ )         X        </a:t>
            </a: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10 - 20           </a:t>
            </a:r>
            <a:r>
              <a:rPr lang="en-US" altLang="en-US" sz="2200" b="1" dirty="0" smtClean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4 - 5               </a:t>
            </a:r>
            <a:r>
              <a:rPr lang="en-US" altLang="en-US" sz="22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1               1</a:t>
            </a:r>
            <a:r>
              <a:rPr lang="en-US" altLang="en-US" sz="2200" b="1" dirty="0" smtClean="0">
                <a:latin typeface="Times New Roman" pitchFamily="18" charset="0"/>
                <a:cs typeface="Times New Roman" pitchFamily="18" charset="0"/>
              </a:rPr>
              <a:t>      : RBE </a:t>
            </a: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endParaRPr lang="fa-IR" altLang="en-US" sz="2200" b="1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r>
              <a:rPr lang="fa-IR" altLang="en-US" sz="2200" b="1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 چرا پرتو </a:t>
            </a:r>
            <a:r>
              <a:rPr lang="el-GR" altLang="en-US" sz="2200" b="1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fa-IR" altLang="en-US" sz="2200" b="1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فاکتور وزنی بیشتری دارد؟</a:t>
            </a: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r>
              <a:rPr lang="fa-IR" altLang="en-US" sz="2200" b="1" dirty="0" smtClean="0">
                <a:latin typeface="Times New Roman" pitchFamily="18" charset="0"/>
                <a:cs typeface="Times New Roman" pitchFamily="18" charset="0"/>
              </a:rPr>
              <a:t>به 2 دلیل: </a:t>
            </a:r>
            <a:r>
              <a:rPr lang="fa-IR" altLang="en-US" sz="2200" b="1" dirty="0" smtClean="0">
                <a:solidFill>
                  <a:srgbClr val="D60093"/>
                </a:solidFill>
                <a:latin typeface="Times New Roman" pitchFamily="18" charset="0"/>
                <a:cs typeface="Times New Roman" pitchFamily="18" charset="0"/>
              </a:rPr>
              <a:t>جرم زیاد و واحد بار بیشتر</a:t>
            </a:r>
          </a:p>
          <a:p>
            <a:pPr marL="0" algn="r" rtl="1" eaLnBrk="1" hangingPunct="1">
              <a:spcBef>
                <a:spcPct val="0"/>
              </a:spcBef>
              <a:buFontTx/>
              <a:buNone/>
            </a:pPr>
            <a:r>
              <a:rPr lang="fa-IR" altLang="en-US" sz="2200" b="1" dirty="0" smtClean="0">
                <a:latin typeface="Times New Roman" pitchFamily="18" charset="0"/>
                <a:cs typeface="Times New Roman" pitchFamily="18" charset="0"/>
              </a:rPr>
              <a:t>هر دو باعث کاهش برد ذره میشود.</a:t>
            </a:r>
            <a:endParaRPr lang="en-US" altLang="en-US" sz="22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0C3D1E-B2BC-407A-842F-1BD28DBEB44E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11</a:t>
            </a:fld>
            <a:endParaRPr lang="en-GB">
              <a:solidFill>
                <a:srgbClr val="000000"/>
              </a:solidFill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23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773"/>
    </mc:Choice>
    <mc:Fallback xmlns="">
      <p:transition spd="slow" advTm="174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8CF47-C473-4D7D-A835-D11AB378CCF2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12</a:t>
            </a:fld>
            <a:endParaRPr lang="en-GB">
              <a:solidFill>
                <a:srgbClr val="000000"/>
              </a:solidFill>
            </a:endParaRPr>
          </a:p>
        </p:txBody>
      </p:sp>
      <p:graphicFrame>
        <p:nvGraphicFramePr>
          <p:cNvPr id="7" name="Group 10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077809"/>
              </p:ext>
            </p:extLst>
          </p:nvPr>
        </p:nvGraphicFramePr>
        <p:xfrm>
          <a:off x="304800" y="2385810"/>
          <a:ext cx="4164012" cy="4309894"/>
        </p:xfrm>
        <a:graphic>
          <a:graphicData uri="http://schemas.openxmlformats.org/drawingml/2006/table">
            <a:tbl>
              <a:tblPr rtl="1"/>
              <a:tblGrid>
                <a:gridCol w="1454354"/>
                <a:gridCol w="2709658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ارزشهای </a:t>
                      </a: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QF</a:t>
                      </a: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 که در تعریف بیشینه دوز مجاز به کار می رود</a:t>
                      </a:r>
                      <a:endParaRPr kumimoji="0" lang="ar-SA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52378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فاکتور کیفیت</a:t>
                      </a:r>
                      <a:r>
                        <a:rPr kumimoji="0" lang="fa-I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(</a:t>
                      </a: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QF)</a:t>
                      </a:r>
                      <a:r>
                        <a:rPr kumimoji="0" lang="fa-I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 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نوع پرتو</a:t>
                      </a:r>
                      <a:endParaRPr kumimoji="0" lang="ar-SA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281282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charset="0"/>
                          <a:cs typeface="B Nazanin" pitchFamily="2" charset="-78"/>
                        </a:rPr>
                        <a:t>1</a:t>
                      </a:r>
                      <a:endParaRPr kumimoji="0" lang="fa-IR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پرتوهای </a:t>
                      </a:r>
                      <a:r>
                        <a:rPr kumimoji="0" lang="fa-I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ایکس</a:t>
                      </a: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 و گاما</a:t>
                      </a:r>
                      <a:endParaRPr kumimoji="0" lang="ar-SA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506306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charset="0"/>
                          <a:cs typeface="B Nazanin" pitchFamily="2" charset="-78"/>
                        </a:rPr>
                        <a:t>1.7</a:t>
                      </a:r>
                      <a:endParaRPr kumimoji="0" lang="fa-I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0.03 </a:t>
                      </a:r>
                      <a:r>
                        <a:rPr kumimoji="0" 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MeV</a:t>
                      </a: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 </a:t>
                      </a: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پرتو بتا با انرژی بیشینه بزرگتر از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Times New Roman" pitchFamily="18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367167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charset="0"/>
                          <a:cs typeface="B Nazanin" pitchFamily="2" charset="-78"/>
                        </a:rPr>
                        <a:t>10</a:t>
                      </a:r>
                      <a:endParaRPr kumimoji="0" lang="fa-I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نوترونها وپروتونها تا انرژی </a:t>
                      </a: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10 </a:t>
                      </a:r>
                      <a:r>
                        <a:rPr kumimoji="0" 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MeV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281282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charset="0"/>
                          <a:cs typeface="B Nazanin" pitchFamily="2" charset="-78"/>
                        </a:rPr>
                        <a:t>30</a:t>
                      </a:r>
                      <a:endParaRPr kumimoji="0" lang="fa-IR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اگر چشم تابش شود</a:t>
                      </a:r>
                      <a:endParaRPr kumimoji="0" lang="ar-SA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281282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charset="0"/>
                          <a:cs typeface="B Nazanin" pitchFamily="2" charset="-78"/>
                        </a:rPr>
                        <a:t>10</a:t>
                      </a:r>
                      <a:endParaRPr kumimoji="0" lang="fa-IR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ذرات آلفا از مواد رادیو اکتیو طبیعی</a:t>
                      </a:r>
                      <a:endParaRPr kumimoji="0" lang="ar-SA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281282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charset="0"/>
                          <a:cs typeface="B Nazanin" pitchFamily="2" charset="-78"/>
                        </a:rPr>
                        <a:t>20</a:t>
                      </a:r>
                      <a:endParaRPr kumimoji="0" lang="fa-IR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هسته های سنگین</a:t>
                      </a:r>
                      <a:endParaRPr kumimoji="0" lang="ar-SA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L="91451" marR="91451"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</a:tbl>
          </a:graphicData>
        </a:graphic>
      </p:graphicFrame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537681"/>
              </p:ext>
            </p:extLst>
          </p:nvPr>
        </p:nvGraphicFramePr>
        <p:xfrm>
          <a:off x="1752600" y="228600"/>
          <a:ext cx="6629400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9800"/>
                <a:gridCol w="1498600"/>
                <a:gridCol w="2921000"/>
              </a:tblGrid>
              <a:tr h="309880">
                <a:tc>
                  <a:txBody>
                    <a:bodyPr/>
                    <a:lstStyle/>
                    <a:p>
                      <a:pPr algn="ctr" rtl="1"/>
                      <a:r>
                        <a:rPr lang="fa-IR" sz="2400" dirty="0" smtClean="0">
                          <a:solidFill>
                            <a:srgbClr val="A50021"/>
                          </a:solidFill>
                        </a:rPr>
                        <a:t>واحد </a:t>
                      </a:r>
                      <a:r>
                        <a:rPr lang="en-US" sz="2400" dirty="0" smtClean="0">
                          <a:solidFill>
                            <a:srgbClr val="A50021"/>
                          </a:solidFill>
                        </a:rPr>
                        <a:t>SI</a:t>
                      </a:r>
                      <a:endParaRPr lang="en-US" sz="2400" dirty="0">
                        <a:solidFill>
                          <a:srgbClr val="A5002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fa-IR" sz="2400" dirty="0" smtClean="0">
                          <a:solidFill>
                            <a:srgbClr val="A50021"/>
                          </a:solidFill>
                        </a:rPr>
                        <a:t>واحد قدیمی</a:t>
                      </a:r>
                      <a:endParaRPr lang="en-US" sz="2400" dirty="0">
                        <a:solidFill>
                          <a:srgbClr val="A5002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fa-IR" sz="2400" dirty="0" smtClean="0">
                          <a:solidFill>
                            <a:srgbClr val="A50021"/>
                          </a:solidFill>
                        </a:rPr>
                        <a:t>کمیت</a:t>
                      </a:r>
                      <a:endParaRPr lang="en-US" sz="2400" dirty="0">
                        <a:solidFill>
                          <a:srgbClr val="A50021"/>
                        </a:solidFill>
                      </a:endParaRPr>
                    </a:p>
                  </a:txBody>
                  <a:tcPr/>
                </a:tc>
              </a:tr>
              <a:tr h="309880"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chemeClr val="tx1"/>
                          </a:solidFill>
                        </a:rPr>
                        <a:t>کلومب بر کیلوگرم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</a:rPr>
                        <a:t>(C/kg)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chemeClr val="tx1"/>
                          </a:solidFill>
                        </a:rPr>
                        <a:t>رنتگن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</a:rPr>
                        <a:t> (R)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chemeClr val="tx1"/>
                          </a:solidFill>
                        </a:rPr>
                        <a:t>اکسپوژر (اندازه گیری شده در هوا)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09880"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rgbClr val="0000FF"/>
                          </a:solidFill>
                        </a:rPr>
                        <a:t>گری </a:t>
                      </a:r>
                      <a:r>
                        <a:rPr lang="en-US" b="1" dirty="0" smtClean="0">
                          <a:solidFill>
                            <a:srgbClr val="0000FF"/>
                          </a:solidFill>
                        </a:rPr>
                        <a:t>(</a:t>
                      </a:r>
                      <a:r>
                        <a:rPr lang="en-US" b="1" dirty="0" err="1" smtClean="0">
                          <a:solidFill>
                            <a:srgbClr val="0000FF"/>
                          </a:solidFill>
                        </a:rPr>
                        <a:t>Gy</a:t>
                      </a:r>
                      <a:r>
                        <a:rPr lang="en-US" b="1" dirty="0" smtClean="0">
                          <a:solidFill>
                            <a:srgbClr val="0000FF"/>
                          </a:solidFill>
                        </a:rPr>
                        <a:t>)</a:t>
                      </a:r>
                      <a:endParaRPr lang="en-US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rgbClr val="0000FF"/>
                          </a:solidFill>
                        </a:rPr>
                        <a:t>راد</a:t>
                      </a:r>
                      <a:r>
                        <a:rPr lang="en-US" b="1" dirty="0" smtClean="0">
                          <a:solidFill>
                            <a:srgbClr val="0000FF"/>
                          </a:solidFill>
                        </a:rPr>
                        <a:t>  (Rad) </a:t>
                      </a:r>
                      <a:endParaRPr lang="en-US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rgbClr val="0000FF"/>
                          </a:solidFill>
                        </a:rPr>
                        <a:t>دوز جذبی</a:t>
                      </a:r>
                      <a:endParaRPr lang="en-US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</a:tr>
              <a:tr h="309880"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chemeClr val="tx1"/>
                          </a:solidFill>
                        </a:rPr>
                        <a:t>سیورت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</a:rPr>
                        <a:t>  (</a:t>
                      </a:r>
                      <a:r>
                        <a:rPr lang="en-US" b="1" dirty="0" err="1" smtClean="0">
                          <a:solidFill>
                            <a:schemeClr val="tx1"/>
                          </a:solidFill>
                        </a:rPr>
                        <a:t>Sv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</a:rPr>
                        <a:t>)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chemeClr val="tx1"/>
                          </a:solidFill>
                        </a:rPr>
                        <a:t>رم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</a:rPr>
                        <a:t>(rem)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chemeClr val="tx1"/>
                          </a:solidFill>
                        </a:rPr>
                        <a:t>دوز معادل و دوز موثر ( شغلی)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09880"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rgbClr val="006600"/>
                          </a:solidFill>
                        </a:rPr>
                        <a:t>بکرل</a:t>
                      </a:r>
                      <a:r>
                        <a:rPr lang="en-US" b="1" dirty="0" smtClean="0">
                          <a:solidFill>
                            <a:srgbClr val="006600"/>
                          </a:solidFill>
                        </a:rPr>
                        <a:t>(</a:t>
                      </a:r>
                      <a:r>
                        <a:rPr lang="en-US" b="1" dirty="0" err="1" smtClean="0">
                          <a:solidFill>
                            <a:srgbClr val="006600"/>
                          </a:solidFill>
                        </a:rPr>
                        <a:t>Bq</a:t>
                      </a:r>
                      <a:r>
                        <a:rPr lang="en-US" b="1" dirty="0" smtClean="0">
                          <a:solidFill>
                            <a:srgbClr val="006600"/>
                          </a:solidFill>
                        </a:rPr>
                        <a:t>) </a:t>
                      </a:r>
                      <a:endParaRPr lang="en-US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rgbClr val="006600"/>
                          </a:solidFill>
                        </a:rPr>
                        <a:t>کوری</a:t>
                      </a:r>
                      <a:r>
                        <a:rPr lang="en-US" b="1" dirty="0" smtClean="0">
                          <a:solidFill>
                            <a:srgbClr val="006600"/>
                          </a:solidFill>
                        </a:rPr>
                        <a:t>(Ci)</a:t>
                      </a:r>
                      <a:r>
                        <a:rPr lang="en-US" b="1" baseline="0" dirty="0" smtClean="0">
                          <a:solidFill>
                            <a:srgbClr val="006600"/>
                          </a:solidFill>
                        </a:rPr>
                        <a:t> </a:t>
                      </a:r>
                      <a:endParaRPr lang="en-US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fa-IR" b="1" dirty="0" smtClean="0">
                          <a:solidFill>
                            <a:srgbClr val="006600"/>
                          </a:solidFill>
                        </a:rPr>
                        <a:t>رادیواکتیو</a:t>
                      </a:r>
                      <a:endParaRPr lang="en-US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187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26"/>
    </mc:Choice>
    <mc:Fallback xmlns="">
      <p:transition spd="slow" advTm="59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25" y="274638"/>
            <a:ext cx="4257675" cy="1143000"/>
          </a:xfrm>
        </p:spPr>
        <p:txBody>
          <a:bodyPr/>
          <a:lstStyle/>
          <a:p>
            <a:pPr algn="r" rtl="1" eaLnBrk="1" hangingPunct="1"/>
            <a:r>
              <a:rPr lang="ar-SA" altLang="en-US" sz="24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حساسیت سلول به پرتو</a:t>
            </a:r>
            <a:endParaRPr lang="en-GB" altLang="en-US" sz="2400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5222875" y="1382713"/>
            <a:ext cx="3451225" cy="4756150"/>
          </a:xfrm>
        </p:spPr>
        <p:txBody>
          <a:bodyPr/>
          <a:lstStyle/>
          <a:p>
            <a:pPr rtl="1" eaLnBrk="1" hangingPunct="1">
              <a:buFontTx/>
              <a:buNone/>
            </a:pPr>
            <a:r>
              <a:rPr lang="ar-SA" altLang="en-US" sz="2000" b="1" smtClean="0">
                <a:latin typeface="Times New Roman" pitchFamily="18" charset="0"/>
                <a:cs typeface="Times New Roman" pitchFamily="18" charset="0"/>
              </a:rPr>
              <a:t>حساسیت سلول به پرتو تا اندازه ای به </a:t>
            </a:r>
            <a:r>
              <a:rPr lang="ar-SA" altLang="en-US" sz="20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مرحله بلوغ </a:t>
            </a:r>
            <a:r>
              <a:rPr lang="ar-SA" altLang="en-US" sz="2000" b="1" smtClean="0">
                <a:latin typeface="Times New Roman" pitchFamily="18" charset="0"/>
                <a:cs typeface="Times New Roman" pitchFamily="18" charset="0"/>
              </a:rPr>
              <a:t>و همچنین </a:t>
            </a:r>
            <a:r>
              <a:rPr lang="ar-SA" altLang="en-US" sz="20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نقش </a:t>
            </a:r>
            <a:r>
              <a:rPr lang="ar-SA" altLang="en-US" sz="2000" b="1" smtClean="0">
                <a:latin typeface="Times New Roman" pitchFamily="18" charset="0"/>
                <a:cs typeface="Times New Roman" pitchFamily="18" charset="0"/>
              </a:rPr>
              <a:t>آن بستگی دارد</a:t>
            </a:r>
            <a:r>
              <a:rPr lang="fa-IR" altLang="en-US" sz="2000" b="1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graphicFrame>
        <p:nvGraphicFramePr>
          <p:cNvPr id="35898" name="Group 58"/>
          <p:cNvGraphicFramePr>
            <a:graphicFrameLocks noGrp="1"/>
          </p:cNvGraphicFramePr>
          <p:nvPr/>
        </p:nvGraphicFramePr>
        <p:xfrm>
          <a:off x="417513" y="142875"/>
          <a:ext cx="3797300" cy="6615113"/>
        </p:xfrm>
        <a:graphic>
          <a:graphicData uri="http://schemas.openxmlformats.org/drawingml/2006/table">
            <a:tbl>
              <a:tblPr rtl="1"/>
              <a:tblGrid>
                <a:gridCol w="2096185"/>
                <a:gridCol w="1701115"/>
              </a:tblGrid>
              <a:tr h="1297688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نوع سلول</a:t>
                      </a:r>
                      <a:endParaRPr kumimoji="0" lang="ar-SA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حساسیت پرتوی</a:t>
                      </a:r>
                      <a:endParaRPr kumimoji="0" lang="ar-SA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1929152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لنفوسیت ها 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اسپرماتوگونیها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اریتروبلاستها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پوشش داخلی روده</a:t>
                      </a:r>
                      <a:endParaRPr kumimoji="0" lang="ar-SA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بسیار</a:t>
                      </a:r>
                      <a:endParaRPr kumimoji="0" lang="ar-SA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1702817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سلولهای اندوتلیال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استئوبلاستها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اسپرماتیدها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فیبرو بلاستها</a:t>
                      </a:r>
                      <a:endParaRPr kumimoji="0" lang="ar-SA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متوسط</a:t>
                      </a:r>
                      <a:endParaRPr kumimoji="0" lang="ar-SA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  <a:tr h="1685456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سلولهای ماهیچه ای 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سلولهای عصبی</a:t>
                      </a:r>
                    </a:p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سلولهای غ</a:t>
                      </a:r>
                      <a:r>
                        <a:rPr kumimoji="0" lang="fa-IR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ض</a:t>
                      </a: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روفی</a:t>
                      </a:r>
                      <a:endParaRPr kumimoji="0" lang="ar-SA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-SA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Times New Roman" pitchFamily="18" charset="0"/>
                          <a:cs typeface="B Nazanin" pitchFamily="2" charset="-78"/>
                        </a:rPr>
                        <a:t>اندک</a:t>
                      </a:r>
                      <a:endParaRPr kumimoji="0" lang="ar-SA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990033"/>
                        </a:solidFill>
                        <a:effectLst/>
                        <a:latin typeface="Arial" charset="0"/>
                        <a:cs typeface="B Nazanin" pitchFamily="2" charset="-78"/>
                      </a:endParaRPr>
                    </a:p>
                  </a:txBody>
                  <a:tcPr marT="50082" marB="50082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3"/>
                    </a:solidFill>
                  </a:tcPr>
                </a:tc>
              </a:tr>
            </a:tbl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rgbClr val="000000"/>
                </a:solidFill>
              </a:rPr>
              <a:t>Movahedi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8CF47-C473-4D7D-A835-D11AB378CCF2}" type="slidenum">
              <a:rPr lang="ar-SA" smtClean="0">
                <a:solidFill>
                  <a:srgbClr val="000000"/>
                </a:solidFill>
              </a:rPr>
              <a:pPr>
                <a:defRPr/>
              </a:pPr>
              <a:t>13</a:t>
            </a:fld>
            <a:endParaRPr lang="en-GB">
              <a:solidFill>
                <a:srgbClr val="000000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66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307"/>
    </mc:Choice>
    <mc:Fallback xmlns="">
      <p:transition spd="slow" advTm="853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686800" cy="6324600"/>
          </a:xfrm>
        </p:spPr>
        <p:txBody>
          <a:bodyPr>
            <a:noAutofit/>
          </a:bodyPr>
          <a:lstStyle/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>
                <a:solidFill>
                  <a:srgbClr val="C00000"/>
                </a:solidFill>
                <a:ea typeface="Calibri"/>
                <a:cs typeface="+mj-cs"/>
              </a:rPr>
              <a:t> </a:t>
            </a:r>
            <a:r>
              <a:rPr lang="fa-IR" sz="2000" b="1" dirty="0" smtClean="0">
                <a:solidFill>
                  <a:srgbClr val="C00000"/>
                </a:solidFill>
                <a:ea typeface="Calibri"/>
                <a:cs typeface="+mj-cs"/>
              </a:rPr>
              <a:t>***</a:t>
            </a:r>
            <a:r>
              <a:rPr lang="fa-IR" sz="2000" b="1" dirty="0" smtClean="0">
                <a:solidFill>
                  <a:srgbClr val="C00000"/>
                </a:solidFill>
                <a:ea typeface="Calibri"/>
              </a:rPr>
              <a:t> </a:t>
            </a:r>
            <a:r>
              <a:rPr lang="fa-IR" sz="2000" b="1" dirty="0">
                <a:solidFill>
                  <a:srgbClr val="C00000"/>
                </a:solidFill>
                <a:ea typeface="Calibri"/>
              </a:rPr>
              <a:t>چهار نوع کمیت  تشعشع </a:t>
            </a:r>
            <a:endParaRPr lang="fa-IR" sz="2000" b="1" dirty="0" smtClean="0">
              <a:solidFill>
                <a:srgbClr val="C00000"/>
              </a:solidFill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 smtClean="0">
                <a:ea typeface="Calibri"/>
                <a:cs typeface="+mj-cs"/>
              </a:rPr>
              <a:t>تشعشعات دارای </a:t>
            </a:r>
            <a:r>
              <a:rPr lang="fa-IR" sz="2000" b="1" dirty="0" smtClean="0">
                <a:solidFill>
                  <a:srgbClr val="0000CC"/>
                </a:solidFill>
                <a:ea typeface="Calibri"/>
                <a:cs typeface="+mj-cs"/>
              </a:rPr>
              <a:t>چهار </a:t>
            </a:r>
            <a:r>
              <a:rPr lang="fa-IR" sz="2000" b="1" dirty="0">
                <a:solidFill>
                  <a:srgbClr val="0000CC"/>
                </a:solidFill>
                <a:ea typeface="Calibri"/>
                <a:cs typeface="+mj-cs"/>
              </a:rPr>
              <a:t>نوع </a:t>
            </a:r>
            <a:r>
              <a:rPr lang="fa-IR" sz="2000" b="1" dirty="0" smtClean="0">
                <a:solidFill>
                  <a:srgbClr val="0000CC"/>
                </a:solidFill>
                <a:ea typeface="Calibri"/>
                <a:cs typeface="+mj-cs"/>
              </a:rPr>
              <a:t>کمیت </a:t>
            </a:r>
            <a:r>
              <a:rPr lang="fa-IR" sz="2000" b="1" dirty="0" smtClean="0">
                <a:ea typeface="Calibri"/>
                <a:cs typeface="+mj-cs"/>
              </a:rPr>
              <a:t>است .</a:t>
            </a: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 smtClean="0">
                <a:solidFill>
                  <a:srgbClr val="006600"/>
                </a:solidFill>
                <a:ea typeface="Calibri"/>
                <a:cs typeface="+mj-cs"/>
              </a:rPr>
              <a:t>1- </a:t>
            </a:r>
            <a:r>
              <a:rPr lang="fa-IR" sz="2000" b="1" dirty="0">
                <a:solidFill>
                  <a:srgbClr val="006600"/>
                </a:solidFill>
                <a:ea typeface="Calibri"/>
              </a:rPr>
              <a:t>گری</a:t>
            </a:r>
            <a:endParaRPr lang="fa-IR" sz="2000" b="1" dirty="0" smtClean="0">
              <a:solidFill>
                <a:srgbClr val="006600"/>
              </a:solidFill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 smtClean="0">
                <a:solidFill>
                  <a:srgbClr val="006600"/>
                </a:solidFill>
                <a:ea typeface="Calibri"/>
                <a:cs typeface="+mj-cs"/>
              </a:rPr>
              <a:t>2- </a:t>
            </a:r>
            <a:r>
              <a:rPr lang="fa-IR" sz="2000" b="1" dirty="0">
                <a:solidFill>
                  <a:srgbClr val="006600"/>
                </a:solidFill>
                <a:ea typeface="Calibri"/>
              </a:rPr>
              <a:t>سیورت </a:t>
            </a:r>
            <a:endParaRPr lang="fa-IR" sz="2000" b="1" dirty="0" smtClean="0">
              <a:solidFill>
                <a:srgbClr val="006600"/>
              </a:solidFill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 smtClean="0">
                <a:ea typeface="Calibri"/>
                <a:cs typeface="+mj-cs"/>
              </a:rPr>
              <a:t>قبل از واحد های  گری و سیورت صحبت شد </a:t>
            </a: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1" dirty="0" smtClean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 smtClean="0">
                <a:solidFill>
                  <a:srgbClr val="FF0000"/>
                </a:solidFill>
                <a:ea typeface="Calibri"/>
                <a:cs typeface="+mj-cs"/>
              </a:rPr>
              <a:t>3- رونتگن:  </a:t>
            </a:r>
            <a:r>
              <a:rPr lang="fa-IR" sz="2000" b="1" dirty="0" smtClean="0">
                <a:solidFill>
                  <a:srgbClr val="006600"/>
                </a:solidFill>
                <a:ea typeface="Calibri"/>
                <a:cs typeface="+mj-cs"/>
              </a:rPr>
              <a:t>تابش گیری در هوا</a:t>
            </a:r>
          </a:p>
          <a:p>
            <a:pPr mar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2000" b="1" dirty="0" smtClean="0">
                <a:solidFill>
                  <a:srgbClr val="0000CC"/>
                </a:solidFill>
                <a:ea typeface="Calibri"/>
                <a:cs typeface="+mj-cs"/>
              </a:rPr>
              <a:t> واحد:  </a:t>
            </a:r>
            <a:r>
              <a:rPr lang="en-US" sz="2000" b="1" dirty="0" smtClean="0">
                <a:latin typeface="Times New Roman"/>
                <a:ea typeface="Calibri"/>
                <a:cs typeface="+mj-cs"/>
              </a:rPr>
              <a:t>SI </a:t>
            </a:r>
            <a:r>
              <a:rPr lang="fa-IR" sz="2000" b="1" dirty="0" smtClean="0">
                <a:ea typeface="Calibri"/>
                <a:cs typeface="+mj-cs"/>
              </a:rPr>
              <a:t> بر اساس</a:t>
            </a:r>
            <a:r>
              <a:rPr lang="en-US" sz="2000" b="1" dirty="0" smtClean="0">
                <a:latin typeface="Times New Roman"/>
                <a:ea typeface="Calibri"/>
                <a:cs typeface="+mj-cs"/>
              </a:rPr>
              <a:t>  C/ kg  </a:t>
            </a:r>
            <a:r>
              <a:rPr lang="fa-IR" sz="2000" b="1" dirty="0" smtClean="0">
                <a:ea typeface="Calibri"/>
                <a:cs typeface="+mj-cs"/>
              </a:rPr>
              <a:t>واحد سنتی </a:t>
            </a:r>
            <a:r>
              <a:rPr lang="en-US" sz="2000" b="1" dirty="0" smtClean="0">
                <a:latin typeface="Times New Roman"/>
                <a:ea typeface="Calibri"/>
                <a:cs typeface="+mj-cs"/>
              </a:rPr>
              <a:t>R </a:t>
            </a:r>
            <a:r>
              <a:rPr lang="fa-IR" sz="2000" b="1" dirty="0" smtClean="0">
                <a:ea typeface="Calibri"/>
                <a:cs typeface="+mj-cs"/>
              </a:rPr>
              <a:t> است </a:t>
            </a:r>
          </a:p>
          <a:p>
            <a:pPr mar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2000" b="1" dirty="0" smtClean="0">
                <a:ea typeface="Calibri"/>
                <a:cs typeface="+mj-cs"/>
              </a:rPr>
              <a:t>مقیاسی از یونیزاسیون تولید شده با </a:t>
            </a:r>
            <a:r>
              <a:rPr lang="fa-IR" sz="2000" b="1" dirty="0" smtClean="0">
                <a:solidFill>
                  <a:srgbClr val="006600"/>
                </a:solidFill>
                <a:ea typeface="Calibri"/>
                <a:cs typeface="+mj-cs"/>
              </a:rPr>
              <a:t>اشعه ایکس</a:t>
            </a:r>
            <a:endParaRPr lang="en-US" sz="2000" dirty="0" smtClean="0">
              <a:solidFill>
                <a:srgbClr val="006600"/>
              </a:solidFill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 smtClean="0">
                <a:solidFill>
                  <a:srgbClr val="0000CC"/>
                </a:solidFill>
                <a:ea typeface="Calibri"/>
                <a:cs typeface="+mj-cs"/>
              </a:rPr>
              <a:t>مورد استفاده : </a:t>
            </a:r>
            <a:r>
              <a:rPr lang="fa-IR" sz="2000" b="1" dirty="0" smtClean="0">
                <a:ea typeface="Calibri"/>
                <a:cs typeface="+mj-cs"/>
              </a:rPr>
              <a:t>مقیاسی از تابش است و برای </a:t>
            </a:r>
            <a:r>
              <a:rPr lang="fa-IR" sz="2000" b="1" dirty="0" smtClean="0">
                <a:solidFill>
                  <a:srgbClr val="006600"/>
                </a:solidFill>
                <a:ea typeface="Calibri"/>
                <a:cs typeface="+mj-cs"/>
              </a:rPr>
              <a:t>اندازه گیری </a:t>
            </a:r>
            <a:r>
              <a:rPr lang="fa-IR" sz="2000" b="1" u="sng" dirty="0" smtClean="0">
                <a:solidFill>
                  <a:srgbClr val="006600"/>
                </a:solidFill>
                <a:ea typeface="Calibri"/>
                <a:cs typeface="+mj-cs"/>
              </a:rPr>
              <a:t>شدت تشعشع</a:t>
            </a:r>
            <a:r>
              <a:rPr lang="fa-IR" sz="2000" b="1" dirty="0" smtClean="0">
                <a:solidFill>
                  <a:srgbClr val="006600"/>
                </a:solidFill>
                <a:ea typeface="Calibri"/>
                <a:cs typeface="+mj-cs"/>
              </a:rPr>
              <a:t> </a:t>
            </a:r>
            <a:r>
              <a:rPr lang="fa-IR" sz="2000" b="1" dirty="0" smtClean="0">
                <a:ea typeface="Calibri"/>
                <a:cs typeface="+mj-cs"/>
              </a:rPr>
              <a:t>استفاده دارد</a:t>
            </a: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endParaRPr lang="fa-IR" sz="2000" b="1" dirty="0">
              <a:ea typeface="Calibri"/>
              <a:cs typeface="+mj-cs"/>
            </a:endParaRPr>
          </a:p>
          <a:p>
            <a:pPr mar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2000" b="1" dirty="0" smtClean="0">
                <a:solidFill>
                  <a:srgbClr val="FF0000"/>
                </a:solidFill>
                <a:ea typeface="Calibri"/>
                <a:cs typeface="+mj-cs"/>
              </a:rPr>
              <a:t>4- </a:t>
            </a:r>
            <a:r>
              <a:rPr lang="fa-IR" sz="2000" b="1" dirty="0">
                <a:solidFill>
                  <a:srgbClr val="FF0000"/>
                </a:solidFill>
                <a:ea typeface="Calibri"/>
                <a:cs typeface="+mj-cs"/>
              </a:rPr>
              <a:t>بکرل </a:t>
            </a:r>
            <a:r>
              <a:rPr lang="en-US" sz="2000" b="1" dirty="0" err="1">
                <a:solidFill>
                  <a:srgbClr val="FF0000"/>
                </a:solidFill>
                <a:latin typeface="Times New Roman"/>
                <a:ea typeface="Calibri"/>
                <a:cs typeface="+mj-cs"/>
              </a:rPr>
              <a:t>Bq</a:t>
            </a:r>
            <a:r>
              <a:rPr lang="fa-IR" sz="2000" b="1" dirty="0">
                <a:solidFill>
                  <a:srgbClr val="FF0000"/>
                </a:solidFill>
                <a:ea typeface="Calibri"/>
                <a:cs typeface="+mj-cs"/>
              </a:rPr>
              <a:t>:</a:t>
            </a:r>
            <a:r>
              <a:rPr lang="en-US" sz="2000" b="1" dirty="0">
                <a:solidFill>
                  <a:srgbClr val="FF0000"/>
                </a:solidFill>
                <a:ea typeface="Calibri"/>
                <a:cs typeface="+mj-cs"/>
              </a:rPr>
              <a:t> </a:t>
            </a:r>
            <a:r>
              <a:rPr lang="fa-IR" sz="2000" b="1" dirty="0">
                <a:ea typeface="Calibri"/>
                <a:cs typeface="+mj-cs"/>
              </a:rPr>
              <a:t>واحد رادیواکتیواست </a:t>
            </a:r>
            <a:endParaRPr lang="fa-IR" sz="2000" b="1" dirty="0" smtClean="0">
              <a:ea typeface="Calibri"/>
              <a:cs typeface="+mj-cs"/>
            </a:endParaRPr>
          </a:p>
          <a:p>
            <a:pPr mar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2000" b="1" dirty="0" smtClean="0">
                <a:ea typeface="Calibri"/>
                <a:cs typeface="+mj-cs"/>
              </a:rPr>
              <a:t>سنجش </a:t>
            </a:r>
            <a:r>
              <a:rPr lang="fa-IR" sz="2000" b="1" dirty="0">
                <a:ea typeface="Calibri"/>
                <a:cs typeface="+mj-cs"/>
              </a:rPr>
              <a:t>شدت و میزان </a:t>
            </a:r>
            <a:r>
              <a:rPr lang="fa-IR" sz="2000" b="1" dirty="0">
                <a:solidFill>
                  <a:srgbClr val="006600"/>
                </a:solidFill>
                <a:ea typeface="Calibri"/>
                <a:cs typeface="+mj-cs"/>
              </a:rPr>
              <a:t>استحاله مواد رادیواکتیو  </a:t>
            </a:r>
            <a:endParaRPr lang="en-US" sz="2000" dirty="0">
              <a:solidFill>
                <a:srgbClr val="006600"/>
              </a:solidFill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2000" b="1" dirty="0" smtClean="0">
                <a:ea typeface="Calibri"/>
                <a:cs typeface="+mj-cs"/>
              </a:rPr>
              <a:t>واحد </a:t>
            </a:r>
            <a:r>
              <a:rPr lang="fa-IR" sz="2000" b="1" dirty="0">
                <a:ea typeface="Calibri"/>
                <a:cs typeface="+mj-cs"/>
              </a:rPr>
              <a:t>قدیمی تر </a:t>
            </a:r>
            <a:r>
              <a:rPr lang="fa-IR" sz="2000" b="1" dirty="0">
                <a:solidFill>
                  <a:srgbClr val="006600"/>
                </a:solidFill>
                <a:ea typeface="Calibri"/>
                <a:cs typeface="+mj-cs"/>
              </a:rPr>
              <a:t>کوری  </a:t>
            </a:r>
            <a:r>
              <a:rPr lang="en-US" sz="2000" b="1" dirty="0">
                <a:solidFill>
                  <a:srgbClr val="006600"/>
                </a:solidFill>
                <a:latin typeface="Times New Roman"/>
                <a:ea typeface="Calibri"/>
                <a:cs typeface="+mj-cs"/>
              </a:rPr>
              <a:t>Ci  </a:t>
            </a:r>
            <a:r>
              <a:rPr lang="fa-IR" sz="2000" b="1" dirty="0">
                <a:solidFill>
                  <a:srgbClr val="006600"/>
                </a:solidFill>
                <a:latin typeface="Times New Roman"/>
                <a:ea typeface="Calibri"/>
                <a:cs typeface="+mj-cs"/>
              </a:rPr>
              <a:t> </a:t>
            </a:r>
            <a:endParaRPr lang="en-US" sz="2000" dirty="0">
              <a:solidFill>
                <a:srgbClr val="006600"/>
              </a:solidFill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latin typeface="Times New Roman"/>
                <a:ea typeface="Calibri"/>
                <a:cs typeface="+mj-cs"/>
              </a:rPr>
              <a:t> </a:t>
            </a:r>
            <a:endParaRPr lang="en-US" sz="2000" dirty="0"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fa-IR" sz="2000" b="1" dirty="0" smtClean="0">
              <a:ea typeface="Calibri"/>
              <a:cs typeface="+mj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31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idx="1"/>
          </p:nvPr>
        </p:nvSpPr>
        <p:spPr>
          <a:xfrm>
            <a:off x="228600" y="533401"/>
            <a:ext cx="8610600" cy="6095999"/>
          </a:xfrm>
        </p:spPr>
        <p:txBody>
          <a:bodyPr>
            <a:noAutofit/>
          </a:bodyPr>
          <a:lstStyle/>
          <a:p>
            <a:pPr algn="r" rtl="1">
              <a:lnSpc>
                <a:spcPct val="80000"/>
              </a:lnSpc>
              <a:buNone/>
            </a:pPr>
            <a:r>
              <a:rPr lang="fa-IR" altLang="en-US" sz="2000" b="1" dirty="0" smtClean="0">
                <a:solidFill>
                  <a:srgbClr val="990033"/>
                </a:solidFill>
                <a:latin typeface="Times New Roman" pitchFamily="18" charset="0"/>
                <a:cs typeface="+mj-cs"/>
              </a:rPr>
              <a:t>منبع : فيزيك پزشكي عقابیان – چاپ چهارم</a:t>
            </a:r>
            <a:endParaRPr lang="en-US" sz="2000" b="1" dirty="0" smtClean="0">
              <a:cs typeface="+mj-cs"/>
            </a:endParaRPr>
          </a:p>
          <a:p>
            <a:pPr marL="0" indent="0" algn="r" rtl="1">
              <a:buNone/>
            </a:pPr>
            <a:r>
              <a:rPr lang="fa-IR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موضوع : درس </a:t>
            </a: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مطرح شده در این اسلاید شامل قسمت </a:t>
            </a:r>
            <a:r>
              <a:rPr lang="fa-IR" sz="2000" b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الف وب </a:t>
            </a: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میباشد  </a:t>
            </a:r>
            <a:endParaRPr lang="fa-IR" sz="2000" b="1" dirty="0">
              <a:solidFill>
                <a:srgbClr val="0000FF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  </a:t>
            </a:r>
            <a:endParaRPr lang="fa-IR" sz="2000" b="1" dirty="0">
              <a:solidFill>
                <a:srgbClr val="990033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قسمت ب) : </a:t>
            </a:r>
          </a:p>
          <a:p>
            <a:pPr marL="0" indent="0" algn="r" rtl="1">
              <a:buNone/>
            </a:pPr>
            <a:r>
              <a:rPr lang="fa-IR" sz="2000" b="1" dirty="0"/>
              <a:t>فصل 6  : </a:t>
            </a:r>
            <a:r>
              <a:rPr lang="fa-IR" sz="2800" b="1" dirty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بخش سوم:   حفاظت در برابر پرتوها  </a:t>
            </a:r>
            <a:r>
              <a:rPr lang="fa-IR" sz="2800" b="1" dirty="0">
                <a:solidFill>
                  <a:srgbClr val="0000FF"/>
                </a:solidFill>
                <a:cs typeface="+mj-cs"/>
              </a:rPr>
              <a:t> </a:t>
            </a:r>
            <a:r>
              <a:rPr lang="fa-IR" sz="2800" b="1" dirty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صفحه از 298 تا 318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شامل: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پرتوگیری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شغلی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اصول دزیمتری و حفاظت در برابر پرتوهای یونساز</a:t>
            </a:r>
          </a:p>
          <a:p>
            <a:pPr marL="0" indent="0" algn="r" rtl="1">
              <a:buNone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عوامل موثر در کنترل پرتوگیری</a:t>
            </a:r>
          </a:p>
          <a:p>
            <a:pPr marL="0" indent="0" algn="r" rtl="1">
              <a:buNone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اصول حفاظت کارکنان پرتوکار در مراکز پرتوشناسی تشخیصی و پزشکی هسته ای  صفحه</a:t>
            </a:r>
            <a:endParaRPr lang="fa-IR" sz="2000" b="1" dirty="0" smtClean="0">
              <a:solidFill>
                <a:srgbClr val="CC0000"/>
              </a:solidFill>
              <a:latin typeface="Times New Roman" pitchFamily="18" charset="0"/>
              <a:cs typeface="+mj-cs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Movahedi</a:t>
            </a:r>
            <a:endParaRPr lang="en-US"/>
          </a:p>
        </p:txBody>
      </p:sp>
      <p:sp>
        <p:nvSpPr>
          <p:cNvPr id="2" name="Rectangle 5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fld id="{E7F20B33-33D0-41F7-A979-0193ABC91442}" type="slidenum">
              <a:rPr lang="ar-SA">
                <a:cs typeface="Arial" charset="0"/>
              </a:rPr>
              <a:pPr>
                <a:defRPr/>
              </a:pPr>
              <a:t>15</a:t>
            </a:fld>
            <a:endParaRPr lang="en-US">
              <a:cs typeface="Arial" charset="0"/>
            </a:endParaRPr>
          </a:p>
        </p:txBody>
      </p:sp>
      <p:sp>
        <p:nvSpPr>
          <p:cNvPr id="111619" name="WordArt 3"/>
          <p:cNvSpPr>
            <a:spLocks noChangeArrowheads="1" noChangeShapeType="1" noTextEdit="1"/>
          </p:cNvSpPr>
          <p:nvPr/>
        </p:nvSpPr>
        <p:spPr bwMode="auto">
          <a:xfrm>
            <a:off x="2590800" y="76201"/>
            <a:ext cx="3962400" cy="4572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wrap="none" fromWordArt="1" anchor="ctr">
            <a:prstTxWarp prst="textFadeUp">
              <a:avLst>
                <a:gd name="adj" fmla="val 9991"/>
              </a:avLst>
            </a:prstTxWarp>
            <a:normAutofit fontScale="77500" lnSpcReduction="20000"/>
          </a:bodyPr>
          <a:lstStyle/>
          <a:p>
            <a:pPr marL="342900" indent="-342900" algn="ctr" defTabSz="-13873163" rtl="1" eaLnBrk="0" hangingPunct="0">
              <a:defRPr/>
            </a:pPr>
            <a:r>
              <a:rPr lang="fa-IR" sz="3600" kern="10" dirty="0">
                <a:ln w="12700">
                  <a:solidFill>
                    <a:srgbClr val="B2B2B2"/>
                  </a:solidFill>
                  <a:round/>
                  <a:headEnd/>
                  <a:tailEnd/>
                </a:ln>
                <a:effectLst>
                  <a:outerShdw dist="35921" dir="2700000" sy="50000" rotWithShape="0">
                    <a:srgbClr val="875B0D">
                      <a:alpha val="70000"/>
                    </a:srgbClr>
                  </a:outerShdw>
                </a:effectLst>
                <a:latin typeface="Arial Black"/>
                <a:ea typeface="+mj-ea"/>
                <a:cs typeface="+mj-cs"/>
              </a:rPr>
              <a:t>به نام خدا</a:t>
            </a:r>
          </a:p>
        </p:txBody>
      </p:sp>
    </p:spTree>
    <p:extLst>
      <p:ext uri="{BB962C8B-B14F-4D97-AF65-F5344CB8AC3E}">
        <p14:creationId xmlns:p14="http://schemas.microsoft.com/office/powerpoint/2010/main" val="133374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85"/>
    </mc:Choice>
    <mc:Fallback xmlns="">
      <p:transition spd="slow" advTm="32685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 fontScale="92500" lnSpcReduction="10000"/>
          </a:bodyPr>
          <a:lstStyle/>
          <a:p>
            <a:pPr marL="0" indent="0" algn="r" rtl="1">
              <a:buNone/>
            </a:pPr>
            <a:r>
              <a:rPr lang="fa-IR" sz="26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قسمت </a:t>
            </a:r>
            <a:r>
              <a:rPr lang="fa-IR" sz="26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ب) : </a:t>
            </a:r>
          </a:p>
          <a:p>
            <a:pPr marL="0" indent="0" algn="r" rtl="1">
              <a:buNone/>
            </a:pPr>
            <a:r>
              <a:rPr lang="fa-IR" sz="2600" b="1" dirty="0"/>
              <a:t>فصل 6  : </a:t>
            </a:r>
            <a:r>
              <a:rPr lang="fa-IR" sz="26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بخش سوم:   حفاظت در برابر پرتوها  </a:t>
            </a:r>
            <a:r>
              <a:rPr lang="fa-IR" sz="2600" b="1" dirty="0">
                <a:solidFill>
                  <a:srgbClr val="0000FF"/>
                </a:solidFill>
              </a:rPr>
              <a:t> </a:t>
            </a:r>
            <a:r>
              <a:rPr lang="fa-IR" sz="26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صفحه از 298 تا 318</a:t>
            </a:r>
          </a:p>
          <a:p>
            <a:pPr marL="0" indent="0" algn="ctr" rtl="1">
              <a:buNone/>
            </a:pPr>
            <a:r>
              <a:rPr lang="fa-IR" sz="26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حفاظت در برابر پرتوها</a:t>
            </a:r>
          </a:p>
          <a:p>
            <a:pPr marL="0" lvl="0" indent="0" algn="r" rtl="1">
              <a:buNone/>
            </a:pPr>
            <a:r>
              <a:rPr lang="fa-IR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منابع پرتوهای یون ساز:  </a:t>
            </a:r>
          </a:p>
          <a:p>
            <a:pPr marL="0" lvl="0" indent="0" algn="r" rtl="1">
              <a:buNone/>
            </a:pPr>
            <a:r>
              <a:rPr lang="fa-IR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  </a:t>
            </a:r>
            <a:r>
              <a:rPr lang="fa-IR" sz="21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تقسیم به دو گروه </a:t>
            </a:r>
            <a:r>
              <a:rPr lang="fa-IR" sz="21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/>
              </a:rPr>
              <a:t>: طبیعی و مصنوعی</a:t>
            </a:r>
          </a:p>
          <a:p>
            <a:pPr marL="0" lvl="0" indent="0" algn="ctr" rtl="1">
              <a:buNone/>
              <a:tabLst>
                <a:tab pos="512763" algn="l"/>
              </a:tabLst>
            </a:pPr>
            <a:r>
              <a:rPr lang="fa-IR" sz="2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1-</a:t>
            </a:r>
            <a:r>
              <a:rPr lang="fa-IR" sz="2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	منابع پرتو زای طبیعی:</a:t>
            </a:r>
          </a:p>
          <a:p>
            <a:pPr marL="0" lvl="0" indent="0" algn="r" rtl="1">
              <a:buNone/>
              <a:tabLst>
                <a:tab pos="512763" algn="l"/>
              </a:tabLst>
            </a:pPr>
            <a:r>
              <a:rPr lang="fa-IR" sz="21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 </a:t>
            </a:r>
            <a:r>
              <a:rPr lang="fa-IR" sz="21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شامل  </a:t>
            </a:r>
            <a:endParaRPr lang="fa-IR" sz="2100" b="1" dirty="0">
              <a:solidFill>
                <a:srgbClr val="006600"/>
              </a:solidFill>
              <a:latin typeface="Times New Roman" panose="02020603050405020304" pitchFamily="18" charset="0"/>
              <a:cs typeface="Times New Roman"/>
            </a:endParaRPr>
          </a:p>
          <a:p>
            <a:pPr lvl="0" algn="r" rtl="1">
              <a:buFont typeface="Courier New" panose="02070309020205020404" pitchFamily="49" charset="0"/>
              <a:buChar char="o"/>
              <a:tabLst>
                <a:tab pos="512763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پرتوهای کیهانی، </a:t>
            </a:r>
          </a:p>
          <a:p>
            <a:pPr lvl="0" algn="r" rtl="1">
              <a:buFont typeface="Courier New" panose="02070309020205020404" pitchFamily="49" charset="0"/>
              <a:buChar char="o"/>
              <a:tabLst>
                <a:tab pos="512763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رادیونوکلوئیدهای حاصل از پرتوهای کیهانی</a:t>
            </a:r>
          </a:p>
          <a:p>
            <a:pPr lvl="0" algn="r" rtl="1">
              <a:buFont typeface="Courier New" panose="02070309020205020404" pitchFamily="49" charset="0"/>
              <a:buChar char="o"/>
              <a:tabLst>
                <a:tab pos="512763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 رادیونوکلوئیدهای اولیه در پوسته زمین</a:t>
            </a:r>
          </a:p>
          <a:p>
            <a:pPr marL="0" lvl="0" indent="0" algn="r" rtl="1">
              <a:buNone/>
            </a:pPr>
            <a:endParaRPr lang="fa-IR" sz="2100" b="1" dirty="0">
              <a:solidFill>
                <a:srgbClr val="006600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4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/>
              </a:rPr>
              <a:t>مشخصات منابع پرتوزای طبیعی:</a:t>
            </a:r>
          </a:p>
          <a:p>
            <a:pPr lvl="0"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1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	</a:t>
            </a: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کاهش آن امکان پذیر نیست</a:t>
            </a:r>
          </a:p>
          <a:p>
            <a:pPr lvl="0"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	بشر از آغاز تحت تابش آن بوده</a:t>
            </a:r>
          </a:p>
          <a:p>
            <a:pPr lvl="0"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	میزان دریافت آن بستگی به موقعیت محل زندگی</a:t>
            </a:r>
          </a:p>
          <a:p>
            <a:pPr lvl="0"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	مناطق سطح دریا کمتر از مناطق مرتفع</a:t>
            </a:r>
          </a:p>
          <a:p>
            <a:pPr lvl="0"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	نیمه عمر رادیونو کلوئیدهای اولیه برابر با عمر زمین</a:t>
            </a:r>
          </a:p>
          <a:p>
            <a:pPr lvl="0"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1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	وجود مواد در مصالح ساختمانی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2743200" y="6324600"/>
            <a:ext cx="2133600" cy="365125"/>
          </a:xfrm>
        </p:spPr>
        <p:txBody>
          <a:bodyPr/>
          <a:lstStyle/>
          <a:p>
            <a:fld id="{4FBB5FCB-E7DE-4F33-B753-76C3644479BB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12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670"/>
    </mc:Choice>
    <mc:Fallback xmlns="">
      <p:transition spd="slow" advTm="228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 lnSpcReduction="10000"/>
          </a:bodyPr>
          <a:lstStyle/>
          <a:p>
            <a:pPr marL="0" indent="0" algn="ctr" rtl="1">
              <a:buNone/>
            </a:pPr>
            <a:r>
              <a:rPr lang="fa-IR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+mj-cs"/>
              </a:rPr>
              <a:t>پرتوگیری ناشی از مناطع طبیعی: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663300"/>
                </a:solidFill>
                <a:latin typeface="Times New Roman" panose="02020603050405020304" pitchFamily="18" charset="0"/>
                <a:cs typeface="+mj-cs"/>
              </a:rPr>
              <a:t>تقسیم </a:t>
            </a:r>
            <a:r>
              <a:rPr lang="fa-IR" sz="2000" b="1" dirty="0">
                <a:solidFill>
                  <a:srgbClr val="663300"/>
                </a:solidFill>
                <a:latin typeface="Times New Roman" panose="02020603050405020304" pitchFamily="18" charset="0"/>
                <a:cs typeface="+mj-cs"/>
              </a:rPr>
              <a:t>پرتوگیری ناشی از مناطع </a:t>
            </a:r>
            <a:r>
              <a:rPr lang="fa-IR" sz="2000" b="1" dirty="0" smtClean="0">
                <a:solidFill>
                  <a:srgbClr val="663300"/>
                </a:solidFill>
                <a:latin typeface="Times New Roman" panose="02020603050405020304" pitchFamily="18" charset="0"/>
                <a:cs typeface="+mj-cs"/>
              </a:rPr>
              <a:t>طبیعی به دو گروه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الف) پرتوگیری خارجی: 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پرتوهای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که از خارج بدن انسان را تحت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تابش مثل 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کیهانی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و مواد رادیواکتیو زمینی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ب) پرتوگیری داخلی: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خوردن، آشامیدن و تنفس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که از داخل، بدن را تحت تابش قرار میدهند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مثال  : 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از طریق تنفس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  گاز رادن 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222</a:t>
            </a:r>
            <a:r>
              <a:rPr lang="en-US" sz="2000" b="1" dirty="0" err="1" smtClean="0">
                <a:latin typeface="Times New Roman" panose="02020603050405020304" pitchFamily="18" charset="0"/>
                <a:cs typeface="+mj-cs"/>
              </a:rPr>
              <a:t>Rn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 </a:t>
            </a:r>
            <a:endParaRPr lang="en-US" sz="2000" b="1" dirty="0" smtClean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از طریق خوردن    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K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40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 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و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C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14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4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2- منابع پرتوزای مصنوعی</a:t>
            </a:r>
            <a:r>
              <a:rPr lang="fa-IR" sz="24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: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رشد تکنولوژی هسته ای،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منابع تولید پرتوهای </a:t>
            </a:r>
            <a:r>
              <a:rPr lang="fa-IR" sz="2000" b="1" dirty="0" smtClean="0">
                <a:solidFill>
                  <a:srgbClr val="CC0066"/>
                </a:solidFill>
                <a:latin typeface="Times New Roman" panose="02020603050405020304" pitchFamily="18" charset="0"/>
                <a:cs typeface="+mj-cs"/>
              </a:rPr>
              <a:t>ایکس و گاما – مصارف پزشکی</a:t>
            </a:r>
          </a:p>
          <a:p>
            <a:pPr marL="0" lvl="0" indent="0" algn="r" rtl="1">
              <a:buNone/>
            </a:pPr>
            <a:endParaRPr lang="fa-IR" sz="2000" b="1" dirty="0">
              <a:solidFill>
                <a:srgbClr val="FF0000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FF0000"/>
                </a:solidFill>
                <a:cs typeface="+mj-cs"/>
              </a:rPr>
              <a:t>روش هاي توليد راديونوكلوئيدها </a:t>
            </a:r>
            <a:r>
              <a:rPr lang="fa-IR" sz="2000" b="1" dirty="0">
                <a:solidFill>
                  <a:srgbClr val="FF0000"/>
                </a:solidFill>
                <a:cs typeface="+mj-cs"/>
                <a:sym typeface="Wingdings" panose="05000000000000000000" pitchFamily="2" charset="2"/>
              </a:rPr>
              <a:t>کاربردی در پزشکی </a:t>
            </a:r>
            <a:endParaRPr lang="en-US" sz="2000" b="1" dirty="0">
              <a:solidFill>
                <a:srgbClr val="FF0000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 </a:t>
            </a:r>
            <a:r>
              <a:rPr lang="fa-IR" sz="2000" b="1" dirty="0">
                <a:cs typeface="+mj-cs"/>
              </a:rPr>
              <a:t>تولید به سه طريق توليد.</a:t>
            </a:r>
            <a:endParaRPr lang="en-GB" sz="2000" b="1" dirty="0">
              <a:solidFill>
                <a:srgbClr val="CC3300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1- تابش دهی به  هسته هاي پايدار در </a:t>
            </a:r>
            <a:r>
              <a:rPr lang="fa-IR" sz="2000" b="1" dirty="0">
                <a:solidFill>
                  <a:srgbClr val="660033"/>
                </a:solidFill>
                <a:cs typeface="+mj-cs"/>
              </a:rPr>
              <a:t>رآكتورها </a:t>
            </a:r>
            <a:endParaRPr lang="en-GB" sz="2000" b="1" dirty="0">
              <a:solidFill>
                <a:srgbClr val="660033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2- تابش دهی به هسته هاي پايدار در </a:t>
            </a:r>
            <a:r>
              <a:rPr lang="fa-IR" sz="2000" b="1" dirty="0">
                <a:solidFill>
                  <a:srgbClr val="660033"/>
                </a:solidFill>
                <a:cs typeface="+mj-cs"/>
              </a:rPr>
              <a:t>شتابدهنده يا سيكلوترون</a:t>
            </a:r>
            <a:endParaRPr lang="en-GB" sz="2000" b="1" dirty="0">
              <a:solidFill>
                <a:srgbClr val="660033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3- شكافت هسته ي سنگين ( توليد بوسيله </a:t>
            </a:r>
            <a:r>
              <a:rPr lang="fa-IR" sz="2000" b="1" dirty="0">
                <a:solidFill>
                  <a:srgbClr val="660033"/>
                </a:solidFill>
                <a:cs typeface="+mj-cs"/>
              </a:rPr>
              <a:t>شكافت</a:t>
            </a:r>
            <a:r>
              <a:rPr lang="fa-IR" sz="2000" b="1" dirty="0">
                <a:solidFill>
                  <a:srgbClr val="000099"/>
                </a:solidFill>
                <a:cs typeface="+mj-cs"/>
              </a:rPr>
              <a:t>)</a:t>
            </a:r>
            <a:endParaRPr lang="en-US" sz="2000" b="1" dirty="0">
              <a:solidFill>
                <a:srgbClr val="000099"/>
              </a:solidFill>
              <a:cs typeface="+mj-cs"/>
            </a:endParaRPr>
          </a:p>
          <a:p>
            <a:pPr marL="0" lvl="0" indent="0" algn="r" rtl="1">
              <a:buNone/>
            </a:pPr>
            <a:endParaRPr lang="en-GB" sz="2000" b="1" dirty="0">
              <a:solidFill>
                <a:srgbClr val="006600"/>
              </a:solidFill>
              <a:cs typeface="+mj-cs"/>
            </a:endParaRP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9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262"/>
    </mc:Choice>
    <mc:Fallback xmlns="">
      <p:transition spd="slow" advTm="104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 lnSpcReduction="10000"/>
          </a:bodyPr>
          <a:lstStyle/>
          <a:p>
            <a:pPr marL="0" indent="0" algn="ctr" rtl="1">
              <a:buNone/>
            </a:pP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بخش سوم:   صفحه 298</a:t>
            </a:r>
          </a:p>
          <a:p>
            <a:pPr marL="0" indent="0" algn="ctr" rtl="1">
              <a:buNone/>
            </a:pPr>
            <a:r>
              <a:rPr lang="fa-IR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حفاظت در برابر پرتوها </a:t>
            </a:r>
            <a:r>
              <a:rPr lang="en-US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+mj-cs"/>
              </a:rPr>
              <a:t>2019</a:t>
            </a:r>
            <a:r>
              <a:rPr lang="fa-IR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                        </a:t>
            </a:r>
          </a:p>
          <a:p>
            <a:pPr marL="0" indent="0" algn="r" rtl="1">
              <a:buNone/>
            </a:pPr>
            <a:r>
              <a:rPr lang="fa-IR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منابع پرتوهای یون ساز:  </a:t>
            </a:r>
          </a:p>
          <a:p>
            <a:pPr marL="0" indent="0" algn="r" rtl="1">
              <a:buNone/>
            </a:pPr>
            <a:r>
              <a:rPr lang="fa-IR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 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تقسیم به دو گروه </a:t>
            </a:r>
            <a:r>
              <a:rPr lang="fa-IR" sz="20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: طبیعی و مصنوعی</a:t>
            </a:r>
          </a:p>
          <a:p>
            <a:pPr marL="0" indent="0" algn="r" rtl="1">
              <a:buNone/>
            </a:pPr>
            <a:endParaRPr lang="fa-IR" sz="2000" b="1" dirty="0" smtClean="0">
              <a:solidFill>
                <a:srgbClr val="990033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  <a:tabLst>
                <a:tab pos="512763" algn="l"/>
              </a:tabLst>
            </a:pPr>
            <a:r>
              <a:rPr lang="fa-IR" sz="24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1-	منابع پرتو زای طبیعی:</a:t>
            </a: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شامل  </a:t>
            </a:r>
            <a:endParaRPr lang="fa-IR" sz="2000" b="1" dirty="0" smtClean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algn="r" rtl="1">
              <a:buFont typeface="Courier New" panose="02070309020205020404" pitchFamily="49" charset="0"/>
              <a:buChar char="o"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پرتوهای کیهانی، </a:t>
            </a:r>
          </a:p>
          <a:p>
            <a:pPr algn="r" rtl="1">
              <a:buFont typeface="Courier New" panose="02070309020205020404" pitchFamily="49" charset="0"/>
              <a:buChar char="o"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رادیونوکلوئیدهای حاصل از پرتوهای کیهانی</a:t>
            </a:r>
          </a:p>
          <a:p>
            <a:pPr algn="r" rtl="1">
              <a:buFont typeface="Courier New" panose="02070309020205020404" pitchFamily="49" charset="0"/>
              <a:buChar char="o"/>
              <a:tabLst>
                <a:tab pos="512763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رادیونوکلوئیدهای اولیه در پوسته زمین</a:t>
            </a:r>
          </a:p>
          <a:p>
            <a:pPr marL="0" indent="0" algn="r" rtl="1">
              <a:buNone/>
            </a:pPr>
            <a:endParaRPr lang="fa-IR" sz="2000" b="1" dirty="0" smtClean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4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مشخصات منابع پرتوزای طبیعی:</a:t>
            </a:r>
          </a:p>
          <a:p>
            <a:pPr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	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کاهش آن امکان پذیر نیست</a:t>
            </a:r>
          </a:p>
          <a:p>
            <a:pPr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	بشر از آغاز تحت تابش آن بوده</a:t>
            </a:r>
          </a:p>
          <a:p>
            <a:pPr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	میزان دریافت آن بستگی به موقعیت محل زندگی</a:t>
            </a:r>
          </a:p>
          <a:p>
            <a:pPr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	مناطق سطح دریا کمتر از مناطق مرتفع</a:t>
            </a:r>
          </a:p>
          <a:p>
            <a:pPr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	نیمه عمر رادیونو کلوئیدهای اولیه برابر با عمر زمین</a:t>
            </a:r>
          </a:p>
          <a:p>
            <a:pPr algn="r" rtl="1">
              <a:buFont typeface="Wingdings" panose="05000000000000000000" pitchFamily="2" charset="2"/>
              <a:buChar char="Ø"/>
              <a:tabLst>
                <a:tab pos="1025525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	وجود مواد در مصالح ساختمانی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2743200" y="6324600"/>
            <a:ext cx="2133600" cy="365125"/>
          </a:xfrm>
        </p:spPr>
        <p:txBody>
          <a:bodyPr/>
          <a:lstStyle/>
          <a:p>
            <a:fld id="{4FBB5FCB-E7DE-4F33-B753-76C3644479BB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54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806"/>
    </mc:Choice>
    <mc:Fallback xmlns="">
      <p:transition spd="slow" advTm="92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 fontScale="92500" lnSpcReduction="10000"/>
          </a:bodyPr>
          <a:lstStyle/>
          <a:p>
            <a:pPr marL="0" indent="0" algn="ctr" rtl="1">
              <a:buNone/>
            </a:pPr>
            <a:r>
              <a:rPr lang="fa-IR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+mj-cs"/>
              </a:rPr>
              <a:t>پرتوگیری ناشی از مناطع طبیعی: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663300"/>
                </a:solidFill>
                <a:latin typeface="Times New Roman" panose="02020603050405020304" pitchFamily="18" charset="0"/>
                <a:cs typeface="+mj-cs"/>
              </a:rPr>
              <a:t>تقسیم </a:t>
            </a:r>
            <a:r>
              <a:rPr lang="fa-IR" sz="2000" b="1" dirty="0">
                <a:solidFill>
                  <a:srgbClr val="663300"/>
                </a:solidFill>
                <a:latin typeface="Times New Roman" panose="02020603050405020304" pitchFamily="18" charset="0"/>
                <a:cs typeface="+mj-cs"/>
              </a:rPr>
              <a:t>پرتوگیری ناشی از مناطع </a:t>
            </a:r>
            <a:r>
              <a:rPr lang="fa-IR" sz="2000" b="1" dirty="0" smtClean="0">
                <a:solidFill>
                  <a:srgbClr val="663300"/>
                </a:solidFill>
                <a:latin typeface="Times New Roman" panose="02020603050405020304" pitchFamily="18" charset="0"/>
                <a:cs typeface="+mj-cs"/>
              </a:rPr>
              <a:t>طبیعی به دو گروه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الف) پرتوگیری خارجی: 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پرتوهای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که از خارج بدن انسان را تحت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تابش مثل 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کیهانی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و مواد رادیواکتیو زمینی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ب) پرتوگیری داخلی: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خوردن، آشامیدن و تنفس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که از داخل، بدن را تحت تابش قرار میدهند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مثال  : 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از طریق تنفس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  گاز رادن 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222</a:t>
            </a:r>
            <a:r>
              <a:rPr lang="en-US" sz="2000" b="1" dirty="0" err="1" smtClean="0">
                <a:latin typeface="Times New Roman" panose="02020603050405020304" pitchFamily="18" charset="0"/>
                <a:cs typeface="+mj-cs"/>
              </a:rPr>
              <a:t>Rn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 </a:t>
            </a:r>
            <a:endParaRPr lang="en-US" sz="2000" b="1" dirty="0" smtClean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از طریق خوردن    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K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40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 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و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C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14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  <a:p>
            <a:pPr marL="0" indent="0" algn="ctr" rtl="1">
              <a:buNone/>
            </a:pPr>
            <a:r>
              <a:rPr lang="fa-IR" sz="24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2- منابع پرتوزای مصنوعی</a:t>
            </a:r>
            <a:r>
              <a:rPr lang="fa-IR" sz="24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: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رشد تکنولوژی و افزایش مصارف پزشکی راکتورهای هسته ای، منابع ایکس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منابع تولید پرتوهای </a:t>
            </a:r>
            <a:r>
              <a:rPr lang="fa-IR" sz="2000" b="1" dirty="0" smtClean="0">
                <a:solidFill>
                  <a:srgbClr val="CC0066"/>
                </a:solidFill>
                <a:latin typeface="Times New Roman" panose="02020603050405020304" pitchFamily="18" charset="0"/>
                <a:cs typeface="+mj-cs"/>
              </a:rPr>
              <a:t>ایکس و گاما – مصارف پزشکی</a:t>
            </a:r>
          </a:p>
          <a:p>
            <a:pPr marL="0" lvl="0" indent="0" algn="r" rtl="1">
              <a:buNone/>
            </a:pPr>
            <a:r>
              <a:rPr lang="fa-IR" sz="2000" b="1" dirty="0" smtClean="0">
                <a:cs typeface="+mj-cs"/>
              </a:rPr>
              <a:t>توجه به </a:t>
            </a:r>
            <a:r>
              <a:rPr lang="fa-IR" sz="2000" b="1" dirty="0" smtClean="0">
                <a:solidFill>
                  <a:srgbClr val="0000FF"/>
                </a:solidFill>
                <a:cs typeface="+mj-cs"/>
              </a:rPr>
              <a:t>حفاظت</a:t>
            </a:r>
            <a:r>
              <a:rPr lang="fa-IR" sz="2000" b="1" dirty="0" smtClean="0">
                <a:cs typeface="+mj-cs"/>
              </a:rPr>
              <a:t> پرتوکاران و عموم مردم</a:t>
            </a:r>
          </a:p>
          <a:p>
            <a:pPr marL="0" lvl="0" indent="0" algn="r" rtl="1">
              <a:buNone/>
            </a:pPr>
            <a:endParaRPr lang="fa-IR" sz="2000" b="1" dirty="0"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FF0000"/>
                </a:solidFill>
                <a:cs typeface="+mj-cs"/>
              </a:rPr>
              <a:t>روش هاي توليد راديونوكلوئيدها </a:t>
            </a:r>
            <a:r>
              <a:rPr lang="fa-IR" sz="2000" b="1" dirty="0">
                <a:solidFill>
                  <a:srgbClr val="FF0000"/>
                </a:solidFill>
                <a:cs typeface="+mj-cs"/>
                <a:sym typeface="Wingdings" panose="05000000000000000000" pitchFamily="2" charset="2"/>
              </a:rPr>
              <a:t>کاربردی در پزشکی </a:t>
            </a:r>
            <a:endParaRPr lang="en-US" sz="2000" b="1" dirty="0">
              <a:solidFill>
                <a:srgbClr val="FF0000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 </a:t>
            </a:r>
            <a:r>
              <a:rPr lang="fa-IR" sz="2000" b="1" dirty="0">
                <a:cs typeface="+mj-cs"/>
              </a:rPr>
              <a:t>تولید به سه طريق توليد.</a:t>
            </a:r>
            <a:endParaRPr lang="en-GB" sz="2000" b="1" dirty="0">
              <a:solidFill>
                <a:srgbClr val="CC3300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1- تابش دهی به  هسته هاي پايدار در </a:t>
            </a:r>
            <a:r>
              <a:rPr lang="fa-IR" sz="2000" b="1" dirty="0">
                <a:solidFill>
                  <a:srgbClr val="660033"/>
                </a:solidFill>
                <a:cs typeface="+mj-cs"/>
              </a:rPr>
              <a:t>رآكتورها </a:t>
            </a:r>
            <a:endParaRPr lang="en-GB" sz="2000" b="1" dirty="0">
              <a:solidFill>
                <a:srgbClr val="660033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2- تابش دهی به هسته هاي پايدار در </a:t>
            </a:r>
            <a:r>
              <a:rPr lang="fa-IR" sz="2000" b="1" dirty="0">
                <a:solidFill>
                  <a:srgbClr val="660033"/>
                </a:solidFill>
                <a:cs typeface="+mj-cs"/>
              </a:rPr>
              <a:t>شتابدهنده يا سيكلوترون</a:t>
            </a:r>
            <a:endParaRPr lang="en-GB" sz="2000" b="1" dirty="0">
              <a:solidFill>
                <a:srgbClr val="660033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cs typeface="+mj-cs"/>
              </a:rPr>
              <a:t>3- شكافت هسته ي سنگين ( توليد بوسيله </a:t>
            </a:r>
            <a:r>
              <a:rPr lang="fa-IR" sz="2000" b="1" dirty="0">
                <a:solidFill>
                  <a:srgbClr val="660033"/>
                </a:solidFill>
                <a:cs typeface="+mj-cs"/>
              </a:rPr>
              <a:t>شكافت</a:t>
            </a:r>
            <a:r>
              <a:rPr lang="fa-IR" sz="2000" b="1" dirty="0">
                <a:solidFill>
                  <a:srgbClr val="000099"/>
                </a:solidFill>
                <a:cs typeface="+mj-cs"/>
              </a:rPr>
              <a:t>)</a:t>
            </a:r>
            <a:endParaRPr lang="en-US" sz="2000" b="1" dirty="0">
              <a:solidFill>
                <a:srgbClr val="000099"/>
              </a:solidFill>
              <a:cs typeface="+mj-cs"/>
            </a:endParaRPr>
          </a:p>
          <a:p>
            <a:pPr marL="0" lvl="0" indent="0" algn="r" rtl="1">
              <a:buNone/>
            </a:pPr>
            <a:endParaRPr lang="en-GB" sz="2000" b="1" dirty="0">
              <a:solidFill>
                <a:srgbClr val="006600"/>
              </a:solidFill>
              <a:cs typeface="+mj-cs"/>
            </a:endParaRP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745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763"/>
    </mc:Choice>
    <mc:Fallback xmlns="">
      <p:transition spd="slow" advTm="145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/>
          </a:bodyPr>
          <a:lstStyle/>
          <a:p>
            <a:pPr marL="0" indent="0" algn="ctr" rtl="1">
              <a:buNone/>
            </a:pPr>
            <a:r>
              <a:rPr lang="fa-IR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پرتوگیری شغلی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299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تعریف پرتوگیری شغلی: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هرنوع پرتوگیری افراد به واسطه اشتغال</a:t>
            </a:r>
          </a:p>
          <a:p>
            <a:pPr algn="r" rtl="1">
              <a:buFont typeface="Wingdings" panose="05000000000000000000" pitchFamily="2" charset="2"/>
              <a:buChar char="v"/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مثال: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پرتوگیری در بیمارستان ها ، مراکز تحقیقاتی ، درمعادن اورانیم،</a:t>
            </a:r>
          </a:p>
          <a:p>
            <a:pPr algn="r" rtl="1">
              <a:buFont typeface="Wingdings" panose="05000000000000000000" pitchFamily="2" charset="2"/>
              <a:buChar char="v"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نیروگاه های هسته ای، </a:t>
            </a:r>
          </a:p>
          <a:p>
            <a:pPr algn="r" rtl="1">
              <a:buFont typeface="Wingdings" panose="05000000000000000000" pitchFamily="2" charset="2"/>
              <a:buChar char="v"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مراکز تشخیصی – درمانی،</a:t>
            </a:r>
          </a:p>
          <a:p>
            <a:pPr algn="r" rtl="1">
              <a:buFont typeface="Wingdings" panose="05000000000000000000" pitchFamily="2" charset="2"/>
              <a:buChar char="v"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خدمه پروازهای خارجی و ...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متوسط دوز موثر سالانه شغلی </a:t>
            </a:r>
            <a:r>
              <a:rPr lang="fa-IR" sz="2000" b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در آمریکا</a:t>
            </a:r>
            <a:r>
              <a:rPr lang="en-US" sz="2000" b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(NCRP) </a:t>
            </a:r>
            <a:r>
              <a:rPr lang="fa-IR" sz="2000" b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جدول 6-6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مهم : متوسط دوز موثر معادل پزشکان و پرتوکاران در بخش پرتوشناسی تشخیصی  تقریبا </a:t>
            </a:r>
            <a:r>
              <a:rPr lang="en-US" sz="2000" b="1" dirty="0" smtClean="0">
                <a:latin typeface="Times New Roman" panose="02020603050405020304" pitchFamily="18" charset="0"/>
                <a:cs typeface="+mj-cs"/>
              </a:rPr>
              <a:t>1 </a:t>
            </a:r>
            <a:r>
              <a:rPr lang="en-US" sz="2000" b="1" dirty="0" err="1" smtClean="0">
                <a:latin typeface="Times New Roman" panose="02020603050405020304" pitchFamily="18" charset="0"/>
                <a:cs typeface="+mj-cs"/>
              </a:rPr>
              <a:t>mSv</a:t>
            </a:r>
            <a:r>
              <a:rPr lang="en-US" sz="2000" b="1" dirty="0" smtClean="0"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 در سال است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20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08"/>
              </p:ext>
            </p:extLst>
          </p:nvPr>
        </p:nvGraphicFramePr>
        <p:xfrm>
          <a:off x="685800" y="4114800"/>
          <a:ext cx="7391400" cy="2677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06600"/>
                <a:gridCol w="3327400"/>
              </a:tblGrid>
              <a:tr h="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a-IR" sz="1600" dirty="0" smtClean="0">
                          <a:solidFill>
                            <a:srgbClr val="FF0000"/>
                          </a:solidFill>
                        </a:rPr>
                        <a:t>متوسط دوز سالیانه </a:t>
                      </a:r>
                      <a:endParaRPr lang="en-US" sz="1600" dirty="0" smtClean="0">
                        <a:solidFill>
                          <a:srgbClr val="FF0000"/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err="1" smtClean="0">
                          <a:solidFill>
                            <a:srgbClr val="990033"/>
                          </a:solidFill>
                        </a:rPr>
                        <a:t>mSv</a:t>
                      </a:r>
                      <a:endParaRPr lang="en-US" sz="1600" dirty="0" smtClean="0">
                        <a:solidFill>
                          <a:srgbClr val="990033"/>
                        </a:solidFill>
                      </a:endParaRPr>
                    </a:p>
                    <a:p>
                      <a:pPr algn="ctr"/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a-IR" sz="1600" dirty="0" smtClean="0">
                          <a:solidFill>
                            <a:srgbClr val="FF0000"/>
                          </a:solidFill>
                        </a:rPr>
                        <a:t>متوسط دوز سالیانه </a:t>
                      </a:r>
                    </a:p>
                    <a:p>
                      <a:pPr algn="ctr"/>
                      <a:r>
                        <a:rPr lang="en-US" sz="1600" dirty="0" err="1" smtClean="0">
                          <a:solidFill>
                            <a:srgbClr val="990033"/>
                          </a:solidFill>
                        </a:rPr>
                        <a:t>mrem</a:t>
                      </a:r>
                      <a:endParaRPr lang="en-US" sz="16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a-IR" sz="1600" dirty="0" smtClean="0"/>
                        <a:t>طبقه شغل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rgbClr val="000099"/>
                          </a:solidFill>
                        </a:rPr>
                        <a:t>12</a:t>
                      </a:r>
                      <a:endParaRPr lang="en-US" sz="16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/>
                        <a:t>1200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a-IR" sz="1600" b="1" dirty="0" smtClean="0"/>
                        <a:t>کارگران معدن </a:t>
                      </a:r>
                      <a:endParaRPr lang="en-US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rgbClr val="000099"/>
                          </a:solidFill>
                        </a:rPr>
                        <a:t>6</a:t>
                      </a:r>
                      <a:endParaRPr lang="en-US" sz="16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/>
                        <a:t>600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a-IR" sz="1600" b="1" dirty="0" smtClean="0"/>
                        <a:t>کاربران نیروگاه هسته ای</a:t>
                      </a:r>
                      <a:endParaRPr lang="en-US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rgbClr val="000099"/>
                          </a:solidFill>
                        </a:rPr>
                        <a:t>1.7</a:t>
                      </a:r>
                      <a:endParaRPr lang="en-US" sz="16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/>
                        <a:t>170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a-IR" sz="1600" b="1" dirty="0" smtClean="0"/>
                        <a:t>خدمه پرواز</a:t>
                      </a:r>
                      <a:endParaRPr lang="en-US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rgbClr val="000099"/>
                          </a:solidFill>
                        </a:rPr>
                        <a:t>1</a:t>
                      </a:r>
                      <a:endParaRPr lang="en-US" sz="16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/>
                        <a:t>100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a-IR" sz="1600" b="1" dirty="0" smtClean="0"/>
                        <a:t>فن آوران پزشکی هسته ای - تشخیصی</a:t>
                      </a:r>
                      <a:endParaRPr lang="en-US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rgbClr val="000099"/>
                          </a:solidFill>
                        </a:rPr>
                        <a:t>0.7</a:t>
                      </a:r>
                      <a:endParaRPr lang="en-US" sz="16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/>
                        <a:t>70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a-IR" sz="1600" b="1" dirty="0" smtClean="0"/>
                        <a:t>رادیولوژیست ها</a:t>
                      </a:r>
                      <a:endParaRPr lang="en-US" sz="16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80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240"/>
    </mc:Choice>
    <mc:Fallback xmlns="">
      <p:transition spd="slow" advTm="223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52400"/>
            <a:ext cx="8991600" cy="6629400"/>
          </a:xfrm>
        </p:spPr>
        <p:txBody>
          <a:bodyPr>
            <a:normAutofit fontScale="92500" lnSpcReduction="20000"/>
          </a:bodyPr>
          <a:lstStyle/>
          <a:p>
            <a:pPr marL="0" lvl="0" indent="0" algn="ctr" rtl="1">
              <a:buNone/>
            </a:pPr>
            <a:r>
              <a:rPr lang="fa-IR" sz="2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اصول دوزیمتری و حفاظت در برابر پرتوهای یون ساز </a:t>
            </a:r>
            <a:r>
              <a:rPr lang="fa-IR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صفحه 299</a:t>
            </a:r>
            <a:endParaRPr lang="fa-IR" sz="2200" b="1" dirty="0">
              <a:solidFill>
                <a:srgbClr val="FF0000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0000CC"/>
                </a:solidFill>
                <a:cs typeface="Times New Roman"/>
              </a:rPr>
              <a:t>دوزیمتری : </a:t>
            </a:r>
            <a:r>
              <a:rPr lang="fa-IR" sz="2200" b="1" dirty="0">
                <a:solidFill>
                  <a:prstClr val="black"/>
                </a:solidFill>
                <a:cs typeface="Times New Roman"/>
              </a:rPr>
              <a:t>تعیین مقدار شدت و توزیع تشعشع ساطع شده از یک چشمه پرتو یونساز با روش های علمی</a:t>
            </a:r>
            <a:r>
              <a:rPr lang="en-US" sz="2200" b="1" dirty="0">
                <a:solidFill>
                  <a:prstClr val="black"/>
                </a:solidFill>
              </a:rPr>
              <a:t>.</a:t>
            </a: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0000CC"/>
                </a:solidFill>
                <a:cs typeface="Times New Roman"/>
              </a:rPr>
              <a:t>دستگاه دوزیمتر: </a:t>
            </a:r>
            <a:r>
              <a:rPr lang="fa-IR" sz="2200" b="1" dirty="0">
                <a:solidFill>
                  <a:prstClr val="black"/>
                </a:solidFill>
                <a:cs typeface="Times New Roman"/>
              </a:rPr>
              <a:t>وسیله ای است </a:t>
            </a:r>
            <a:r>
              <a:rPr lang="fa-IR" sz="2200" b="1" dirty="0">
                <a:solidFill>
                  <a:srgbClr val="006600"/>
                </a:solidFill>
                <a:cs typeface="Times New Roman"/>
              </a:rPr>
              <a:t>برای انداره گیری تابش </a:t>
            </a:r>
            <a:endParaRPr lang="en-US" sz="2200" dirty="0">
              <a:solidFill>
                <a:srgbClr val="006600"/>
              </a:solidFill>
            </a:endParaRPr>
          </a:p>
          <a:p>
            <a:pPr marL="0" lvl="0" indent="0" algn="r" rtl="1">
              <a:buNone/>
            </a:pPr>
            <a:endParaRPr lang="fa-IR" sz="2200" b="1" dirty="0">
              <a:solidFill>
                <a:srgbClr val="FF0000"/>
              </a:solidFill>
              <a:latin typeface="Times New Roman" panose="02020603050405020304" pitchFamily="18" charset="0"/>
              <a:cs typeface="Times New Roman"/>
            </a:endParaRPr>
          </a:p>
          <a:p>
            <a:pPr lvl="0" algn="r" rtl="1">
              <a:buFont typeface="Wingdings" panose="05000000000000000000" pitchFamily="2" charset="2"/>
              <a:buChar char="§"/>
            </a:pP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مهم </a:t>
            </a:r>
            <a:r>
              <a:rPr lang="fa-IR" sz="2200" b="1" dirty="0">
                <a:solidFill>
                  <a:srgbClr val="D60093"/>
                </a:solidFill>
                <a:latin typeface="Times New Roman" panose="02020603050405020304" pitchFamily="18" charset="0"/>
                <a:cs typeface="Times New Roman"/>
              </a:rPr>
              <a:t>نظارت و توصیه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های مراجع و کمیته های علمی بین الملل</a:t>
            </a:r>
          </a:p>
          <a:p>
            <a:pPr lvl="0" algn="r" rtl="1">
              <a:buFont typeface="Wingdings" panose="05000000000000000000" pitchFamily="2" charset="2"/>
              <a:buChar char="§"/>
            </a:pP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-	</a:t>
            </a:r>
            <a:r>
              <a:rPr lang="fa-IR" sz="22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دوزیمتری: </a:t>
            </a:r>
            <a:r>
              <a:rPr lang="fa-IR" sz="2200" b="1" u="sng" dirty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اندازه گیری شدت پرتوزایی </a:t>
            </a:r>
            <a:r>
              <a:rPr lang="fa-IR" sz="2200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مواد رادیواکتیو، ایکس و گاما</a:t>
            </a:r>
          </a:p>
          <a:p>
            <a:pPr marL="0" lvl="0" indent="0" algn="r" rtl="1">
              <a:buNone/>
            </a:pPr>
            <a:endParaRPr lang="fa-IR" sz="2200" b="1" dirty="0">
              <a:solidFill>
                <a:srgbClr val="FF0000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توصیه های مراجع و کمیته های علمی بین الملل</a:t>
            </a:r>
          </a:p>
          <a:p>
            <a:pPr lvl="0" algn="r" rtl="1">
              <a:buFont typeface="Wingdings" panose="05000000000000000000" pitchFamily="2" charset="2"/>
              <a:buChar char="§"/>
            </a:pP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تأکید بر اجرای مقررات حفاظت پرتویی</a:t>
            </a:r>
          </a:p>
          <a:p>
            <a:pPr lvl="0" algn="r" rtl="1">
              <a:buFont typeface="Wingdings" panose="05000000000000000000" pitchFamily="2" charset="2"/>
              <a:buChar char="§"/>
            </a:pP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مقادیر کم پرتوگیری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نیز ممکن است سبب ایجاد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آسیب های جدی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شود.</a:t>
            </a:r>
          </a:p>
          <a:p>
            <a:pPr lvl="0" algn="r" rtl="1">
              <a:buFont typeface="Wingdings" panose="05000000000000000000" pitchFamily="2" charset="2"/>
              <a:buChar char="§"/>
            </a:pP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کاهش دوز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پرتوکاران و افراد عادی جامعه</a:t>
            </a:r>
          </a:p>
          <a:p>
            <a:pPr lvl="0" algn="r" rtl="1">
              <a:buFont typeface="Wingdings" panose="05000000000000000000" pitchFamily="2" charset="2"/>
              <a:buChar char="§"/>
            </a:pPr>
            <a:endParaRPr lang="fa-IR" sz="2200" b="1" dirty="0">
              <a:solidFill>
                <a:prstClr val="black"/>
              </a:solidFill>
              <a:latin typeface="Times New Roman" panose="02020603050405020304" pitchFamily="18" charset="0"/>
              <a:cs typeface="Times New Roman"/>
            </a:endParaRPr>
          </a:p>
          <a:p>
            <a:pPr lvl="0" algn="r" rtl="1">
              <a:buFont typeface="Wingdings" panose="05000000000000000000" pitchFamily="2" charset="2"/>
              <a:buChar char="§"/>
            </a:pPr>
            <a:r>
              <a:rPr lang="fa-IR" sz="22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حفاظت پرتویی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: </a:t>
            </a:r>
            <a:r>
              <a:rPr lang="fa-IR" sz="2200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هر نوع اقدام </a:t>
            </a:r>
            <a:r>
              <a:rPr lang="fa-IR" sz="22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جهت کنترل و کاهش پرتوگیری منابع پرتوزای مصنوعی</a:t>
            </a:r>
          </a:p>
          <a:p>
            <a:pPr lvl="0" algn="r" rtl="1">
              <a:buFont typeface="Wingdings" panose="05000000000000000000" pitchFamily="2" charset="2"/>
              <a:buChar char="§"/>
            </a:pPr>
            <a:r>
              <a:rPr lang="fa-IR" sz="2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/>
              </a:rPr>
              <a:t>هدف :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کم کردن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پتانسیل آسیب زایی منابع پرتوزایی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ساخت بشر</a:t>
            </a:r>
          </a:p>
          <a:p>
            <a:pPr lvl="0" algn="r" rtl="1">
              <a:buFont typeface="Wingdings" panose="05000000000000000000" pitchFamily="2" charset="2"/>
              <a:buChar char="§"/>
            </a:pPr>
            <a:endParaRPr lang="fa-IR" sz="2200" b="1" dirty="0">
              <a:solidFill>
                <a:srgbClr val="006600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0000CC"/>
                </a:solidFill>
                <a:latin typeface="Times New Roman" panose="02020603050405020304" pitchFamily="18" charset="0"/>
                <a:cs typeface="Times New Roman"/>
              </a:rPr>
              <a:t>یاداوری کمیت های مورد استفاده در دوزیمتری</a:t>
            </a: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الف ) دوز جذب شده: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مقدار  انرژی جذب شده در واحد جرم ماده 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واحد آن </a:t>
            </a:r>
            <a:r>
              <a:rPr lang="en-US" sz="22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J/kg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  یا گری</a:t>
            </a:r>
            <a:r>
              <a:rPr lang="en-US" sz="22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  </a:t>
            </a:r>
            <a:r>
              <a:rPr lang="en-US" sz="2200" b="1" dirty="0" err="1">
                <a:solidFill>
                  <a:srgbClr val="006600"/>
                </a:solidFill>
                <a:latin typeface="Times New Roman" panose="02020603050405020304" pitchFamily="18" charset="0"/>
              </a:rPr>
              <a:t>Gy</a:t>
            </a:r>
            <a:endParaRPr lang="fa-IR" sz="2200" b="1" dirty="0">
              <a:solidFill>
                <a:srgbClr val="006600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ب) دوز معادل :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حاصل ضرب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دوز جذب شده در ضریب وزنی پرتو</a:t>
            </a:r>
            <a:r>
              <a:rPr lang="en-US" sz="22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(</a:t>
            </a:r>
            <a:r>
              <a:rPr lang="en-US" sz="2200" b="1" dirty="0" err="1">
                <a:solidFill>
                  <a:srgbClr val="006600"/>
                </a:solidFill>
                <a:latin typeface="Times New Roman" panose="02020603050405020304" pitchFamily="18" charset="0"/>
              </a:rPr>
              <a:t>Wr</a:t>
            </a:r>
            <a:r>
              <a:rPr lang="en-US" sz="22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)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.</a:t>
            </a:r>
          </a:p>
          <a:p>
            <a:pPr marL="0" lvl="0" indent="0" algn="r" rtl="1">
              <a:buNone/>
            </a:pP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واحد آن سیورت </a:t>
            </a:r>
            <a:r>
              <a:rPr lang="en-US" sz="2200" b="1" dirty="0" err="1">
                <a:solidFill>
                  <a:prstClr val="black"/>
                </a:solidFill>
                <a:latin typeface="Times New Roman" panose="02020603050405020304" pitchFamily="18" charset="0"/>
              </a:rPr>
              <a:t>Sv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یا رم</a:t>
            </a:r>
          </a:p>
          <a:p>
            <a:pPr marL="0" lvl="0" indent="0" algn="r" rtl="1">
              <a:buNone/>
            </a:pPr>
            <a:r>
              <a:rPr lang="fa-IR" sz="22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ج) دوز موثر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: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حاصل ضرب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دوز معادل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یک قسمت خاص از بدن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در ضریب توزین بافت . </a:t>
            </a:r>
          </a:p>
          <a:p>
            <a:pPr marL="0" lvl="0" indent="0" algn="r" rtl="1">
              <a:buNone/>
            </a:pP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واحد آن سیورت </a:t>
            </a:r>
            <a:r>
              <a:rPr lang="en-US" sz="2200" b="1" dirty="0" err="1">
                <a:solidFill>
                  <a:prstClr val="black"/>
                </a:solidFill>
                <a:latin typeface="Times New Roman" panose="02020603050405020304" pitchFamily="18" charset="0"/>
              </a:rPr>
              <a:t>Sv</a:t>
            </a:r>
            <a:r>
              <a:rPr lang="en-US" sz="22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 </a:t>
            </a:r>
            <a:r>
              <a:rPr lang="fa-IR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 یا رم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027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246"/>
    </mc:Choice>
    <mc:Fallback xmlns="">
      <p:transition spd="slow" advTm="201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2400"/>
            <a:ext cx="8784976" cy="6516960"/>
          </a:xfrm>
        </p:spPr>
        <p:txBody>
          <a:bodyPr>
            <a:normAutofit fontScale="25000" lnSpcReduction="20000"/>
          </a:bodyPr>
          <a:lstStyle/>
          <a:p>
            <a:pPr marL="0" indent="0" algn="ctr" rtl="1">
              <a:buNone/>
            </a:pPr>
            <a:r>
              <a:rPr lang="fa-IR" sz="9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+mj-cs"/>
              </a:rPr>
              <a:t>روشهای دوزیمتری:300</a:t>
            </a:r>
          </a:p>
          <a:p>
            <a:pPr marL="0" indent="0" algn="r" rtl="1">
              <a:buNone/>
            </a:pPr>
            <a:r>
              <a:rPr lang="fa-IR" sz="9600" b="1" dirty="0" smtClean="0">
                <a:solidFill>
                  <a:srgbClr val="CC0066"/>
                </a:solidFill>
                <a:latin typeface="Times New Roman" panose="02020603050405020304" pitchFamily="18" charset="0"/>
                <a:cs typeface="+mj-cs"/>
              </a:rPr>
              <a:t>اهمیت موضوع : </a:t>
            </a:r>
            <a:r>
              <a:rPr lang="fa-IR" sz="8000" b="1" u="sng" dirty="0" smtClean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اندازه </a:t>
            </a:r>
            <a:r>
              <a:rPr lang="fa-IR" sz="8000" b="1" u="sng" dirty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گیری شدت پرتوزایی </a:t>
            </a:r>
            <a:r>
              <a:rPr lang="fa-IR" sz="8000" b="1" u="sng" dirty="0">
                <a:solidFill>
                  <a:prstClr val="black"/>
                </a:solidFill>
                <a:latin typeface="Times New Roman" panose="02020603050405020304" pitchFamily="18" charset="0"/>
                <a:cs typeface="+mj-cs"/>
              </a:rPr>
              <a:t>مواد رادیواکتیو، ایکس و گاما</a:t>
            </a:r>
          </a:p>
          <a:p>
            <a:pPr marL="0" indent="0" algn="r" rtl="1">
              <a:buNone/>
            </a:pPr>
            <a:r>
              <a:rPr lang="fa-IR" sz="9600" b="1" dirty="0" smtClean="0">
                <a:solidFill>
                  <a:srgbClr val="C00000"/>
                </a:solidFill>
                <a:cs typeface="+mj-cs"/>
              </a:rPr>
              <a:t>دوزیمتری :  </a:t>
            </a:r>
            <a:r>
              <a:rPr lang="fa-IR" sz="8000" b="1" dirty="0" smtClean="0">
                <a:cs typeface="+mj-cs"/>
              </a:rPr>
              <a:t>اندازه گیری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مقدار انرژی جذب </a:t>
            </a:r>
            <a:r>
              <a:rPr lang="fa-IR" sz="8000" b="1" dirty="0" smtClean="0">
                <a:cs typeface="+mj-cs"/>
              </a:rPr>
              <a:t>شده در مواد مورد تابش</a:t>
            </a:r>
          </a:p>
          <a:p>
            <a:pPr marL="0" indent="0" algn="r" rtl="1">
              <a:buNone/>
            </a:pPr>
            <a:r>
              <a:rPr lang="fa-IR" sz="9600" b="1" dirty="0" smtClean="0">
                <a:solidFill>
                  <a:srgbClr val="C00000"/>
                </a:solidFill>
                <a:cs typeface="+mj-cs"/>
              </a:rPr>
              <a:t>روش </a:t>
            </a:r>
            <a:r>
              <a:rPr lang="fa-IR" sz="9600" b="1" dirty="0" smtClean="0">
                <a:solidFill>
                  <a:srgbClr val="006600"/>
                </a:solidFill>
                <a:cs typeface="+mj-cs"/>
              </a:rPr>
              <a:t>: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جذب انرژی </a:t>
            </a:r>
            <a:r>
              <a:rPr lang="fa-IR" sz="8000" b="1" dirty="0" smtClean="0">
                <a:cs typeface="+mj-cs"/>
              </a:rPr>
              <a:t>پرتوها در محیط مادی در نتیجه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تغییرات فیزیکی و شیمیایی</a:t>
            </a:r>
          </a:p>
          <a:p>
            <a:pPr marL="0" indent="0" algn="r" rtl="1">
              <a:lnSpc>
                <a:spcPct val="120000"/>
              </a:lnSpc>
              <a:buNone/>
            </a:pPr>
            <a:r>
              <a:rPr lang="fa-IR" sz="8000" b="1" dirty="0" smtClean="0">
                <a:solidFill>
                  <a:srgbClr val="C00000"/>
                </a:solidFill>
                <a:cs typeface="+mj-cs"/>
              </a:rPr>
              <a:t>نوع تغییرات :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افزایش دمای ماده ، یونیزاسیون در ماده</a:t>
            </a:r>
          </a:p>
          <a:p>
            <a:pPr marL="0" indent="0" algn="ctr" rtl="1">
              <a:lnSpc>
                <a:spcPct val="120000"/>
              </a:lnSpc>
              <a:buNone/>
            </a:pPr>
            <a:r>
              <a:rPr lang="fa-IR" sz="9600" b="1" dirty="0" smtClean="0">
                <a:solidFill>
                  <a:srgbClr val="FF0000"/>
                </a:solidFill>
                <a:cs typeface="+mj-cs"/>
              </a:rPr>
              <a:t>دوزیمترهای </a:t>
            </a:r>
            <a:r>
              <a:rPr lang="fa-IR" sz="9600" b="1" dirty="0">
                <a:solidFill>
                  <a:srgbClr val="FF0000"/>
                </a:solidFill>
                <a:cs typeface="+mj-cs"/>
              </a:rPr>
              <a:t>گازی:301  </a:t>
            </a:r>
          </a:p>
          <a:p>
            <a:pPr algn="r" rtl="1">
              <a:lnSpc>
                <a:spcPct val="120000"/>
              </a:lnSpc>
              <a:buNone/>
            </a:pPr>
            <a:r>
              <a:rPr lang="fa-IR" altLang="en-US" sz="8000" b="1" dirty="0">
                <a:solidFill>
                  <a:srgbClr val="000099"/>
                </a:solidFill>
                <a:latin typeface="Times New Roman" pitchFamily="18" charset="0"/>
                <a:cs typeface="+mj-cs"/>
              </a:rPr>
              <a:t>چگونگی کارکرد </a:t>
            </a:r>
            <a:r>
              <a:rPr lang="fa-IR" altLang="en-US" sz="8000" b="1" dirty="0">
                <a:latin typeface="Times New Roman" pitchFamily="18" charset="0"/>
                <a:cs typeface="+mj-cs"/>
              </a:rPr>
              <a:t>:</a:t>
            </a:r>
          </a:p>
          <a:p>
            <a:pPr algn="r" rtl="1">
              <a:lnSpc>
                <a:spcPct val="120000"/>
              </a:lnSpc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fa-IR" altLang="en-US" sz="8000" b="1" dirty="0">
                <a:latin typeface="Times New Roman" pitchFamily="18" charset="0"/>
                <a:cs typeface="+mj-cs"/>
              </a:rPr>
              <a:t> </a:t>
            </a:r>
            <a:r>
              <a:rPr lang="fa-IR" altLang="en-US" sz="8000" b="1" dirty="0">
                <a:solidFill>
                  <a:srgbClr val="339933"/>
                </a:solidFill>
                <a:latin typeface="Times New Roman" pitchFamily="18" charset="0"/>
                <a:cs typeface="+mj-cs"/>
              </a:rPr>
              <a:t>یونیزاسیون مولکول های گاز بوسیله تابش </a:t>
            </a:r>
            <a:r>
              <a:rPr lang="fa-IR" altLang="en-US" sz="8000" b="1" dirty="0">
                <a:latin typeface="Times New Roman" pitchFamily="18" charset="0"/>
                <a:cs typeface="+mj-cs"/>
              </a:rPr>
              <a:t>و</a:t>
            </a:r>
          </a:p>
          <a:p>
            <a:pPr algn="r" rtl="1">
              <a:lnSpc>
                <a:spcPct val="120000"/>
              </a:lnSpc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fa-IR" altLang="en-US" sz="8000" b="1" dirty="0">
                <a:latin typeface="Times New Roman" pitchFamily="18" charset="0"/>
                <a:cs typeface="+mj-cs"/>
              </a:rPr>
              <a:t> </a:t>
            </a:r>
            <a:r>
              <a:rPr lang="fa-IR" altLang="en-US" sz="8000" b="1" dirty="0">
                <a:solidFill>
                  <a:srgbClr val="006600"/>
                </a:solidFill>
                <a:latin typeface="Times New Roman" pitchFamily="18" charset="0"/>
                <a:cs typeface="+mj-cs"/>
              </a:rPr>
              <a:t>برقراری ولتاژ بین دو الکترود </a:t>
            </a:r>
            <a:r>
              <a:rPr lang="fa-IR" altLang="en-US" sz="8000" b="1" dirty="0">
                <a:latin typeface="Times New Roman" pitchFamily="18" charset="0"/>
                <a:cs typeface="+mj-cs"/>
              </a:rPr>
              <a:t> </a:t>
            </a:r>
          </a:p>
          <a:p>
            <a:pPr algn="r" rtl="1">
              <a:lnSpc>
                <a:spcPct val="120000"/>
              </a:lnSpc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fa-IR" altLang="en-US" sz="8000" b="1" dirty="0">
                <a:solidFill>
                  <a:srgbClr val="006600"/>
                </a:solidFill>
                <a:latin typeface="Times New Roman" pitchFamily="18" charset="0"/>
                <a:cs typeface="+mj-cs"/>
              </a:rPr>
              <a:t>گرد آوری جفت یون ه</a:t>
            </a:r>
            <a:r>
              <a:rPr lang="fa-IR" altLang="en-US" sz="8000" b="1" dirty="0">
                <a:latin typeface="Times New Roman" pitchFamily="18" charset="0"/>
                <a:cs typeface="+mj-cs"/>
              </a:rPr>
              <a:t>ا بصورت جریان،</a:t>
            </a:r>
          </a:p>
          <a:p>
            <a:pPr algn="r" rtl="1">
              <a:lnSpc>
                <a:spcPct val="120000"/>
              </a:lnSpc>
              <a:buNone/>
            </a:pPr>
            <a:r>
              <a:rPr lang="fa-IR" altLang="en-US" sz="8000" b="1" dirty="0">
                <a:latin typeface="Times New Roman" pitchFamily="18" charset="0"/>
                <a:cs typeface="+mj-cs"/>
              </a:rPr>
              <a:t>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اندازه </a:t>
            </a:r>
            <a:r>
              <a:rPr lang="fa-IR" sz="8000" b="1" dirty="0">
                <a:solidFill>
                  <a:srgbClr val="006600"/>
                </a:solidFill>
                <a:cs typeface="+mj-cs"/>
              </a:rPr>
              <a:t>گيري ميزان يونيزاسيون ايجاد شده </a:t>
            </a:r>
            <a:r>
              <a:rPr lang="fa-IR" sz="8000" b="1" dirty="0">
                <a:cs typeface="+mj-cs"/>
              </a:rPr>
              <a:t>در اثر تابش در </a:t>
            </a:r>
            <a:endParaRPr lang="fa-IR" sz="8000" b="1" dirty="0" smtClean="0">
              <a:cs typeface="+mj-cs"/>
            </a:endParaRPr>
          </a:p>
          <a:p>
            <a:pPr algn="r" rtl="1">
              <a:lnSpc>
                <a:spcPct val="120000"/>
              </a:lnSpc>
              <a:buNone/>
            </a:pPr>
            <a:r>
              <a:rPr lang="fa-IR" sz="8000" b="1" dirty="0" smtClean="0">
                <a:cs typeface="+mj-cs"/>
              </a:rPr>
              <a:t>حجم </a:t>
            </a:r>
            <a:r>
              <a:rPr lang="fa-IR" sz="8000" b="1" dirty="0">
                <a:cs typeface="+mj-cs"/>
              </a:rPr>
              <a:t>كوچكي از گاز، </a:t>
            </a:r>
          </a:p>
          <a:p>
            <a:pPr marL="0" lvl="0" indent="0" algn="r" rtl="1">
              <a:lnSpc>
                <a:spcPct val="120000"/>
              </a:lnSpc>
              <a:buNone/>
            </a:pP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حرکت گازبه سمت الکترودهای مخالف </a:t>
            </a:r>
            <a:r>
              <a:rPr lang="fa-IR" sz="8000" b="1" dirty="0" smtClean="0">
                <a:solidFill>
                  <a:srgbClr val="006600"/>
                </a:solidFill>
                <a:cs typeface="Times New Roman"/>
              </a:rPr>
              <a:t>–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اندازه گیری جریان الکتریکی ایجاد شده</a:t>
            </a:r>
          </a:p>
          <a:p>
            <a:pPr marL="0" lvl="0" indent="0" algn="r" rtl="1">
              <a:lnSpc>
                <a:spcPct val="120000"/>
              </a:lnSpc>
              <a:buNone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مثال: شمارنده گایگر </a:t>
            </a:r>
            <a:r>
              <a:rPr lang="fa-IR" sz="8000" b="1" dirty="0" smtClean="0">
                <a:solidFill>
                  <a:srgbClr val="000099"/>
                </a:solidFill>
                <a:cs typeface="Times New Roman"/>
              </a:rPr>
              <a:t>مولر</a:t>
            </a:r>
          </a:p>
          <a:p>
            <a:pPr algn="r" rtl="1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fa-IR" sz="8000" b="1" dirty="0" smtClean="0">
                <a:solidFill>
                  <a:srgbClr val="000099"/>
                </a:solidFill>
                <a:cs typeface="+mj-cs"/>
              </a:rPr>
              <a:t>قرائت </a:t>
            </a:r>
            <a:r>
              <a:rPr lang="fa-IR" sz="8000" b="1" dirty="0">
                <a:solidFill>
                  <a:srgbClr val="000099"/>
                </a:solidFill>
                <a:cs typeface="+mj-cs"/>
              </a:rPr>
              <a:t>خروجی دستگاه:</a:t>
            </a:r>
            <a:r>
              <a:rPr lang="fa-IR" sz="8000" b="1" dirty="0">
                <a:solidFill>
                  <a:srgbClr val="006600"/>
                </a:solidFill>
                <a:cs typeface="+mj-cs"/>
              </a:rPr>
              <a:t>براساس میلی رم </a:t>
            </a:r>
            <a:r>
              <a:rPr lang="en-US" sz="8000" b="1" dirty="0">
                <a:solidFill>
                  <a:srgbClr val="006600"/>
                </a:solidFill>
                <a:cs typeface="+mj-cs"/>
              </a:rPr>
              <a:t> (</a:t>
            </a:r>
            <a:r>
              <a:rPr lang="en-US" sz="8000" b="1" dirty="0" err="1">
                <a:solidFill>
                  <a:srgbClr val="006600"/>
                </a:solidFill>
                <a:cs typeface="+mj-cs"/>
              </a:rPr>
              <a:t>mrem</a:t>
            </a:r>
            <a:r>
              <a:rPr lang="en-US" sz="8000" b="1" dirty="0">
                <a:solidFill>
                  <a:srgbClr val="006600"/>
                </a:solidFill>
                <a:cs typeface="+mj-cs"/>
              </a:rPr>
              <a:t>)</a:t>
            </a:r>
            <a:r>
              <a:rPr lang="fa-IR" sz="8000" b="1" dirty="0">
                <a:cs typeface="+mj-cs"/>
              </a:rPr>
              <a:t>یا </a:t>
            </a:r>
            <a:r>
              <a:rPr lang="en-US" sz="8000" b="1" dirty="0" err="1">
                <a:cs typeface="+mj-cs"/>
              </a:rPr>
              <a:t>mrem</a:t>
            </a:r>
            <a:r>
              <a:rPr lang="en-US" sz="8000" b="1" dirty="0">
                <a:cs typeface="+mj-cs"/>
              </a:rPr>
              <a:t>/</a:t>
            </a:r>
            <a:r>
              <a:rPr lang="en-US" sz="8000" b="1" dirty="0" err="1">
                <a:cs typeface="+mj-cs"/>
              </a:rPr>
              <a:t>hr</a:t>
            </a:r>
            <a:endParaRPr lang="en-GB" sz="8000" b="1" dirty="0">
              <a:cs typeface="+mj-cs"/>
            </a:endParaRPr>
          </a:p>
          <a:p>
            <a:pPr marL="0" indent="0" algn="r" rtl="1">
              <a:lnSpc>
                <a:spcPct val="120000"/>
              </a:lnSpc>
              <a:buNone/>
            </a:pPr>
            <a:r>
              <a:rPr lang="fa-IR" sz="8000" b="1" dirty="0" smtClean="0">
                <a:cs typeface="+mj-cs"/>
              </a:rPr>
              <a:t>مثال: اتاقک یونیزاسیون: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شامل دو الکترود مثبت و منفی، مثل خازن</a:t>
            </a:r>
          </a:p>
          <a:p>
            <a:pPr marL="0" indent="0" algn="r" rtl="1">
              <a:lnSpc>
                <a:spcPct val="120000"/>
              </a:lnSpc>
              <a:buNone/>
            </a:pP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 گاز درون اتاقک نقش خازن حرکت یونهای</a:t>
            </a:r>
          </a:p>
          <a:p>
            <a:pPr marL="0" indent="0" algn="r" rtl="1">
              <a:lnSpc>
                <a:spcPct val="120000"/>
              </a:lnSpc>
              <a:buNone/>
            </a:pP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گازبه سمت الکترودهای مخالف - اندازه گیری جریان الکتریکی ایجاد شده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/>
              <a:pPr>
                <a:defRPr/>
              </a:pPr>
              <a:t>22</a:t>
            </a:fld>
            <a:endParaRPr 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37" y="2514600"/>
            <a:ext cx="3276599" cy="1911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990600" y="6324600"/>
            <a:ext cx="2895600" cy="365125"/>
          </a:xfrm>
        </p:spPr>
        <p:txBody>
          <a:bodyPr/>
          <a:lstStyle/>
          <a:p>
            <a:r>
              <a:rPr lang="en-US" dirty="0" smtClean="0"/>
              <a:t>Movahedi</a:t>
            </a:r>
            <a:endParaRPr lang="en-US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469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501"/>
    </mc:Choice>
    <mc:Fallback xmlns="">
      <p:transition spd="slow" advTm="197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6632"/>
            <a:ext cx="8640960" cy="6480720"/>
          </a:xfrm>
        </p:spPr>
        <p:txBody>
          <a:bodyPr/>
          <a:lstStyle/>
          <a:p>
            <a:pPr marL="0" lvl="0" indent="0" algn="r" rtl="1" eaLnBrk="1" fontAlgn="auto" hangingPunct="1">
              <a:spcAft>
                <a:spcPts val="0"/>
              </a:spcAft>
              <a:buNone/>
            </a:pPr>
            <a:r>
              <a:rPr lang="fa-IR" sz="2000" b="1" dirty="0" smtClean="0">
                <a:solidFill>
                  <a:srgbClr val="C00000"/>
                </a:solidFill>
                <a:cs typeface="+mj-cs"/>
              </a:rPr>
              <a:t>      ***   اتاقک </a:t>
            </a:r>
            <a:r>
              <a:rPr lang="fa-IR" sz="2000" b="1" dirty="0">
                <a:solidFill>
                  <a:srgbClr val="C00000"/>
                </a:solidFill>
                <a:cs typeface="+mj-cs"/>
              </a:rPr>
              <a:t>یونیزاسیون: </a:t>
            </a:r>
            <a:r>
              <a:rPr lang="fa-IR" sz="2000" b="1" dirty="0">
                <a:solidFill>
                  <a:prstClr val="black"/>
                </a:solidFill>
                <a:cs typeface="+mj-cs"/>
              </a:rPr>
              <a:t>اشکار سازی پرتوهای ایکس ، گاما و بتای پر انرژی</a:t>
            </a:r>
            <a:endParaRPr lang="en-US" sz="2000" dirty="0">
              <a:solidFill>
                <a:prstClr val="black"/>
              </a:solidFill>
              <a:cs typeface="+mj-cs"/>
            </a:endParaRPr>
          </a:p>
          <a:p>
            <a:pPr marL="0" lvl="0" indent="0" algn="r" rtl="1" eaLnBrk="1" fontAlgn="auto" hangingPunct="1">
              <a:spcAft>
                <a:spcPts val="0"/>
              </a:spcAft>
              <a:buNone/>
            </a:pPr>
            <a:r>
              <a:rPr lang="fa-IR" sz="2000" b="1" dirty="0">
                <a:solidFill>
                  <a:srgbClr val="0000CC"/>
                </a:solidFill>
                <a:cs typeface="+mj-cs"/>
              </a:rPr>
              <a:t>کاربرد: </a:t>
            </a:r>
            <a:r>
              <a:rPr lang="fa-IR" sz="2000" b="1" dirty="0">
                <a:solidFill>
                  <a:prstClr val="black"/>
                </a:solidFill>
                <a:cs typeface="+mj-cs"/>
              </a:rPr>
              <a:t>تعیین 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شدت تابش گیری </a:t>
            </a:r>
            <a:r>
              <a:rPr lang="fa-IR" sz="2000" b="1" dirty="0">
                <a:solidFill>
                  <a:prstClr val="black"/>
                </a:solidFill>
                <a:cs typeface="+mj-cs"/>
              </a:rPr>
              <a:t>به میلی رونتگن در ساعت</a:t>
            </a:r>
            <a:endParaRPr lang="en-US" sz="2000" dirty="0">
              <a:solidFill>
                <a:prstClr val="black"/>
              </a:solidFill>
              <a:cs typeface="+mj-cs"/>
            </a:endParaRPr>
          </a:p>
          <a:p>
            <a:pPr marL="0" lvl="0" indent="0" algn="r" rtl="1" eaLnBrk="1" fontAlgn="auto" hangingPunct="1">
              <a:lnSpc>
                <a:spcPct val="120000"/>
              </a:lnSpc>
              <a:spcAft>
                <a:spcPts val="0"/>
              </a:spcAft>
              <a:buNone/>
            </a:pPr>
            <a:r>
              <a:rPr lang="fa-IR" sz="2000" b="1" dirty="0">
                <a:solidFill>
                  <a:srgbClr val="FF0000"/>
                </a:solidFill>
                <a:cs typeface="+mj-cs"/>
              </a:rPr>
              <a:t> </a:t>
            </a:r>
            <a:r>
              <a:rPr lang="fa-IR" sz="2000" b="1" dirty="0">
                <a:solidFill>
                  <a:srgbClr val="000099"/>
                </a:solidFill>
                <a:cs typeface="+mj-cs"/>
              </a:rPr>
              <a:t>قرائت خروجی دستگاه: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براساس میلی رم </a:t>
            </a:r>
            <a:r>
              <a:rPr lang="en-US" sz="2000" b="1" dirty="0">
                <a:solidFill>
                  <a:srgbClr val="006600"/>
                </a:solidFill>
                <a:cs typeface="+mj-cs"/>
              </a:rPr>
              <a:t> (</a:t>
            </a:r>
            <a:r>
              <a:rPr lang="en-US" sz="2000" b="1" dirty="0" err="1">
                <a:solidFill>
                  <a:srgbClr val="006600"/>
                </a:solidFill>
                <a:cs typeface="+mj-cs"/>
              </a:rPr>
              <a:t>mrem</a:t>
            </a:r>
            <a:r>
              <a:rPr lang="en-US" sz="2000" b="1" dirty="0">
                <a:solidFill>
                  <a:srgbClr val="006600"/>
                </a:solidFill>
                <a:cs typeface="+mj-cs"/>
              </a:rPr>
              <a:t>)</a:t>
            </a:r>
            <a:r>
              <a:rPr lang="fa-IR" sz="2000" b="1" dirty="0">
                <a:solidFill>
                  <a:prstClr val="black"/>
                </a:solidFill>
                <a:cs typeface="+mj-cs"/>
              </a:rPr>
              <a:t>یا </a:t>
            </a:r>
            <a:r>
              <a:rPr lang="en-US" sz="2000" b="1" dirty="0" err="1">
                <a:solidFill>
                  <a:prstClr val="black"/>
                </a:solidFill>
                <a:cs typeface="+mj-cs"/>
              </a:rPr>
              <a:t>mrem</a:t>
            </a:r>
            <a:r>
              <a:rPr lang="en-US" sz="2000" b="1" dirty="0">
                <a:solidFill>
                  <a:prstClr val="black"/>
                </a:solidFill>
                <a:cs typeface="+mj-cs"/>
              </a:rPr>
              <a:t>/</a:t>
            </a:r>
            <a:r>
              <a:rPr lang="en-US" sz="2000" b="1" dirty="0" err="1">
                <a:solidFill>
                  <a:prstClr val="black"/>
                </a:solidFill>
                <a:cs typeface="+mj-cs"/>
              </a:rPr>
              <a:t>hr</a:t>
            </a:r>
            <a:endParaRPr lang="en-GB" sz="2000" b="1" dirty="0">
              <a:solidFill>
                <a:prstClr val="black"/>
              </a:solidFill>
              <a:cs typeface="+mj-cs"/>
            </a:endParaRPr>
          </a:p>
          <a:p>
            <a:pPr marL="0" lvl="0" indent="0" algn="r" rtl="1" eaLnBrk="1" fontAlgn="auto" hangingPunct="1">
              <a:lnSpc>
                <a:spcPct val="120000"/>
              </a:lnSpc>
              <a:spcAft>
                <a:spcPts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+mj-cs"/>
              </a:rPr>
              <a:t>مثال: اتاقک یونیزاسیون: 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شامل دو الکترود مثبت و منفی، مثل خازن</a:t>
            </a:r>
          </a:p>
          <a:p>
            <a:pPr marL="0" lvl="0" indent="0" algn="r" rtl="1" eaLnBrk="1" fontAlgn="auto" hangingPunct="1">
              <a:lnSpc>
                <a:spcPct val="120000"/>
              </a:lnSpc>
              <a:spcAft>
                <a:spcPts val="0"/>
              </a:spcAft>
              <a:buNone/>
            </a:pPr>
            <a:r>
              <a:rPr lang="fa-IR" sz="2000" b="1" dirty="0">
                <a:solidFill>
                  <a:srgbClr val="006600"/>
                </a:solidFill>
                <a:cs typeface="+mj-cs"/>
              </a:rPr>
              <a:t> گاز درون اتاقک نقش خازن حرکت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یونهای</a:t>
            </a:r>
            <a:endParaRPr lang="fa-IR" sz="2000" b="1" dirty="0" smtClean="0">
              <a:solidFill>
                <a:srgbClr val="000099"/>
              </a:solidFill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Movahedi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76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6632"/>
            <a:ext cx="8640960" cy="6480720"/>
          </a:xfrm>
        </p:spPr>
        <p:txBody>
          <a:bodyPr/>
          <a:lstStyle/>
          <a:p>
            <a:pPr marL="0" lvl="0" indent="0" algn="ctr" rtl="1" eaLnBrk="0" fontAlgn="base" hangingPunct="0">
              <a:spcAft>
                <a:spcPct val="0"/>
              </a:spcAft>
              <a:buNone/>
            </a:pPr>
            <a:r>
              <a:rPr lang="fa-IR" sz="2400" b="1" dirty="0">
                <a:solidFill>
                  <a:srgbClr val="000099"/>
                </a:solidFill>
                <a:cs typeface="Times New Roman"/>
              </a:rPr>
              <a:t>مثال دوزیمترهای گازی</a:t>
            </a:r>
          </a:p>
          <a:p>
            <a:pPr marL="0" lvl="0" indent="0" algn="ctr" rtl="1" eaLnBrk="0" fontAlgn="base" hangingPunct="0">
              <a:spcAft>
                <a:spcPct val="0"/>
              </a:spcAft>
              <a:buNone/>
            </a:pPr>
            <a:r>
              <a:rPr lang="fa-IR" sz="2800" b="1" dirty="0">
                <a:solidFill>
                  <a:srgbClr val="FF0000"/>
                </a:solidFill>
                <a:cs typeface="Times New Roman"/>
              </a:rPr>
              <a:t>آشكارسازهاي گايگر- مولر 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D60093"/>
              </a:buClr>
              <a:buFont typeface="Wingdings" panose="05000000000000000000" pitchFamily="2" charset="2"/>
              <a:buChar char="q"/>
            </a:pPr>
            <a:endParaRPr lang="fa-IR" sz="2000" b="1" dirty="0">
              <a:solidFill>
                <a:srgbClr val="006600"/>
              </a:solidFill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CC"/>
                </a:solidFill>
                <a:cs typeface="Times New Roman"/>
              </a:rPr>
              <a:t>شمارشگر گایگر: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جمع آوری یون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های تولید شده در یک اتاقک آکنده از </a:t>
            </a:r>
          </a:p>
          <a:p>
            <a:pPr marL="0" lvl="0" indent="0" algn="r" rtl="1"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گاز و تعیین مقدار تابش</a:t>
            </a: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00CC"/>
                </a:solidFill>
                <a:cs typeface="Times New Roman"/>
              </a:rPr>
              <a:t>نوع آشکارسازی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: اشکارسازی پرتو های 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ایکس، </a:t>
            </a:r>
            <a:r>
              <a:rPr lang="fa-IR" sz="2000" b="1" u="sng" dirty="0">
                <a:solidFill>
                  <a:srgbClr val="006600"/>
                </a:solidFill>
                <a:cs typeface="Times New Roman"/>
              </a:rPr>
              <a:t>گاما ، بتای و الفا </a:t>
            </a:r>
            <a:endParaRPr lang="en-US" sz="2000" dirty="0">
              <a:solidFill>
                <a:srgbClr val="006600"/>
              </a:solidFill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همینطور تعیین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موقعیت چشمه های مفقود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شده</a:t>
            </a: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متداولترین و مفیدترین آشکارساز چشمه های تشعشع و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مقادیر کم آلودگی رادیواکتیو</a:t>
            </a:r>
            <a:endParaRPr lang="en-US" sz="2000" dirty="0">
              <a:solidFill>
                <a:srgbClr val="006600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endParaRPr lang="fa-IR" sz="2000" b="1" dirty="0">
              <a:solidFill>
                <a:srgbClr val="FF0000"/>
              </a:solidFill>
              <a:cs typeface="Times New Roman"/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99"/>
                </a:solidFill>
                <a:cs typeface="Times New Roman"/>
              </a:rPr>
              <a:t>کاربرد 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D60093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srgbClr val="000099"/>
                </a:solidFill>
                <a:cs typeface="Times New Roman"/>
              </a:rPr>
              <a:t>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مواردي كه شدت تابش پايين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( مانند پزشكي)  </a:t>
            </a:r>
            <a:endParaRPr lang="en-GB" sz="2000" b="1" dirty="0">
              <a:solidFill>
                <a:srgbClr val="006600"/>
              </a:solidFill>
            </a:endParaRPr>
          </a:p>
          <a:p>
            <a:pPr lvl="0" algn="r" rtl="1" eaLnBrk="0" fontAlgn="base" hangingPunct="0">
              <a:spcAft>
                <a:spcPct val="0"/>
              </a:spcAft>
              <a:buClr>
                <a:srgbClr val="D60093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عدم امکان اندازه گیری انرژی پرتو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D60093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کاربرد در امور ایمنی پرتو ؛ بررسی آلودگی های محیطی </a:t>
            </a: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حساس به پرتو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ایکس، </a:t>
            </a:r>
            <a:r>
              <a:rPr lang="fa-IR" sz="2000" b="1" u="sng" dirty="0">
                <a:solidFill>
                  <a:prstClr val="black"/>
                </a:solidFill>
                <a:cs typeface="Times New Roman"/>
              </a:rPr>
              <a:t>گاما ، بتای و الفا </a:t>
            </a:r>
            <a:endParaRPr lang="en-US" sz="2000" dirty="0">
              <a:solidFill>
                <a:prstClr val="black"/>
              </a:solidFill>
            </a:endParaRPr>
          </a:p>
          <a:p>
            <a:pPr lvl="0" algn="r" rtl="1" eaLnBrk="0" fontAlgn="base" hangingPunct="0">
              <a:spcAft>
                <a:spcPct val="0"/>
              </a:spcAft>
              <a:buClr>
                <a:srgbClr val="D60093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حساس ترین نوع آشکارساز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D60093"/>
              </a:buClr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مهم: آز آن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نمیتوان برای اندازه گیری شدت تابش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استفاده کرد </a:t>
            </a:r>
            <a:endParaRPr lang="en-US" sz="2000" dirty="0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81000"/>
            <a:ext cx="2447245" cy="2239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Movahedi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0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07"/>
    </mc:Choice>
    <mc:Fallback xmlns="">
      <p:transition spd="slow" advTm="60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6632"/>
            <a:ext cx="8784976" cy="6624736"/>
          </a:xfrm>
        </p:spPr>
        <p:txBody>
          <a:bodyPr>
            <a:noAutofit/>
          </a:bodyPr>
          <a:lstStyle/>
          <a:p>
            <a:pPr marL="0" lvl="0" indent="0" algn="ctr" rtl="1" eaLnBrk="0" fontAlgn="base" hangingPunct="0">
              <a:spcAft>
                <a:spcPct val="0"/>
              </a:spcAft>
              <a:buNone/>
            </a:pPr>
            <a:r>
              <a:rPr lang="fa-IR" sz="2800" b="1" dirty="0">
                <a:solidFill>
                  <a:srgbClr val="FF0000"/>
                </a:solidFill>
                <a:cs typeface="Times New Roman"/>
              </a:rPr>
              <a:t>2- دوزیمتری ترمولومینسانس </a:t>
            </a:r>
            <a:r>
              <a:rPr lang="en-US" sz="2800" b="1" dirty="0">
                <a:solidFill>
                  <a:srgbClr val="FF0000"/>
                </a:solidFill>
              </a:rPr>
              <a:t>(TLD) </a:t>
            </a:r>
            <a:r>
              <a:rPr lang="fa-IR" sz="2800" b="1" dirty="0">
                <a:solidFill>
                  <a:srgbClr val="FF0000"/>
                </a:solidFill>
                <a:cs typeface="Times New Roman"/>
              </a:rPr>
              <a:t>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صفحه 302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 smtClean="0">
                <a:solidFill>
                  <a:srgbClr val="000099"/>
                </a:solidFill>
                <a:cs typeface="Times New Roman"/>
              </a:rPr>
              <a:t>مشخصات </a:t>
            </a:r>
            <a:r>
              <a:rPr lang="en-US" sz="2000" b="1" dirty="0">
                <a:solidFill>
                  <a:srgbClr val="000099"/>
                </a:solidFill>
              </a:rPr>
              <a:t>TLD</a:t>
            </a:r>
            <a:r>
              <a:rPr lang="fa-IR" sz="2000" b="1" dirty="0">
                <a:solidFill>
                  <a:srgbClr val="000099"/>
                </a:solidFill>
                <a:cs typeface="Times New Roman"/>
              </a:rPr>
              <a:t>: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 ساخته شده از فلور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اید کلسیم همراه منگنز یا فلورید لیتیم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به صورت ناخالصی 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حرارت دادن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این بلورها پس از تابش گیری 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تابش انرژی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جذب شده به صورت </a:t>
            </a:r>
            <a:r>
              <a:rPr lang="fa-IR" sz="2000" b="1" dirty="0">
                <a:solidFill>
                  <a:srgbClr val="0000CC"/>
                </a:solidFill>
                <a:cs typeface="Times New Roman"/>
              </a:rPr>
              <a:t>نور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 ( ترمولومینسانس)</a:t>
            </a:r>
            <a:endParaRPr lang="en-US" sz="2000" b="1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99"/>
                </a:solidFill>
                <a:cs typeface="Times New Roman"/>
              </a:rPr>
              <a:t>تئوری بور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: در یک اتم منفرد،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سطوح انرژی مجاز الکترونی شامل </a:t>
            </a:r>
            <a:endParaRPr lang="fa-IR" sz="2000" b="1" dirty="0" smtClean="0">
              <a:solidFill>
                <a:srgbClr val="006600"/>
              </a:solidFill>
              <a:cs typeface="Times New Roman"/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 smtClean="0">
                <a:solidFill>
                  <a:srgbClr val="006600"/>
                </a:solidFill>
                <a:cs typeface="Times New Roman"/>
              </a:rPr>
              <a:t>یک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سری ترازهای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جداگانه انرژی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  <a:tabLst>
                <a:tab pos="1087438" algn="l"/>
              </a:tabLst>
            </a:pPr>
            <a:r>
              <a:rPr lang="fa-IR" sz="2000" b="1" dirty="0">
                <a:solidFill>
                  <a:srgbClr val="000099"/>
                </a:solidFill>
                <a:cs typeface="Times New Roman"/>
              </a:rPr>
              <a:t>	</a:t>
            </a: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باند ظرفیت: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اشغال </a:t>
            </a: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بالاترین سطح انرژی 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بوسیله الکترون ها 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  <a:tabLst>
                <a:tab pos="971550" algn="l"/>
              </a:tabLst>
            </a:pP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باند هدایت: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پایین ترین باند خالی از الکترون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  <a:tabLst>
                <a:tab pos="971550" algn="l"/>
              </a:tabLst>
            </a:pP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نواحی ممنوعه: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فاصله میان باند های انرژی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مجاز یعنی بین باند هدایت و ظرفیت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  <a:tabLst>
                <a:tab pos="914400" algn="l"/>
              </a:tabLst>
            </a:pP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ایجاد حفره: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 جابجایی الکترون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اگر یک الکترون از باند ظرفیت انرژی کافی دریافت کند و به باند هدایت برود یک جابجایی در باند ظرفیت بر جا میگذارد -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  <a:tabLst>
                <a:tab pos="914400" algn="l"/>
              </a:tabLst>
            </a:pP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این جای خالی حفره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نامیده میشود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 smtClean="0">
                <a:solidFill>
                  <a:srgbClr val="FF0000"/>
                </a:solidFill>
                <a:cs typeface="Times New Roman"/>
              </a:rPr>
              <a:t>ناخالصی </a:t>
            </a: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موجود در کریستال: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تغییر در باندهای انرژی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پدید آمدن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سطوح مجاز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انرژی بین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 باند ظرفیت و هدایت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در ناحیه ممنوعه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تحت تابش قراردادن کریستال</a:t>
            </a:r>
            <a:endParaRPr lang="en-US" sz="2000" u="sng" dirty="0">
              <a:solidFill>
                <a:prstClr val="black"/>
              </a:solidFill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CC0066"/>
                </a:solidFill>
                <a:cs typeface="+mj-cs"/>
              </a:rPr>
              <a:t>فرایند فلورسانس : </a:t>
            </a:r>
            <a:r>
              <a:rPr lang="fa-IR" sz="2000" b="1" u="sng" dirty="0" smtClean="0">
                <a:solidFill>
                  <a:srgbClr val="000099"/>
                </a:solidFill>
                <a:cs typeface="+mj-cs"/>
              </a:rPr>
              <a:t>تحت تابش قرار دادن کریستال </a:t>
            </a:r>
            <a:r>
              <a:rPr lang="fa-IR" sz="2000" b="1" u="sng" dirty="0" smtClean="0">
                <a:cs typeface="+mj-cs"/>
              </a:rPr>
              <a:t>←   رسیدن</a:t>
            </a:r>
            <a:r>
              <a:rPr lang="en-US" sz="2000" b="1" u="sng" dirty="0" smtClean="0">
                <a:cs typeface="+mj-cs"/>
              </a:rPr>
              <a:t> </a:t>
            </a:r>
            <a:r>
              <a:rPr lang="fa-IR" sz="2000" b="1" u="sng" dirty="0" smtClean="0">
                <a:cs typeface="+mj-cs"/>
              </a:rPr>
              <a:t>الکترون </a:t>
            </a:r>
            <a:r>
              <a:rPr lang="fa-IR" sz="2000" b="1" u="sng" dirty="0" smtClean="0">
                <a:solidFill>
                  <a:srgbClr val="006600"/>
                </a:solidFill>
                <a:cs typeface="+mj-cs"/>
              </a:rPr>
              <a:t>باند ظرفیت به باند هدایت </a:t>
            </a:r>
          </a:p>
          <a:p>
            <a:pPr marL="0" indent="0" algn="r" rtl="1">
              <a:buNone/>
            </a:pPr>
            <a:r>
              <a:rPr lang="fa-IR" sz="2000" b="1" u="sng" dirty="0" smtClean="0">
                <a:solidFill>
                  <a:srgbClr val="006600"/>
                </a:solidFill>
                <a:cs typeface="+mj-cs"/>
              </a:rPr>
              <a:t>سپس به باند ظرفیت باز میگردد  </a:t>
            </a:r>
            <a:r>
              <a:rPr lang="fa-IR" sz="2000" b="1" u="sng" dirty="0" smtClean="0">
                <a:cs typeface="+mj-cs"/>
              </a:rPr>
              <a:t>←</a:t>
            </a:r>
            <a:r>
              <a:rPr lang="en-US" sz="2000" b="1" u="sng" dirty="0" smtClean="0">
                <a:cs typeface="+mj-cs"/>
              </a:rPr>
              <a:t> </a:t>
            </a:r>
            <a:r>
              <a:rPr lang="fa-IR" sz="2000" b="1" u="sng" dirty="0" smtClean="0">
                <a:cs typeface="+mj-cs"/>
              </a:rPr>
              <a:t> </a:t>
            </a:r>
            <a:r>
              <a:rPr lang="fa-IR" sz="2000" b="1" u="sng" dirty="0" smtClean="0">
                <a:solidFill>
                  <a:srgbClr val="006600"/>
                </a:solidFill>
                <a:cs typeface="+mj-cs"/>
              </a:rPr>
              <a:t>تابش نور </a:t>
            </a:r>
            <a:r>
              <a:rPr lang="fa-IR" sz="2000" b="1" u="sng" dirty="0" smtClean="0">
                <a:cs typeface="+mj-cs"/>
              </a:rPr>
              <a:t>( فلورسانس)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>
                    <a:tint val="75000"/>
                  </a:prstClr>
                </a:solidFill>
              </a:rPr>
              <a:t>Movahedi</a:t>
            </a: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600"/>
            <a:ext cx="2133600" cy="2024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513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719"/>
    </mc:Choice>
    <mc:Fallback xmlns="">
      <p:transition spd="slow" advTm="223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6632"/>
            <a:ext cx="8784976" cy="6624736"/>
          </a:xfrm>
        </p:spPr>
        <p:txBody>
          <a:bodyPr>
            <a:normAutofit fontScale="25000" lnSpcReduction="20000"/>
          </a:bodyPr>
          <a:lstStyle/>
          <a:p>
            <a:pPr marL="0" indent="0" algn="r" rtl="1">
              <a:buNone/>
            </a:pPr>
            <a:r>
              <a:rPr lang="fa-IR" sz="8000" b="1" dirty="0" smtClean="0">
                <a:solidFill>
                  <a:srgbClr val="C00000"/>
                </a:solidFill>
              </a:rPr>
              <a:t>فرایند </a:t>
            </a:r>
            <a:r>
              <a:rPr lang="fa-IR" sz="8000" b="1" dirty="0">
                <a:solidFill>
                  <a:srgbClr val="C00000"/>
                </a:solidFill>
              </a:rPr>
              <a:t>ترمولومینسانس </a:t>
            </a:r>
            <a:r>
              <a:rPr lang="fa-IR" sz="8000" b="1" dirty="0"/>
              <a:t>:  اگر تله عمیق باشد</a:t>
            </a:r>
            <a:r>
              <a:rPr lang="fa-IR" sz="8000" b="1" dirty="0">
                <a:solidFill>
                  <a:srgbClr val="0000FF"/>
                </a:solidFill>
              </a:rPr>
              <a:t>، </a:t>
            </a:r>
            <a:r>
              <a:rPr lang="fa-IR" sz="8000" b="1" u="sng" dirty="0">
                <a:solidFill>
                  <a:srgbClr val="000099"/>
                </a:solidFill>
              </a:rPr>
              <a:t>بازگشت الکترون از باند هدایت به باند ظرفیت</a:t>
            </a:r>
          </a:p>
          <a:p>
            <a:pPr marL="0" indent="0" algn="r" rtl="1">
              <a:buNone/>
            </a:pPr>
            <a:r>
              <a:rPr lang="fa-IR" sz="8000" b="1" u="sng" dirty="0">
                <a:solidFill>
                  <a:srgbClr val="006600"/>
                </a:solidFill>
              </a:rPr>
              <a:t> توام با تابش نور </a:t>
            </a:r>
            <a:r>
              <a:rPr lang="fa-IR" sz="8000" b="1" u="sng" dirty="0"/>
              <a:t>است به این</a:t>
            </a:r>
          </a:p>
          <a:p>
            <a:pPr marL="0" indent="0" algn="r" rtl="1">
              <a:buNone/>
            </a:pPr>
            <a:r>
              <a:rPr lang="fa-IR" sz="8000" b="1" dirty="0">
                <a:solidFill>
                  <a:srgbClr val="FF0000"/>
                </a:solidFill>
              </a:rPr>
              <a:t>ناخالصی کریستال : </a:t>
            </a:r>
            <a:r>
              <a:rPr lang="fa-IR" sz="8000" b="1" dirty="0"/>
              <a:t>هر چه بیشتر باشد اثر لومینسانس بیشتر است</a:t>
            </a:r>
            <a:endParaRPr lang="en-US" sz="8000" u="sng" dirty="0"/>
          </a:p>
          <a:p>
            <a:pPr marL="0" indent="0" algn="r" rtl="1">
              <a:buNone/>
            </a:pPr>
            <a:endParaRPr lang="fa-IR" sz="8000" b="1" dirty="0" smtClean="0">
              <a:cs typeface="+mj-cs"/>
            </a:endParaRPr>
          </a:p>
          <a:p>
            <a:pPr marL="0" lvl="0" indent="0" algn="ct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C00000"/>
                </a:solidFill>
                <a:cs typeface="Times New Roman"/>
              </a:rPr>
              <a:t>خلاصه عملکرد دستگاه </a:t>
            </a:r>
            <a:r>
              <a:rPr lang="en-US" sz="8000" b="1" dirty="0">
                <a:solidFill>
                  <a:srgbClr val="C00000"/>
                </a:solidFill>
              </a:rPr>
              <a:t>TLD</a:t>
            </a:r>
            <a:r>
              <a:rPr lang="fa-IR" sz="8000" b="1" dirty="0">
                <a:solidFill>
                  <a:srgbClr val="C00000"/>
                </a:solidFill>
                <a:cs typeface="Times New Roman"/>
              </a:rPr>
              <a:t>: </a:t>
            </a:r>
            <a:endParaRPr lang="en-US" sz="8000" b="1" dirty="0">
              <a:solidFill>
                <a:srgbClr val="C00000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CC0066"/>
                </a:solidFill>
                <a:cs typeface="Times New Roman"/>
              </a:rPr>
              <a:t>فرایند فلورسانس : </a:t>
            </a:r>
            <a:r>
              <a:rPr lang="fa-IR" sz="8000" b="1" u="sng" dirty="0">
                <a:solidFill>
                  <a:prstClr val="black"/>
                </a:solidFill>
                <a:cs typeface="Times New Roman"/>
              </a:rPr>
              <a:t>تحت تابش قرار دادن کریستال ←   رسیدن</a:t>
            </a:r>
            <a:r>
              <a:rPr lang="en-US" sz="8000" b="1" u="sng" dirty="0">
                <a:solidFill>
                  <a:prstClr val="black"/>
                </a:solidFill>
              </a:rPr>
              <a:t> </a:t>
            </a:r>
            <a:r>
              <a:rPr lang="fa-IR" sz="8000" b="1" u="sng" dirty="0">
                <a:solidFill>
                  <a:prstClr val="black"/>
                </a:solidFill>
                <a:cs typeface="Times New Roman"/>
              </a:rPr>
              <a:t>الکترون </a:t>
            </a:r>
            <a:r>
              <a:rPr lang="fa-IR" sz="8000" b="1" u="sng" dirty="0">
                <a:solidFill>
                  <a:srgbClr val="006600"/>
                </a:solidFill>
                <a:cs typeface="Times New Roman"/>
              </a:rPr>
              <a:t>باند ظرفیت به باند هدایت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u="sng" dirty="0">
                <a:solidFill>
                  <a:srgbClr val="006600"/>
                </a:solidFill>
                <a:cs typeface="Times New Roman"/>
              </a:rPr>
              <a:t>سپس به باند ظرفیت باز میگردد  </a:t>
            </a:r>
            <a:r>
              <a:rPr lang="fa-IR" sz="8000" b="1" u="sng" dirty="0">
                <a:solidFill>
                  <a:prstClr val="black"/>
                </a:solidFill>
                <a:cs typeface="Times New Roman"/>
              </a:rPr>
              <a:t>←</a:t>
            </a:r>
            <a:r>
              <a:rPr lang="en-US" sz="8000" b="1" u="sng" dirty="0">
                <a:solidFill>
                  <a:prstClr val="black"/>
                </a:solidFill>
              </a:rPr>
              <a:t> </a:t>
            </a:r>
            <a:r>
              <a:rPr lang="fa-IR" sz="8000" b="1" u="sng" dirty="0">
                <a:solidFill>
                  <a:prstClr val="black"/>
                </a:solidFill>
                <a:cs typeface="Times New Roman"/>
              </a:rPr>
              <a:t> </a:t>
            </a:r>
            <a:r>
              <a:rPr lang="fa-IR" sz="8000" b="1" u="sng" dirty="0">
                <a:solidFill>
                  <a:srgbClr val="006600"/>
                </a:solidFill>
                <a:cs typeface="Times New Roman"/>
              </a:rPr>
              <a:t>تابش نور </a:t>
            </a:r>
            <a:r>
              <a:rPr lang="fa-IR" sz="8000" b="1" u="sng" dirty="0">
                <a:solidFill>
                  <a:prstClr val="black"/>
                </a:solidFill>
                <a:cs typeface="Times New Roman"/>
              </a:rPr>
              <a:t>( فلورسانس)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C00000"/>
                </a:solidFill>
                <a:cs typeface="Times New Roman"/>
              </a:rPr>
              <a:t>فرایند ترمولومینسانس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:  اگر تله عمیق باشد</a:t>
            </a:r>
            <a:r>
              <a:rPr lang="fa-IR" sz="8000" b="1" dirty="0">
                <a:solidFill>
                  <a:srgbClr val="0000FF"/>
                </a:solidFill>
                <a:cs typeface="Times New Roman"/>
              </a:rPr>
              <a:t>، </a:t>
            </a:r>
            <a:r>
              <a:rPr lang="fa-IR" sz="8000" b="1" u="sng" dirty="0">
                <a:solidFill>
                  <a:srgbClr val="000099"/>
                </a:solidFill>
                <a:cs typeface="Times New Roman"/>
              </a:rPr>
              <a:t>بازگشت الکترون از باند هدایت به باند ظرفیت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u="sng" dirty="0">
                <a:solidFill>
                  <a:srgbClr val="006600"/>
                </a:solidFill>
                <a:cs typeface="Times New Roman"/>
              </a:rPr>
              <a:t> توام با تابش نور </a:t>
            </a:r>
            <a:r>
              <a:rPr lang="fa-IR" sz="8000" b="1" u="sng" dirty="0">
                <a:solidFill>
                  <a:prstClr val="black"/>
                </a:solidFill>
                <a:cs typeface="Times New Roman"/>
              </a:rPr>
              <a:t>است به این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FF0000"/>
                </a:solidFill>
                <a:cs typeface="Times New Roman"/>
              </a:rPr>
              <a:t>ناخالصی کریستال :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هر چه بیشتر باشد اثر لومینسانس بیشتر است</a:t>
            </a:r>
            <a:endParaRPr lang="en-US" sz="8000" u="sng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مهم :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استفاده از خاصیت ترمولومینسانس در دوزیمتری پرتو های یونساز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CC0066"/>
                </a:solidFill>
                <a:cs typeface="Times New Roman"/>
              </a:rPr>
              <a:t>سیستم حرارتی 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دوزیمتر را تا دمای معینی گرم میکند </a:t>
            </a:r>
            <a:r>
              <a:rPr lang="fa-IR" sz="8000" b="1" u="sng" dirty="0">
                <a:solidFill>
                  <a:srgbClr val="006600"/>
                </a:solidFill>
                <a:cs typeface="Times New Roman"/>
              </a:rPr>
              <a:t>←</a:t>
            </a:r>
            <a:endParaRPr lang="fa-IR" sz="8000" b="1" dirty="0">
              <a:solidFill>
                <a:srgbClr val="006600"/>
              </a:solidFill>
              <a:cs typeface="Times New Roman"/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نور تابش میشود </a:t>
            </a:r>
            <a:r>
              <a:rPr lang="fa-IR" sz="8000" b="1" u="sng" dirty="0">
                <a:solidFill>
                  <a:srgbClr val="006600"/>
                </a:solidFill>
                <a:cs typeface="Times New Roman"/>
              </a:rPr>
              <a:t>←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 تبدیل به جریان الکتریکی میشود </a:t>
            </a:r>
            <a:r>
              <a:rPr lang="fa-IR" sz="8000" b="1" u="sng" dirty="0">
                <a:solidFill>
                  <a:srgbClr val="006600"/>
                </a:solidFill>
                <a:cs typeface="Times New Roman"/>
              </a:rPr>
              <a:t>←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 تقویت میشود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مقدار دوز متناسب با جریان است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00CC"/>
                </a:solidFill>
                <a:cs typeface="Times New Roman"/>
              </a:rPr>
              <a:t>حساسیت دستگاه: 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در محدوده </a:t>
            </a:r>
            <a:r>
              <a:rPr lang="en-US" sz="8000" b="1" dirty="0">
                <a:solidFill>
                  <a:prstClr val="black"/>
                </a:solidFill>
              </a:rPr>
              <a:t>(0.05 </a:t>
            </a:r>
            <a:r>
              <a:rPr lang="en-US" sz="8000" b="1" dirty="0" err="1">
                <a:solidFill>
                  <a:prstClr val="black"/>
                </a:solidFill>
              </a:rPr>
              <a:t>mSv</a:t>
            </a:r>
            <a:r>
              <a:rPr lang="en-US" sz="8000" b="1" dirty="0">
                <a:solidFill>
                  <a:prstClr val="black"/>
                </a:solidFill>
              </a:rPr>
              <a:t>  - 5 </a:t>
            </a:r>
            <a:r>
              <a:rPr lang="en-US" sz="8000" b="1" dirty="0" err="1">
                <a:solidFill>
                  <a:prstClr val="black"/>
                </a:solidFill>
              </a:rPr>
              <a:t>mrem</a:t>
            </a:r>
            <a:r>
              <a:rPr lang="en-US" sz="8000" b="1" dirty="0">
                <a:solidFill>
                  <a:prstClr val="black"/>
                </a:solidFill>
              </a:rPr>
              <a:t>)</a:t>
            </a:r>
            <a:endParaRPr lang="en-US" sz="8000" b="1" dirty="0">
              <a:solidFill>
                <a:srgbClr val="006600"/>
              </a:solidFill>
            </a:endParaRPr>
          </a:p>
          <a:p>
            <a:pPr marL="0" indent="0" algn="r" rtl="1">
              <a:buNone/>
            </a:pPr>
            <a:endParaRPr lang="fa-IR" sz="8000" b="1" dirty="0" smtClean="0">
              <a:solidFill>
                <a:srgbClr val="FF0000"/>
              </a:solidFill>
              <a:cs typeface="+mj-cs"/>
            </a:endParaRPr>
          </a:p>
          <a:p>
            <a:pPr marL="0" indent="0" algn="r" rtl="1">
              <a:buNone/>
            </a:pPr>
            <a:r>
              <a:rPr lang="fa-IR" sz="8000" b="1" dirty="0" smtClean="0">
                <a:solidFill>
                  <a:srgbClr val="FF0000"/>
                </a:solidFill>
                <a:cs typeface="+mj-cs"/>
              </a:rPr>
              <a:t>کاربرد خاصیت ترمولومینانس در دوزیمتری</a:t>
            </a:r>
          </a:p>
          <a:p>
            <a:pPr marL="0" indent="0" algn="r" rtl="1">
              <a:buFont typeface="Wingdings" pitchFamily="2" charset="2"/>
              <a:buChar char="v"/>
            </a:pPr>
            <a:r>
              <a:rPr lang="fa-IR" sz="8000" b="1" dirty="0">
                <a:cs typeface="+mj-cs"/>
              </a:rPr>
              <a:t>	</a:t>
            </a:r>
            <a:r>
              <a:rPr lang="fa-IR" sz="8000" b="1" dirty="0" smtClean="0">
                <a:cs typeface="+mj-cs"/>
              </a:rPr>
              <a:t> </a:t>
            </a:r>
            <a:r>
              <a:rPr lang="fa-IR" sz="8000" b="1" dirty="0">
                <a:solidFill>
                  <a:srgbClr val="006600"/>
                </a:solidFill>
                <a:cs typeface="+mj-cs"/>
              </a:rPr>
              <a:t>تحت تابش قرار دادن </a:t>
            </a:r>
            <a:r>
              <a:rPr lang="fa-IR" sz="8000" b="1" dirty="0">
                <a:solidFill>
                  <a:srgbClr val="000099"/>
                </a:solidFill>
                <a:cs typeface="+mj-cs"/>
              </a:rPr>
              <a:t>کریستال دارای خاصیت ترمولومینسانس</a:t>
            </a:r>
          </a:p>
          <a:p>
            <a:pPr marL="0" indent="0" algn="r" rtl="1">
              <a:buFont typeface="Wingdings" pitchFamily="2" charset="2"/>
              <a:buChar char="v"/>
            </a:pPr>
            <a:r>
              <a:rPr lang="fa-IR" sz="8000" b="1" dirty="0">
                <a:cs typeface="+mj-cs"/>
              </a:rPr>
              <a:t>	</a:t>
            </a:r>
            <a:r>
              <a:rPr lang="fa-IR" sz="8000" b="1" dirty="0">
                <a:solidFill>
                  <a:srgbClr val="006600"/>
                </a:solidFill>
                <a:cs typeface="+mj-cs"/>
              </a:rPr>
              <a:t>گرم کردن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آن تا دمای معین </a:t>
            </a:r>
            <a:endParaRPr lang="fa-IR" sz="8000" b="1" dirty="0">
              <a:solidFill>
                <a:srgbClr val="006600"/>
              </a:solidFill>
              <a:cs typeface="+mj-cs"/>
            </a:endParaRPr>
          </a:p>
          <a:p>
            <a:pPr marL="0" indent="0">
              <a:buFont typeface="Wingdings" pitchFamily="2" charset="2"/>
              <a:buChar char="v"/>
            </a:pPr>
            <a:r>
              <a:rPr lang="fa-IR" sz="8000" b="1" dirty="0">
                <a:cs typeface="+mj-cs"/>
              </a:rPr>
              <a:t>	</a:t>
            </a:r>
            <a:r>
              <a:rPr lang="fa-IR" sz="8000" b="1" dirty="0">
                <a:solidFill>
                  <a:srgbClr val="006600"/>
                </a:solidFill>
                <a:cs typeface="+mj-cs"/>
              </a:rPr>
              <a:t>اندازه گیری </a:t>
            </a:r>
            <a:r>
              <a:rPr lang="fa-IR" sz="8000" b="1" dirty="0">
                <a:solidFill>
                  <a:srgbClr val="FF0000"/>
                </a:solidFill>
                <a:cs typeface="+mj-cs"/>
              </a:rPr>
              <a:t>نور </a:t>
            </a:r>
            <a:r>
              <a:rPr lang="fa-IR" sz="8000" b="1" dirty="0" smtClean="0">
                <a:solidFill>
                  <a:srgbClr val="FF0000"/>
                </a:solidFill>
                <a:cs typeface="+mj-cs"/>
              </a:rPr>
              <a:t>خروجی کریستال </a:t>
            </a:r>
            <a:r>
              <a:rPr lang="fa-IR" sz="8000" b="1" u="sng" dirty="0" smtClean="0">
                <a:solidFill>
                  <a:srgbClr val="006600"/>
                </a:solidFill>
              </a:rPr>
              <a:t>←تبدیل نور به جریان الکتریکی توسط لامپ تقویت کننده</a:t>
            </a:r>
          </a:p>
          <a:p>
            <a:pPr marL="0" indent="0" algn="r" rtl="1">
              <a:buFont typeface="Wingdings" pitchFamily="2" charset="2"/>
              <a:buChar char="v"/>
            </a:pPr>
            <a:r>
              <a:rPr lang="fa-IR" sz="8000" b="1" dirty="0">
                <a:cs typeface="+mj-cs"/>
              </a:rPr>
              <a:t>	</a:t>
            </a:r>
            <a:r>
              <a:rPr lang="fa-IR" sz="8000" b="1" dirty="0">
                <a:solidFill>
                  <a:srgbClr val="006600"/>
                </a:solidFill>
                <a:cs typeface="+mj-cs"/>
              </a:rPr>
              <a:t>تناسب نور خروجی با دوز جذب </a:t>
            </a: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شده و </a:t>
            </a:r>
          </a:p>
          <a:p>
            <a:pPr marL="0" indent="0" algn="r" rtl="1">
              <a:buFont typeface="Wingdings" pitchFamily="2" charset="2"/>
              <a:buChar char="v"/>
            </a:pPr>
            <a:r>
              <a:rPr lang="fa-IR" sz="8000" b="1" dirty="0" smtClean="0">
                <a:solidFill>
                  <a:srgbClr val="006600"/>
                </a:solidFill>
                <a:cs typeface="+mj-cs"/>
              </a:rPr>
              <a:t>          تناسب آنها با شدت جریان تولید شده</a:t>
            </a:r>
            <a:r>
              <a:rPr lang="fa-IR" sz="8000" b="1" dirty="0">
                <a:cs typeface="+mj-cs"/>
              </a:rPr>
              <a:t>	وسیله اندازه گیری </a:t>
            </a:r>
            <a:r>
              <a:rPr lang="fa-IR" sz="8000" b="1" dirty="0">
                <a:solidFill>
                  <a:srgbClr val="006600"/>
                </a:solidFill>
                <a:cs typeface="+mj-cs"/>
              </a:rPr>
              <a:t>دوزیمتر </a:t>
            </a:r>
            <a:r>
              <a:rPr lang="en-US" sz="8000" b="1" dirty="0" smtClean="0">
                <a:solidFill>
                  <a:srgbClr val="006600"/>
                </a:solidFill>
                <a:cs typeface="+mj-cs"/>
              </a:rPr>
              <a:t>TLD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/>
              <a:pPr>
                <a:defRPr/>
              </a:pPr>
              <a:t>26</a:t>
            </a:fld>
            <a:endParaRPr lang="en-US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18" y="3352800"/>
            <a:ext cx="2133600" cy="2024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61537" y="6218785"/>
            <a:ext cx="2895600" cy="365125"/>
          </a:xfrm>
        </p:spPr>
        <p:txBody>
          <a:bodyPr/>
          <a:lstStyle/>
          <a:p>
            <a:r>
              <a:rPr lang="en-US" dirty="0" smtClean="0"/>
              <a:t>Movahedi</a:t>
            </a:r>
            <a:endParaRPr lang="en-US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46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26"/>
    </mc:Choice>
    <mc:Fallback xmlns="">
      <p:transition spd="slow" advTm="49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552728"/>
          </a:xfrm>
        </p:spPr>
        <p:txBody>
          <a:bodyPr>
            <a:normAutofit lnSpcReduction="10000"/>
          </a:bodyPr>
          <a:lstStyle/>
          <a:p>
            <a:pPr marL="0" indent="0" algn="ctr" rtl="1">
              <a:buNone/>
            </a:pPr>
            <a:r>
              <a:rPr lang="fa-IR" sz="2400" b="1" dirty="0" smtClean="0">
                <a:solidFill>
                  <a:srgbClr val="C00000"/>
                </a:solidFill>
                <a:cs typeface="+mj-cs"/>
              </a:rPr>
              <a:t>لامپ تقویت کننده الکترونی  </a:t>
            </a:r>
            <a:r>
              <a:rPr lang="fa-IR" sz="2400" b="1" dirty="0" smtClean="0">
                <a:cs typeface="+mj-cs"/>
              </a:rPr>
              <a:t>305 (فتومالتی پلایور </a:t>
            </a:r>
            <a:r>
              <a:rPr lang="en-US" sz="2400" b="1" dirty="0" smtClean="0">
                <a:cs typeface="+mj-cs"/>
              </a:rPr>
              <a:t>PM</a:t>
            </a:r>
            <a:r>
              <a:rPr lang="fa-IR" sz="2400" b="1" dirty="0" smtClean="0">
                <a:cs typeface="+mj-cs"/>
              </a:rPr>
              <a:t>)</a:t>
            </a:r>
          </a:p>
          <a:p>
            <a:pPr marL="0" indent="0">
              <a:buNone/>
            </a:pP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کار </a:t>
            </a:r>
            <a:r>
              <a:rPr lang="fa-IR" sz="2000" b="1" dirty="0">
                <a:solidFill>
                  <a:srgbClr val="000099"/>
                </a:solidFill>
              </a:rPr>
              <a:t>لامپ تقویت کننده الکترونی</a:t>
            </a: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: تقویت نور گسیل شده در دستگاه  </a:t>
            </a:r>
            <a:r>
              <a:rPr lang="en-US" sz="2000" b="1" dirty="0" smtClean="0">
                <a:solidFill>
                  <a:srgbClr val="006600"/>
                </a:solidFill>
              </a:rPr>
              <a:t>TLD</a:t>
            </a:r>
            <a:r>
              <a:rPr lang="fa-IR" sz="2000" b="1" dirty="0" smtClean="0">
                <a:solidFill>
                  <a:srgbClr val="006600"/>
                </a:solidFill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و دیگر دستگاه های دوزیمتری </a:t>
            </a:r>
          </a:p>
          <a:p>
            <a:pPr marL="0" indent="0">
              <a:buNone/>
            </a:pP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قسمت </a:t>
            </a:r>
            <a:r>
              <a:rPr lang="fa-IR" sz="2000" b="1" dirty="0">
                <a:solidFill>
                  <a:srgbClr val="000099"/>
                </a:solidFill>
                <a:cs typeface="+mj-cs"/>
              </a:rPr>
              <a:t>های </a:t>
            </a: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اصلی دستگاه: </a:t>
            </a:r>
            <a:endParaRPr lang="fa-IR" sz="2000" b="1" dirty="0">
              <a:solidFill>
                <a:srgbClr val="000099"/>
              </a:solidFill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990099"/>
                </a:solidFill>
                <a:cs typeface="+mj-cs"/>
              </a:rPr>
              <a:t>دریچه کاتد: 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محل ورود نور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990099"/>
                </a:solidFill>
                <a:cs typeface="+mj-cs"/>
              </a:rPr>
              <a:t>فتوکاتد :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برخورد نور به  آن تولید الکترون </a:t>
            </a:r>
            <a:r>
              <a:rPr lang="fa-IR" sz="2000" b="1" dirty="0" smtClean="0">
                <a:cs typeface="+mj-cs"/>
              </a:rPr>
              <a:t>بر اثر فتوالکتریک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990099"/>
                </a:solidFill>
                <a:cs typeface="+mj-cs"/>
              </a:rPr>
              <a:t>الکترود </a:t>
            </a:r>
            <a:r>
              <a:rPr lang="fa-IR" sz="2000" b="1" dirty="0">
                <a:solidFill>
                  <a:srgbClr val="990099"/>
                </a:solidFill>
                <a:cs typeface="+mj-cs"/>
              </a:rPr>
              <a:t>فلزی داینود</a:t>
            </a:r>
            <a:r>
              <a:rPr lang="fa-IR" sz="2000" b="1" dirty="0">
                <a:cs typeface="+mj-cs"/>
              </a:rPr>
              <a:t>: 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شتاب الکترون ها </a:t>
            </a:r>
            <a:r>
              <a:rPr lang="fa-IR" sz="2000" b="1" dirty="0">
                <a:cs typeface="+mj-cs"/>
              </a:rPr>
              <a:t>به سمت آن </a:t>
            </a:r>
            <a:endParaRPr lang="fa-IR" sz="2000" b="1" dirty="0" smtClean="0"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cs typeface="+mj-cs"/>
              </a:rPr>
              <a:t>و </a:t>
            </a:r>
            <a:r>
              <a:rPr lang="fa-IR" sz="2000" b="1" dirty="0">
                <a:cs typeface="+mj-cs"/>
              </a:rPr>
              <a:t>تولید الکترون های </a:t>
            </a:r>
            <a:r>
              <a:rPr lang="fa-IR" sz="2000" b="1" dirty="0" smtClean="0">
                <a:cs typeface="+mj-cs"/>
              </a:rPr>
              <a:t>ثانویه و....</a:t>
            </a:r>
          </a:p>
          <a:p>
            <a:pPr marL="0" indent="0" algn="r" rtl="1">
              <a:buNone/>
              <a:tabLst>
                <a:tab pos="6567488" algn="l"/>
              </a:tabLst>
            </a:pPr>
            <a:r>
              <a:rPr lang="fa-IR" sz="2000" b="1" dirty="0" smtClean="0">
                <a:solidFill>
                  <a:srgbClr val="990099"/>
                </a:solidFill>
                <a:cs typeface="+mj-cs"/>
              </a:rPr>
              <a:t>داینود آخر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تولید </a:t>
            </a:r>
            <a:r>
              <a:rPr lang="en-US" sz="2000" b="1" dirty="0" smtClean="0">
                <a:solidFill>
                  <a:srgbClr val="006600"/>
                </a:solidFill>
                <a:cs typeface="+mj-cs"/>
              </a:rPr>
              <a:t>10</a:t>
            </a:r>
            <a:r>
              <a:rPr lang="en-US" sz="2000" b="1" baseline="30000" dirty="0" smtClean="0">
                <a:solidFill>
                  <a:srgbClr val="006600"/>
                </a:solidFill>
                <a:cs typeface="+mj-cs"/>
              </a:rPr>
              <a:t>8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 الکترون </a:t>
            </a:r>
            <a:r>
              <a:rPr lang="fa-IR" sz="2000" b="1" dirty="0" smtClean="0">
                <a:cs typeface="+mj-cs"/>
              </a:rPr>
              <a:t>به ازای هر فتوالکترون  </a:t>
            </a:r>
            <a:endParaRPr lang="en-US" sz="2000" dirty="0" smtClean="0">
              <a:cs typeface="+mj-cs"/>
            </a:endParaRPr>
          </a:p>
          <a:p>
            <a:pPr marL="0" indent="0" algn="r" rtl="1">
              <a:buNone/>
              <a:tabLst>
                <a:tab pos="6567488" algn="l"/>
              </a:tabLst>
            </a:pPr>
            <a:r>
              <a:rPr lang="fa-IR" sz="2000" b="1" dirty="0" smtClean="0">
                <a:solidFill>
                  <a:srgbClr val="990099"/>
                </a:solidFill>
                <a:cs typeface="+mj-cs"/>
              </a:rPr>
              <a:t>آند: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شتاب الکترونها به سمت آن</a:t>
            </a:r>
          </a:p>
          <a:p>
            <a:pPr marL="0" indent="0" algn="r" rtl="1">
              <a:buNone/>
              <a:tabLst>
                <a:tab pos="6567488" algn="l"/>
              </a:tabLst>
            </a:pPr>
            <a:endParaRPr lang="fa-IR" sz="2000" b="1" dirty="0">
              <a:solidFill>
                <a:srgbClr val="006600"/>
              </a:solidFill>
              <a:cs typeface="+mj-cs"/>
            </a:endParaRPr>
          </a:p>
          <a:p>
            <a:pPr marL="0" indent="0" algn="r" rtl="1">
              <a:buFont typeface="Wingdings" pitchFamily="2" charset="2"/>
              <a:buChar char="v"/>
            </a:pPr>
            <a:endParaRPr lang="en-US" sz="2000" b="1" dirty="0">
              <a:solidFill>
                <a:srgbClr val="006600"/>
              </a:solidFill>
              <a:cs typeface="+mj-cs"/>
            </a:endParaRPr>
          </a:p>
          <a:p>
            <a:pPr marL="0" indent="0" algn="r" rtl="1">
              <a:buNone/>
              <a:tabLst>
                <a:tab pos="914400" algn="l"/>
              </a:tabLst>
            </a:pPr>
            <a:r>
              <a:rPr lang="fa-IR" sz="2000" b="1" dirty="0">
                <a:solidFill>
                  <a:srgbClr val="FF0000"/>
                </a:solidFill>
                <a:cs typeface="+mj-cs"/>
              </a:rPr>
              <a:t>نحوه عملکرد لامپ تقویت کننده الکترونی کاربردی در </a:t>
            </a:r>
            <a:r>
              <a:rPr lang="en-US" sz="2000" b="1" dirty="0">
                <a:solidFill>
                  <a:srgbClr val="FF0000"/>
                </a:solidFill>
                <a:cs typeface="+mj-cs"/>
              </a:rPr>
              <a:t>TLD</a:t>
            </a:r>
          </a:p>
          <a:p>
            <a:pPr marL="0" indent="0" algn="r" rtl="1">
              <a:buFont typeface="Wingdings" pitchFamily="2" charset="2"/>
              <a:buChar char="ü"/>
              <a:tabLst>
                <a:tab pos="914400" algn="l"/>
              </a:tabLst>
            </a:pPr>
            <a:r>
              <a:rPr lang="en-US" sz="2000" b="1" dirty="0">
                <a:cs typeface="+mj-cs"/>
              </a:rPr>
              <a:t>	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برخورد نور تولید </a:t>
            </a:r>
            <a:r>
              <a:rPr lang="fa-IR" sz="2000" b="1" dirty="0">
                <a:cs typeface="+mj-cs"/>
              </a:rPr>
              <a:t>شده در </a:t>
            </a:r>
            <a:r>
              <a:rPr lang="fa-IR" sz="2000" b="1" dirty="0" smtClean="0">
                <a:cs typeface="+mj-cs"/>
              </a:rPr>
              <a:t>دوزیمتر </a:t>
            </a:r>
            <a:r>
              <a:rPr lang="en-US" sz="2000" b="1" dirty="0" smtClean="0">
                <a:cs typeface="+mj-cs"/>
              </a:rPr>
              <a:t> </a:t>
            </a:r>
            <a:r>
              <a:rPr lang="fa-IR" sz="2000" b="1" dirty="0">
                <a:cs typeface="+mj-cs"/>
              </a:rPr>
              <a:t>به صفحه 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فتوکاتد</a:t>
            </a:r>
          </a:p>
          <a:p>
            <a:pPr marL="0" indent="0" algn="r" rtl="1">
              <a:buFont typeface="Wingdings" pitchFamily="2" charset="2"/>
              <a:buChar char="ü"/>
              <a:tabLst>
                <a:tab pos="914400" algn="l"/>
              </a:tabLst>
            </a:pP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	کنده شدن الکترون</a:t>
            </a:r>
          </a:p>
          <a:p>
            <a:pPr marL="0" indent="0" algn="r" rtl="1">
              <a:buFont typeface="Wingdings" pitchFamily="2" charset="2"/>
              <a:buChar char="ü"/>
              <a:tabLst>
                <a:tab pos="914400" algn="l"/>
              </a:tabLst>
            </a:pPr>
            <a:r>
              <a:rPr lang="fa-IR" sz="2000" b="1" dirty="0">
                <a:cs typeface="+mj-cs"/>
              </a:rPr>
              <a:t>	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برخورد الکترون </a:t>
            </a:r>
            <a:r>
              <a:rPr lang="fa-IR" sz="2000" b="1" dirty="0">
                <a:cs typeface="+mj-cs"/>
              </a:rPr>
              <a:t>کنده شده به صفحه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داینود</a:t>
            </a:r>
          </a:p>
          <a:p>
            <a:pPr marL="0" indent="0" algn="r" rtl="1">
              <a:buFont typeface="Wingdings" pitchFamily="2" charset="2"/>
              <a:buChar char="ü"/>
              <a:tabLst>
                <a:tab pos="914400" algn="l"/>
              </a:tabLst>
            </a:pP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وجود  پتانسیل قوی بین داینودها  </a:t>
            </a:r>
            <a:endParaRPr lang="fa-IR" sz="2000" b="1" dirty="0">
              <a:solidFill>
                <a:srgbClr val="006600"/>
              </a:solidFill>
              <a:cs typeface="+mj-cs"/>
            </a:endParaRPr>
          </a:p>
          <a:p>
            <a:pPr marL="0" indent="0" algn="r" rtl="1">
              <a:buFont typeface="Wingdings" pitchFamily="2" charset="2"/>
              <a:buChar char="ü"/>
              <a:tabLst>
                <a:tab pos="914400" algn="l"/>
              </a:tabLst>
            </a:pPr>
            <a:r>
              <a:rPr lang="fa-IR" sz="2000" b="1" dirty="0">
                <a:cs typeface="+mj-cs"/>
              </a:rPr>
              <a:t>	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شتاب دادن الکترون </a:t>
            </a:r>
            <a:r>
              <a:rPr lang="fa-IR" sz="2000" b="1" dirty="0">
                <a:cs typeface="+mj-cs"/>
              </a:rPr>
              <a:t>به داینود بعدی و جدا </a:t>
            </a:r>
            <a:r>
              <a:rPr lang="fa-IR" sz="2000" b="1" dirty="0" smtClean="0">
                <a:cs typeface="+mj-cs"/>
              </a:rPr>
              <a:t>شدن الکترون های بیشتر</a:t>
            </a:r>
            <a:endParaRPr lang="fa-IR" sz="2000" b="1" dirty="0">
              <a:cs typeface="+mj-cs"/>
            </a:endParaRPr>
          </a:p>
          <a:p>
            <a:pPr marL="0" indent="0" algn="r" rtl="1">
              <a:buFont typeface="Wingdings" pitchFamily="2" charset="2"/>
              <a:buChar char="ü"/>
              <a:tabLst>
                <a:tab pos="914400" algn="l"/>
              </a:tabLst>
            </a:pPr>
            <a:r>
              <a:rPr lang="fa-IR" sz="2000" b="1" dirty="0">
                <a:cs typeface="+mj-cs"/>
              </a:rPr>
              <a:t>	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ایجاد جریان الکتریکی </a:t>
            </a:r>
            <a:r>
              <a:rPr lang="fa-IR" sz="2000" b="1" dirty="0">
                <a:cs typeface="+mj-cs"/>
              </a:rPr>
              <a:t>متناسب با دوز </a:t>
            </a:r>
            <a:r>
              <a:rPr lang="fa-IR" sz="2000" b="1" dirty="0" smtClean="0">
                <a:cs typeface="+mj-cs"/>
              </a:rPr>
              <a:t>جذبی</a:t>
            </a:r>
            <a:endParaRPr lang="en-US" sz="2000" b="1" dirty="0">
              <a:solidFill>
                <a:srgbClr val="006600"/>
              </a:solidFill>
              <a:cs typeface="+mj-cs"/>
            </a:endParaRPr>
          </a:p>
          <a:p>
            <a:pPr marL="0" indent="0" algn="r" rtl="1">
              <a:buNone/>
              <a:tabLst>
                <a:tab pos="6567488" algn="l"/>
              </a:tabLst>
            </a:pPr>
            <a:endParaRPr lang="fa-IR" sz="2000" b="1" dirty="0">
              <a:solidFill>
                <a:srgbClr val="006600"/>
              </a:solidFill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219200"/>
            <a:ext cx="3429000" cy="26100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Movahedi</a:t>
            </a:r>
            <a:endParaRPr lang="en-US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25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187"/>
    </mc:Choice>
    <mc:Fallback xmlns="">
      <p:transition spd="slow" advTm="206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6632"/>
            <a:ext cx="8928992" cy="6552728"/>
          </a:xfrm>
        </p:spPr>
        <p:txBody>
          <a:bodyPr>
            <a:normAutofit fontScale="25000" lnSpcReduction="20000"/>
          </a:bodyPr>
          <a:lstStyle/>
          <a:p>
            <a:pPr marL="0" lvl="0" indent="0" algn="ctr" rtl="1" eaLnBrk="0" fontAlgn="base" hangingPunct="0">
              <a:spcAft>
                <a:spcPct val="0"/>
              </a:spcAft>
              <a:buNone/>
            </a:pPr>
            <a:r>
              <a:rPr lang="fa-IR" sz="11200" b="1" dirty="0">
                <a:solidFill>
                  <a:srgbClr val="FF0000"/>
                </a:solidFill>
                <a:cs typeface="Times New Roman"/>
              </a:rPr>
              <a:t>دوزیمترهای جرقه زن (سنتیلاتورها) 305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endParaRPr lang="fa-IR" sz="8000" b="1" dirty="0" smtClean="0">
              <a:solidFill>
                <a:srgbClr val="D60093"/>
              </a:solidFill>
              <a:cs typeface="Times New Roman"/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 smtClean="0">
                <a:solidFill>
                  <a:srgbClr val="D60093"/>
                </a:solidFill>
                <a:cs typeface="Times New Roman"/>
              </a:rPr>
              <a:t>مشخصات </a:t>
            </a:r>
            <a:r>
              <a:rPr lang="fa-IR" sz="8000" b="1" dirty="0">
                <a:solidFill>
                  <a:srgbClr val="D60093"/>
                </a:solidFill>
                <a:cs typeface="Times New Roman"/>
              </a:rPr>
              <a:t>: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660033"/>
              </a:buClr>
              <a:buFont typeface="Wingdings" panose="05000000000000000000" pitchFamily="2" charset="2"/>
              <a:buChar char="Ø"/>
            </a:pPr>
            <a:r>
              <a:rPr lang="fa-IR" sz="8000" b="1" dirty="0">
                <a:solidFill>
                  <a:prstClr val="black"/>
                </a:solidFill>
                <a:cs typeface="Times New Roman"/>
              </a:rPr>
              <a:t> </a:t>
            </a: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برخورد پرتو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: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به ماده حساس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اشکار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ساز </a:t>
            </a:r>
            <a:r>
              <a:rPr lang="fa-IR" sz="8000" b="1" dirty="0">
                <a:solidFill>
                  <a:srgbClr val="0000FF"/>
                </a:solidFill>
                <a:cs typeface="Times New Roman"/>
              </a:rPr>
              <a:t>(مایع)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660033"/>
              </a:buClr>
              <a:buFont typeface="Wingdings" panose="05000000000000000000" pitchFamily="2" charset="2"/>
              <a:buChar char="Ø"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جذب انرژي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: توسط مایع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و </a:t>
            </a:r>
            <a:r>
              <a:rPr lang="fa-IR" sz="8000" b="1" u="sng" dirty="0">
                <a:solidFill>
                  <a:srgbClr val="D60093"/>
                </a:solidFill>
                <a:cs typeface="Times New Roman"/>
              </a:rPr>
              <a:t>تولید نور مرئي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با توجه به خاصیت</a:t>
            </a:r>
          </a:p>
          <a:p>
            <a:pPr marL="0" lvl="0" indent="0" algn="r" rtl="1" eaLnBrk="0" fontAlgn="base" hangingPunct="0">
              <a:spcAft>
                <a:spcPct val="0"/>
              </a:spcAft>
              <a:buClr>
                <a:srgbClr val="660033"/>
              </a:buClr>
              <a:buNone/>
            </a:pP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 فلورسانسی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(سوسو ميزنند)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660033"/>
              </a:buClr>
              <a:buFont typeface="Wingdings" panose="05000000000000000000" pitchFamily="2" charset="2"/>
              <a:buChar char="Ø"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 تبدیل نور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به جريان الكتريكي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در خروجي  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660033"/>
              </a:buClr>
              <a:buFont typeface="Wingdings" panose="05000000000000000000" pitchFamily="2" charset="2"/>
              <a:buChar char="Ø"/>
            </a:pPr>
            <a:endParaRPr lang="fa-IR" sz="8000" b="1" dirty="0">
              <a:solidFill>
                <a:prstClr val="black"/>
              </a:solidFill>
              <a:cs typeface="Times New Roman"/>
            </a:endParaRPr>
          </a:p>
          <a:p>
            <a:pPr marL="0" lvl="0" indent="0" algn="r" rtl="1" fontAlgn="base">
              <a:spcAft>
                <a:spcPct val="0"/>
              </a:spcAft>
              <a:buNone/>
              <a:defRPr/>
            </a:pPr>
            <a:r>
              <a:rPr lang="fa-IR" sz="8000" b="1" dirty="0">
                <a:solidFill>
                  <a:srgbClr val="000099"/>
                </a:solidFill>
                <a:latin typeface="Times New Roman" pitchFamily="18" charset="0"/>
                <a:cs typeface="Times New Roman"/>
              </a:rPr>
              <a:t>مواد مورد استفاده در جرقه زن (سوسوزن) و عملکرد آن: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محلول های فلورسان، بلور غیر آلی </a:t>
            </a:r>
            <a:r>
              <a:rPr lang="fa-IR" sz="8000" b="1" u="sng" dirty="0">
                <a:solidFill>
                  <a:srgbClr val="000099"/>
                </a:solidFill>
                <a:cs typeface="Times New Roman"/>
              </a:rPr>
              <a:t>ید ید سدیم</a:t>
            </a:r>
            <a:r>
              <a:rPr lang="en-US" sz="8000" b="1" dirty="0">
                <a:solidFill>
                  <a:srgbClr val="000099"/>
                </a:solidFill>
              </a:rPr>
              <a:t>   </a:t>
            </a:r>
            <a:r>
              <a:rPr lang="en-US" sz="8000" b="1" dirty="0">
                <a:solidFill>
                  <a:srgbClr val="CC0066"/>
                </a:solidFill>
              </a:rPr>
              <a:t>(</a:t>
            </a:r>
            <a:r>
              <a:rPr lang="en-US" sz="8000" b="1" dirty="0" err="1">
                <a:solidFill>
                  <a:srgbClr val="CC0066"/>
                </a:solidFill>
              </a:rPr>
              <a:t>Nal</a:t>
            </a:r>
            <a:r>
              <a:rPr lang="en-US" sz="8000" b="1" dirty="0">
                <a:solidFill>
                  <a:srgbClr val="CC0066"/>
                </a:solidFill>
              </a:rPr>
              <a:t>)  </a:t>
            </a: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یا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از مواد آلی مثل آنتراسن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endParaRPr lang="fa-IR" sz="8000" b="1" dirty="0">
              <a:solidFill>
                <a:srgbClr val="006600"/>
              </a:solidFill>
              <a:cs typeface="Times New Roman"/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FF0000"/>
                </a:solidFill>
                <a:cs typeface="Times New Roman"/>
              </a:rPr>
              <a:t>روش کار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660033"/>
              </a:buClr>
              <a:buFont typeface="Wingdings" panose="05000000000000000000" pitchFamily="2" charset="2"/>
              <a:buChar char="Ø"/>
            </a:pPr>
            <a:r>
              <a:rPr lang="fa-IR" sz="8000" b="1" dirty="0">
                <a:solidFill>
                  <a:prstClr val="black"/>
                </a:solidFill>
                <a:cs typeface="Times New Roman"/>
              </a:rPr>
              <a:t> تحت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تابش قرار گرفتن الکترون های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این مواد 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660033"/>
              </a:buClr>
              <a:buFont typeface="Wingdings" panose="05000000000000000000" pitchFamily="2" charset="2"/>
              <a:buChar char="Ø"/>
            </a:pP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کسب انرژی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و حرکت از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باند ظرفیت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به باند هدایت  </a:t>
            </a:r>
          </a:p>
          <a:p>
            <a:pPr lvl="0" algn="r" rtl="1" eaLnBrk="0" fontAlgn="base" hangingPunct="0">
              <a:spcAft>
                <a:spcPct val="0"/>
              </a:spcAft>
              <a:buClr>
                <a:srgbClr val="660033"/>
              </a:buClr>
              <a:buFont typeface="Wingdings" panose="05000000000000000000" pitchFamily="2" charset="2"/>
              <a:buChar char="Ø"/>
            </a:pP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در بازگشت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به باند ظرفیت از خود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نور تولید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میکنند </a:t>
            </a:r>
          </a:p>
          <a:p>
            <a:pPr marL="0" lvl="0" indent="0" algn="r" rtl="1" eaLnBrk="0" fontAlgn="base" hangingPunct="0">
              <a:spcAft>
                <a:spcPct val="0"/>
              </a:spcAft>
              <a:buClr>
                <a:srgbClr val="660033"/>
              </a:buClr>
              <a:buNone/>
            </a:pPr>
            <a:r>
              <a:rPr lang="fa-IR" sz="8000" b="1" dirty="0">
                <a:solidFill>
                  <a:srgbClr val="0000FF"/>
                </a:solidFill>
                <a:cs typeface="Times New Roman"/>
              </a:rPr>
              <a:t>مقدار سنجش نور : </a:t>
            </a:r>
            <a:r>
              <a:rPr lang="fa-IR" sz="8000" b="1" dirty="0">
                <a:solidFill>
                  <a:srgbClr val="663300"/>
                </a:solidFill>
                <a:cs typeface="Times New Roman"/>
              </a:rPr>
              <a:t>متناسب با دوز جذب شده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مهمترین مزیت :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شناسایی ذرات </a:t>
            </a:r>
            <a:r>
              <a:rPr lang="fa-IR" sz="8000" b="1" dirty="0">
                <a:solidFill>
                  <a:srgbClr val="D60093"/>
                </a:solidFill>
                <a:cs typeface="Times New Roman"/>
              </a:rPr>
              <a:t>بتا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 وپرتو های کم انرژی </a:t>
            </a:r>
            <a:r>
              <a:rPr lang="fa-IR" sz="8000" b="1" dirty="0">
                <a:solidFill>
                  <a:srgbClr val="D60093"/>
                </a:solidFill>
                <a:cs typeface="Times New Roman"/>
              </a:rPr>
              <a:t>گاما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و ذرات </a:t>
            </a:r>
            <a:r>
              <a:rPr lang="fa-IR" sz="8000" b="1" dirty="0">
                <a:solidFill>
                  <a:srgbClr val="D60093"/>
                </a:solidFill>
                <a:cs typeface="Times New Roman"/>
              </a:rPr>
              <a:t>نوترون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کاربرد</a:t>
            </a:r>
            <a:r>
              <a:rPr lang="en-US" sz="8000" b="1" dirty="0">
                <a:solidFill>
                  <a:prstClr val="black"/>
                </a:solidFill>
              </a:rPr>
              <a:t>: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زیاد در پزشکی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8000" b="1" dirty="0">
                <a:solidFill>
                  <a:srgbClr val="000099"/>
                </a:solidFill>
                <a:cs typeface="Times New Roman"/>
              </a:rPr>
              <a:t>تفاوت با </a:t>
            </a:r>
            <a:r>
              <a:rPr lang="en-US" sz="8000" b="1" dirty="0">
                <a:solidFill>
                  <a:srgbClr val="000099"/>
                </a:solidFill>
              </a:rPr>
              <a:t>  : TLD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تولید نور بلافاصله پس از پرتوگیری </a:t>
            </a:r>
            <a:r>
              <a:rPr lang="fa-IR" sz="8000" b="1" dirty="0">
                <a:solidFill>
                  <a:prstClr val="black"/>
                </a:solidFill>
                <a:cs typeface="Times New Roman"/>
              </a:rPr>
              <a:t>و </a:t>
            </a:r>
            <a:r>
              <a:rPr lang="fa-IR" sz="8000" b="1" dirty="0">
                <a:solidFill>
                  <a:srgbClr val="006600"/>
                </a:solidFill>
                <a:cs typeface="Times New Roman"/>
              </a:rPr>
              <a:t>بدون نیاز به گرم کردن</a:t>
            </a:r>
            <a:endParaRPr lang="fa-IR" sz="8000" b="1" dirty="0">
              <a:solidFill>
                <a:prstClr val="black"/>
              </a:solidFill>
              <a:cs typeface="Times New Roman"/>
            </a:endParaRPr>
          </a:p>
          <a:p>
            <a:pPr algn="r" rtl="1">
              <a:buClr>
                <a:srgbClr val="660033"/>
              </a:buClr>
              <a:buFont typeface="Wingdings" panose="05000000000000000000" pitchFamily="2" charset="2"/>
              <a:buChar char="Ø"/>
            </a:pPr>
            <a:r>
              <a:rPr lang="fa-IR" sz="8000" b="1" dirty="0" smtClean="0">
                <a:solidFill>
                  <a:srgbClr val="000099"/>
                </a:solidFill>
                <a:cs typeface="+mj-cs"/>
              </a:rPr>
              <a:t> </a:t>
            </a:r>
            <a:endParaRPr lang="fa-IR" sz="8000" b="1" dirty="0" smtClean="0">
              <a:cs typeface="+mj-cs"/>
            </a:endParaRPr>
          </a:p>
          <a:p>
            <a:pPr marL="0" indent="0" algn="r">
              <a:buNone/>
            </a:pPr>
            <a:r>
              <a:rPr lang="fa-IR" sz="2000" b="1" dirty="0" smtClean="0">
                <a:cs typeface="+mj-cs"/>
              </a:rPr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4" cstate="print">
            <a:lum bright="-1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609600"/>
            <a:ext cx="3110678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Movahedi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661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721"/>
    </mc:Choice>
    <mc:Fallback xmlns="">
      <p:transition spd="slow" advTm="117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6632"/>
            <a:ext cx="8640960" cy="6552728"/>
          </a:xfrm>
        </p:spPr>
        <p:txBody>
          <a:bodyPr/>
          <a:lstStyle/>
          <a:p>
            <a:pPr marL="0" indent="0" algn="r">
              <a:buNone/>
            </a:pPr>
            <a:r>
              <a:rPr lang="fa-IR" sz="2800" b="1" dirty="0" smtClean="0">
                <a:solidFill>
                  <a:srgbClr val="FF0000"/>
                </a:solidFill>
                <a:cs typeface="+mj-cs"/>
              </a:rPr>
              <a:t>دوزیمترهای نیمه هادی </a:t>
            </a:r>
          </a:p>
          <a:p>
            <a:pPr marL="0" indent="0" algn="r">
              <a:buNone/>
            </a:pP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معمولی ترین دوزیمتر:</a:t>
            </a:r>
            <a:endParaRPr lang="en-US" sz="2000" b="1" dirty="0" smtClean="0">
              <a:solidFill>
                <a:srgbClr val="000099"/>
              </a:solidFill>
              <a:cs typeface="+mj-cs"/>
            </a:endParaRPr>
          </a:p>
          <a:p>
            <a:pPr marL="0" indent="0" algn="r">
              <a:buNone/>
            </a:pPr>
            <a:r>
              <a:rPr lang="fa-IR" sz="2000" b="1" dirty="0" smtClean="0">
                <a:cs typeface="+mj-cs"/>
              </a:rPr>
              <a:t>طرز کار مثل یک اتاقک یونیزاسیون است</a:t>
            </a:r>
          </a:p>
          <a:p>
            <a:pPr marL="0" indent="0" algn="r">
              <a:buNone/>
            </a:pPr>
            <a:r>
              <a:rPr lang="fa-IR" sz="2000" b="1" dirty="0" smtClean="0">
                <a:cs typeface="+mj-cs"/>
              </a:rPr>
              <a:t>-	</a:t>
            </a:r>
            <a:r>
              <a:rPr lang="fa-IR" sz="2000" b="1" u="sng" dirty="0" smtClean="0">
                <a:solidFill>
                  <a:srgbClr val="CC0066"/>
                </a:solidFill>
                <a:cs typeface="+mj-cs"/>
              </a:rPr>
              <a:t>پرتو یون ساز سبب تولید الکترون و حفره در نیمه هادیها می شود</a:t>
            </a:r>
          </a:p>
          <a:p>
            <a:pPr algn="r">
              <a:buFontTx/>
              <a:buChar char="-"/>
            </a:pP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جمع آوری توسط یک میدان الکتریکی </a:t>
            </a:r>
            <a:r>
              <a:rPr lang="fa-IR" sz="2000" b="1" dirty="0" smtClean="0">
                <a:cs typeface="+mj-cs"/>
              </a:rPr>
              <a:t>و اندازه گیری آنها</a:t>
            </a:r>
          </a:p>
          <a:p>
            <a:pPr algn="r">
              <a:buFontTx/>
              <a:buChar char="-"/>
            </a:pPr>
            <a:endParaRPr lang="fa-IR" sz="2000" b="1" dirty="0" smtClean="0">
              <a:cs typeface="+mj-cs"/>
            </a:endParaRPr>
          </a:p>
          <a:p>
            <a:pPr marL="0" indent="0" algn="r">
              <a:buNone/>
            </a:pPr>
            <a:r>
              <a:rPr lang="fa-IR" sz="2000" b="1" dirty="0" smtClean="0">
                <a:solidFill>
                  <a:srgbClr val="CC0066"/>
                </a:solidFill>
                <a:cs typeface="+mj-cs"/>
              </a:rPr>
              <a:t>نحوه کار نیمه رساناهای </a:t>
            </a:r>
            <a:r>
              <a:rPr lang="en-US" sz="2000" b="1" dirty="0" err="1" smtClean="0">
                <a:solidFill>
                  <a:srgbClr val="CC0066"/>
                </a:solidFill>
                <a:cs typeface="+mj-cs"/>
              </a:rPr>
              <a:t>p,n</a:t>
            </a:r>
            <a:r>
              <a:rPr lang="fa-IR" sz="2000" b="1" dirty="0" smtClean="0">
                <a:solidFill>
                  <a:srgbClr val="CC0066"/>
                </a:solidFill>
                <a:cs typeface="+mj-cs"/>
              </a:rPr>
              <a:t>: </a:t>
            </a: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فاصله میان باند ظرفیت و باند هدایت در نیمه هادی ها کم است.</a:t>
            </a:r>
          </a:p>
          <a:p>
            <a:pPr marL="0" indent="0" algn="r">
              <a:buNone/>
            </a:pP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وقتی یک الکترون از باند ظرفیت به باند هدایت برود؛ یک حفره در باند ظرفیت بر جای میگذارد.</a:t>
            </a:r>
          </a:p>
          <a:p>
            <a:pPr marL="0" indent="0" algn="r">
              <a:buNone/>
            </a:pPr>
            <a:endParaRPr lang="en-US" sz="2000" b="1" dirty="0" smtClean="0">
              <a:solidFill>
                <a:srgbClr val="006600"/>
              </a:solidFill>
              <a:cs typeface="+mj-cs"/>
            </a:endParaRPr>
          </a:p>
          <a:p>
            <a:pPr marL="0" indent="0" algn="r">
              <a:buNone/>
            </a:pPr>
            <a:r>
              <a:rPr lang="fa-IR" sz="2400" b="1" dirty="0" smtClean="0">
                <a:solidFill>
                  <a:srgbClr val="CC0066"/>
                </a:solidFill>
                <a:cs typeface="+mj-cs"/>
              </a:rPr>
              <a:t> جنس: </a:t>
            </a:r>
          </a:p>
          <a:p>
            <a:pPr marL="0" indent="0" algn="r" eaLnBrk="1" hangingPunct="1">
              <a:buNone/>
              <a:defRPr/>
            </a:pPr>
            <a:r>
              <a:rPr lang="fa-IR" sz="2000" b="1" dirty="0" smtClean="0">
                <a:solidFill>
                  <a:srgbClr val="FF0000"/>
                </a:solidFill>
                <a:cs typeface="+mj-cs"/>
              </a:rPr>
              <a:t>1- </a:t>
            </a:r>
            <a:r>
              <a:rPr lang="fa-IR" sz="2000" b="1" dirty="0">
                <a:solidFill>
                  <a:srgbClr val="FF0000"/>
                </a:solidFill>
                <a:cs typeface="+mj-cs"/>
              </a:rPr>
              <a:t>ژرمانیوم </a:t>
            </a:r>
            <a:r>
              <a:rPr lang="fa-IR" sz="2000" b="1" dirty="0" smtClean="0">
                <a:solidFill>
                  <a:srgbClr val="FF0000"/>
                </a:solidFill>
                <a:cs typeface="+mj-cs"/>
              </a:rPr>
              <a:t>با </a:t>
            </a:r>
            <a:r>
              <a:rPr lang="fa-IR" sz="2000" b="1" dirty="0">
                <a:solidFill>
                  <a:srgbClr val="FF0000"/>
                </a:solidFill>
                <a:cs typeface="+mj-cs"/>
              </a:rPr>
              <a:t>مقدار کمی </a:t>
            </a:r>
            <a:r>
              <a:rPr lang="fa-IR" sz="2000" b="1" dirty="0" smtClean="0">
                <a:solidFill>
                  <a:srgbClr val="FF0000"/>
                </a:solidFill>
                <a:cs typeface="+mj-cs"/>
              </a:rPr>
              <a:t>لیتیوم</a:t>
            </a:r>
            <a:r>
              <a:rPr lang="fa-IR" sz="2000" b="1" dirty="0" smtClean="0">
                <a:cs typeface="+mj-cs"/>
              </a:rPr>
              <a:t>: </a:t>
            </a: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 </a:t>
            </a:r>
            <a:r>
              <a:rPr lang="en-US" sz="2000" b="1" dirty="0" smtClean="0">
                <a:solidFill>
                  <a:srgbClr val="000099"/>
                </a:solidFill>
                <a:cs typeface="+mj-cs"/>
              </a:rPr>
              <a:t>Ge (Li)</a:t>
            </a: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 </a:t>
            </a:r>
            <a:r>
              <a:rPr lang="fa-IR" sz="2000" b="1" dirty="0" smtClean="0">
                <a:cs typeface="+mj-cs"/>
              </a:rPr>
              <a:t>برای اشکار سازی  پرتوهای   </a:t>
            </a:r>
            <a:r>
              <a:rPr lang="en-US" sz="2000" b="1" dirty="0">
                <a:solidFill>
                  <a:srgbClr val="D60093"/>
                </a:solidFill>
                <a:latin typeface="Times New Roman" pitchFamily="18" charset="0"/>
                <a:cs typeface="+mj-cs"/>
              </a:rPr>
              <a:t>X</a:t>
            </a:r>
            <a:r>
              <a:rPr lang="fa-IR" sz="2000" b="1" dirty="0">
                <a:solidFill>
                  <a:srgbClr val="D60093"/>
                </a:solidFill>
                <a:latin typeface="Times New Roman" pitchFamily="18" charset="0"/>
                <a:cs typeface="+mj-cs"/>
              </a:rPr>
              <a:t> و</a:t>
            </a:r>
            <a:r>
              <a:rPr lang="ar-SA" sz="2000" b="1" dirty="0">
                <a:solidFill>
                  <a:srgbClr val="D60093"/>
                </a:solidFill>
                <a:latin typeface="Times New Roman" pitchFamily="18" charset="0"/>
                <a:cs typeface="+mj-cs"/>
              </a:rPr>
              <a:t>γ </a:t>
            </a:r>
            <a:endParaRPr lang="fa-IR" sz="2000" b="1" dirty="0" smtClean="0">
              <a:solidFill>
                <a:srgbClr val="D60093"/>
              </a:solidFill>
              <a:latin typeface="Times New Roman" pitchFamily="18" charset="0"/>
              <a:cs typeface="+mj-cs"/>
            </a:endParaRPr>
          </a:p>
          <a:p>
            <a:pPr marL="0" indent="0" algn="r" eaLnBrk="1" hangingPunct="1">
              <a:buNone/>
              <a:defRPr/>
            </a:pPr>
            <a:endParaRPr lang="fa-IR" sz="2000" b="1" dirty="0">
              <a:solidFill>
                <a:srgbClr val="D60093"/>
              </a:solidFill>
              <a:latin typeface="Times New Roman" pitchFamily="18" charset="0"/>
              <a:cs typeface="+mj-cs"/>
            </a:endParaRPr>
          </a:p>
          <a:p>
            <a:pPr marL="0" indent="0" algn="r">
              <a:buNone/>
            </a:pPr>
            <a:r>
              <a:rPr lang="fa-IR" sz="2000" b="1" dirty="0" smtClean="0">
                <a:solidFill>
                  <a:srgbClr val="FF0000"/>
                </a:solidFill>
                <a:cs typeface="+mj-cs"/>
              </a:rPr>
              <a:t>2- سلسیوم </a:t>
            </a:r>
            <a:r>
              <a:rPr lang="fa-IR" sz="2000" b="1" dirty="0">
                <a:solidFill>
                  <a:srgbClr val="FF0000"/>
                </a:solidFill>
                <a:cs typeface="+mj-cs"/>
              </a:rPr>
              <a:t>با مقدار کمی </a:t>
            </a:r>
            <a:r>
              <a:rPr lang="fa-IR" sz="2000" b="1" dirty="0" smtClean="0">
                <a:solidFill>
                  <a:srgbClr val="FF0000"/>
                </a:solidFill>
                <a:cs typeface="+mj-cs"/>
              </a:rPr>
              <a:t>لیتیوم:  </a:t>
            </a:r>
            <a:r>
              <a:rPr lang="en-US" sz="2000" b="1" dirty="0" smtClean="0">
                <a:solidFill>
                  <a:srgbClr val="000099"/>
                </a:solidFill>
                <a:cs typeface="+mj-cs"/>
              </a:rPr>
              <a:t>Si (Li)</a:t>
            </a:r>
            <a:r>
              <a:rPr lang="fa-IR" sz="2000" b="1" dirty="0" smtClean="0">
                <a:solidFill>
                  <a:srgbClr val="000099"/>
                </a:solidFill>
                <a:cs typeface="+mj-cs"/>
              </a:rPr>
              <a:t> </a:t>
            </a:r>
            <a:r>
              <a:rPr lang="fa-IR" sz="2000" b="1" dirty="0" smtClean="0">
                <a:cs typeface="+mj-cs"/>
              </a:rPr>
              <a:t>برای </a:t>
            </a:r>
            <a:r>
              <a:rPr lang="fa-IR" sz="2000" b="1" dirty="0">
                <a:cs typeface="+mj-cs"/>
              </a:rPr>
              <a:t>اشکار سازی  پرتوهای   </a:t>
            </a:r>
            <a:r>
              <a:rPr lang="fa-IR" sz="2000" b="1" dirty="0" smtClean="0">
                <a:solidFill>
                  <a:srgbClr val="990099"/>
                </a:solidFill>
                <a:cs typeface="+mj-cs"/>
              </a:rPr>
              <a:t>ذره ای</a:t>
            </a:r>
            <a:endParaRPr lang="en-GB" sz="2000" b="1" dirty="0">
              <a:solidFill>
                <a:srgbClr val="990099"/>
              </a:solidFill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Movahedi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77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22"/>
    </mc:Choice>
    <mc:Fallback xmlns="">
      <p:transition spd="slow" advTm="90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686800" cy="6400800"/>
          </a:xfrm>
        </p:spPr>
        <p:txBody>
          <a:bodyPr/>
          <a:lstStyle/>
          <a:p>
            <a:pPr algn="r" rtl="1">
              <a:buFont typeface="Arial" charset="0"/>
              <a:buNone/>
              <a:defRPr/>
            </a:pPr>
            <a:r>
              <a:rPr lang="fa-IR" altLang="en-US" sz="2400" b="1" dirty="0" smtClean="0">
                <a:solidFill>
                  <a:srgbClr val="A50021"/>
                </a:solidFill>
                <a:latin typeface="Times New Roman" pitchFamily="18" charset="0"/>
                <a:cs typeface="+mj-cs"/>
              </a:rPr>
              <a:t>نيمه هادي نوع </a:t>
            </a:r>
            <a:r>
              <a:rPr lang="en-US" altLang="en-US" sz="2400" b="1" dirty="0" smtClean="0">
                <a:solidFill>
                  <a:srgbClr val="A50021"/>
                </a:solidFill>
                <a:latin typeface="Times New Roman" pitchFamily="18" charset="0"/>
                <a:cs typeface="+mj-cs"/>
              </a:rPr>
              <a:t>N</a:t>
            </a:r>
            <a:r>
              <a:rPr lang="fa-IR" altLang="en-US" sz="2400" b="1" dirty="0" smtClean="0">
                <a:solidFill>
                  <a:srgbClr val="A50021"/>
                </a:solidFill>
                <a:latin typeface="Times New Roman" pitchFamily="18" charset="0"/>
                <a:cs typeface="+mj-cs"/>
              </a:rPr>
              <a:t> </a:t>
            </a:r>
            <a:r>
              <a:rPr lang="fa-IR" altLang="en-US" sz="2400" b="1" dirty="0" smtClean="0">
                <a:latin typeface="Times New Roman" pitchFamily="18" charset="0"/>
                <a:cs typeface="+mj-cs"/>
              </a:rPr>
              <a:t>: </a:t>
            </a: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solidFill>
                  <a:srgbClr val="000099"/>
                </a:solidFill>
                <a:latin typeface="Times New Roman" pitchFamily="18" charset="0"/>
                <a:cs typeface="+mj-cs"/>
              </a:rPr>
              <a:t>سليکون</a:t>
            </a: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u="sng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حاوي چهار الکترون ظرفيتي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است.</a:t>
            </a:r>
            <a:endParaRPr lang="en-GB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latin typeface="Times New Roman" pitchFamily="18" charset="0"/>
                <a:cs typeface="+mj-cs"/>
              </a:rPr>
              <a:t> در صورتي که يک </a:t>
            </a: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ماده با پنج الکترون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ظرفيتي به عنوان </a:t>
            </a:r>
            <a:r>
              <a:rPr lang="en-US" altLang="en-US" sz="2000" b="1" dirty="0" smtClean="0"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ناخالصي به شبکه </a:t>
            </a:r>
            <a:r>
              <a:rPr lang="en-US" altLang="en-US" sz="2000" b="1" dirty="0" smtClean="0"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اضافه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 شود.</a:t>
            </a:r>
            <a:endParaRPr lang="en-US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latin typeface="Times New Roman" pitchFamily="18" charset="0"/>
                <a:cs typeface="+mj-cs"/>
              </a:rPr>
              <a:t>اتمهاي اضافه شده جاي بعضي از اتمهاي سليکون را در سرتاسر کريستال مي گيرد.</a:t>
            </a:r>
            <a:endParaRPr lang="en-GB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latin typeface="Times New Roman" pitchFamily="18" charset="0"/>
                <a:cs typeface="+mj-cs"/>
              </a:rPr>
              <a:t> </a:t>
            </a:r>
            <a:endParaRPr lang="en-GB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latin typeface="Times New Roman" pitchFamily="18" charset="0"/>
                <a:cs typeface="+mj-cs"/>
              </a:rPr>
              <a:t>اين ناخالصي يک </a:t>
            </a:r>
            <a:r>
              <a:rPr lang="fa-IR" altLang="en-US" sz="2000" b="1" dirty="0" smtClean="0">
                <a:solidFill>
                  <a:srgbClr val="0033CC"/>
                </a:solidFill>
                <a:latin typeface="Times New Roman" pitchFamily="18" charset="0"/>
                <a:cs typeface="+mj-cs"/>
              </a:rPr>
              <a:t>دهنده</a:t>
            </a:r>
            <a:r>
              <a:rPr lang="en-GB" altLang="en-US" sz="2000" b="1" dirty="0" smtClean="0"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ناميده مي شود چرا که يک </a:t>
            </a:r>
            <a:r>
              <a:rPr lang="fa-IR" altLang="en-US" sz="2000" b="1" dirty="0" smtClean="0">
                <a:solidFill>
                  <a:srgbClr val="0033CC"/>
                </a:solidFill>
                <a:latin typeface="Times New Roman" pitchFamily="18" charset="0"/>
                <a:cs typeface="+mj-cs"/>
              </a:rPr>
              <a:t>الکترون اضافي از دست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مي دهد.</a:t>
            </a: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latin typeface="Times New Roman" pitchFamily="18" charset="0"/>
                <a:cs typeface="+mj-cs"/>
              </a:rPr>
              <a:t> کريستالي که از </a:t>
            </a:r>
            <a:r>
              <a:rPr lang="fa-IR" altLang="en-US" sz="2000" b="1" dirty="0" smtClean="0">
                <a:solidFill>
                  <a:srgbClr val="006600"/>
                </a:solidFill>
                <a:latin typeface="Times New Roman" pitchFamily="18" charset="0"/>
                <a:cs typeface="+mj-cs"/>
              </a:rPr>
              <a:t>اضافه کردن اتم دهنده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حاصل مي شود، </a:t>
            </a:r>
            <a:r>
              <a:rPr lang="fa-IR" altLang="en-US" sz="2000" b="1" dirty="0" smtClean="0">
                <a:solidFill>
                  <a:srgbClr val="0033CC"/>
                </a:solidFill>
                <a:latin typeface="Times New Roman" pitchFamily="18" charset="0"/>
                <a:cs typeface="+mj-cs"/>
              </a:rPr>
              <a:t>نوع </a:t>
            </a:r>
            <a:r>
              <a:rPr lang="en-US" altLang="en-US" sz="2000" b="1" dirty="0" smtClean="0">
                <a:solidFill>
                  <a:srgbClr val="0033CC"/>
                </a:solidFill>
                <a:latin typeface="Times New Roman" pitchFamily="18" charset="0"/>
                <a:cs typeface="+mj-cs"/>
              </a:rPr>
              <a:t>N</a:t>
            </a:r>
            <a:r>
              <a:rPr lang="fa-IR" altLang="en-US" sz="2000" b="1" dirty="0" smtClean="0">
                <a:solidFill>
                  <a:srgbClr val="0033CC"/>
                </a:solidFill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ناميده مي شود که </a:t>
            </a:r>
            <a:r>
              <a:rPr lang="en-US" altLang="en-US" sz="2000" b="1" dirty="0" smtClean="0">
                <a:latin typeface="Times New Roman" pitchFamily="18" charset="0"/>
                <a:cs typeface="+mj-cs"/>
              </a:rPr>
              <a:t>N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 از بار منفي الکترون اضافي اقتباس شده است.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 </a:t>
            </a: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 </a:t>
            </a:r>
            <a:r>
              <a:rPr lang="fa-IR" altLang="en-US" sz="2000" b="1" i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نیمه هادی نوع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 </a:t>
            </a:r>
            <a:r>
              <a:rPr lang="en-US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N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: </a:t>
            </a:r>
            <a:r>
              <a:rPr lang="fa-IR" altLang="en-US" sz="2000" b="1" u="sng" dirty="0" smtClean="0">
                <a:solidFill>
                  <a:srgbClr val="990099"/>
                </a:solidFill>
                <a:latin typeface="Times New Roman" pitchFamily="18" charset="0"/>
                <a:cs typeface="+mj-cs"/>
              </a:rPr>
              <a:t>ژرمانیوم یا سیلکون </a:t>
            </a:r>
            <a:r>
              <a:rPr lang="fa-IR" altLang="en-US" sz="2000" b="1" u="sng" dirty="0" smtClean="0">
                <a:latin typeface="Times New Roman" pitchFamily="18" charset="0"/>
                <a:cs typeface="+mj-cs"/>
              </a:rPr>
              <a:t>+ </a:t>
            </a:r>
            <a:r>
              <a:rPr lang="fa-IR" altLang="en-US" sz="2000" b="1" u="sng" dirty="0" smtClean="0">
                <a:solidFill>
                  <a:srgbClr val="990099"/>
                </a:solidFill>
                <a:latin typeface="Times New Roman" pitchFamily="18" charset="0"/>
                <a:cs typeface="+mj-cs"/>
              </a:rPr>
              <a:t>ارسنیک یا  آنتیموان</a:t>
            </a:r>
            <a:endParaRPr lang="en-GB" altLang="en-US" sz="2000" b="1" u="sng" dirty="0" smtClean="0">
              <a:solidFill>
                <a:srgbClr val="990099"/>
              </a:solidFill>
              <a:latin typeface="Times New Roman" pitchFamily="18" charset="0"/>
              <a:cs typeface="+mj-cs"/>
            </a:endParaRP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E1B850A-048D-4F37-BADC-7B08A22C514C}" type="slidenum">
              <a:rPr lang="en-US" altLang="en-US" smtClean="0"/>
              <a:pPr/>
              <a:t>30</a:t>
            </a:fld>
            <a:endParaRPr lang="en-US" altLang="en-US" smtClean="0"/>
          </a:p>
        </p:txBody>
      </p:sp>
      <p:pic>
        <p:nvPicPr>
          <p:cNvPr id="34820" name="Rectangle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" y="3505200"/>
            <a:ext cx="3987800" cy="335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1" name="Footer Placeholder 1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 smtClean="0"/>
              <a:t>Movahedi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38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25"/>
    </mc:Choice>
    <mc:Fallback xmlns="">
      <p:transition spd="slow" advTm="67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686800" cy="6400800"/>
          </a:xfrm>
        </p:spPr>
        <p:txBody>
          <a:bodyPr/>
          <a:lstStyle/>
          <a:p>
            <a:pPr algn="r" rtl="1">
              <a:buFont typeface="Arial" charset="0"/>
              <a:buNone/>
              <a:defRPr/>
            </a:pPr>
            <a:r>
              <a:rPr lang="fa-IR" altLang="en-US" sz="2400" b="1" dirty="0" smtClean="0">
                <a:solidFill>
                  <a:srgbClr val="A50021"/>
                </a:solidFill>
                <a:latin typeface="Times New Roman" pitchFamily="18" charset="0"/>
                <a:cs typeface="+mj-cs"/>
              </a:rPr>
              <a:t>نيمه هادي نوع </a:t>
            </a:r>
            <a:r>
              <a:rPr lang="en-US" altLang="en-US" sz="2400" b="1" dirty="0" smtClean="0">
                <a:solidFill>
                  <a:srgbClr val="A50021"/>
                </a:solidFill>
                <a:latin typeface="Times New Roman" pitchFamily="18" charset="0"/>
                <a:cs typeface="+mj-cs"/>
              </a:rPr>
              <a:t>P</a:t>
            </a:r>
            <a:r>
              <a:rPr lang="fa-IR" altLang="en-US" sz="2400" b="1" dirty="0" smtClean="0"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: </a:t>
            </a: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solidFill>
                  <a:srgbClr val="000099"/>
                </a:solidFill>
                <a:latin typeface="Times New Roman" pitchFamily="18" charset="0"/>
                <a:cs typeface="+mj-cs"/>
              </a:rPr>
              <a:t>سليکون</a:t>
            </a: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  چهار  ظرفيتي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 در صورتي که </a:t>
            </a: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با يک ناخالصي  </a:t>
            </a:r>
            <a:r>
              <a:rPr lang="fa-IR" altLang="en-US" sz="2000" b="1" u="sng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سه ظرفيتي اضافه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شود، فقط سه الکترون </a:t>
            </a: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latin typeface="Times New Roman" pitchFamily="18" charset="0"/>
                <a:cs typeface="+mj-cs"/>
              </a:rPr>
              <a:t>براي شراکت با چهارالکترون اطراف سليکون، خواهد داشت شکل12-</a:t>
            </a:r>
            <a:r>
              <a:rPr lang="en-GB" altLang="en-US" sz="2000" b="1" dirty="0" smtClean="0"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3 . </a:t>
            </a:r>
          </a:p>
          <a:p>
            <a:pPr algn="r" rtl="1">
              <a:buFont typeface="Arial" charset="0"/>
              <a:buNone/>
              <a:defRPr/>
            </a:pPr>
            <a:endParaRPr lang="en-GB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يک اتم سليکون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اکنون </a:t>
            </a: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داراي يک الکترون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است که در جستجوي الکترون ديگري است، تا با آن يک پيوند کووالانس تشکيل دهد، </a:t>
            </a:r>
            <a:r>
              <a:rPr lang="fa-IR" altLang="en-US" sz="2000" b="1" dirty="0" smtClean="0">
                <a:solidFill>
                  <a:srgbClr val="CC0000"/>
                </a:solidFill>
                <a:latin typeface="Times New Roman" pitchFamily="18" charset="0"/>
                <a:cs typeface="+mj-cs"/>
              </a:rPr>
              <a:t>فقدان چنين الکتروني يک حفره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ناميده مي شود.</a:t>
            </a:r>
          </a:p>
          <a:p>
            <a:pPr algn="r" rtl="1">
              <a:buFont typeface="Arial" charset="0"/>
              <a:buNone/>
              <a:defRPr/>
            </a:pPr>
            <a:endParaRPr lang="fa-IR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r>
              <a:rPr lang="fa-IR" altLang="en-US" sz="2000" b="1" dirty="0" smtClean="0">
                <a:latin typeface="Times New Roman" pitchFamily="18" charset="0"/>
                <a:cs typeface="+mj-cs"/>
              </a:rPr>
              <a:t> از آنجا که 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حفره</a:t>
            </a:r>
            <a:r>
              <a:rPr lang="fa-IR" altLang="en-US" sz="2000" b="1" dirty="0" smtClean="0">
                <a:solidFill>
                  <a:srgbClr val="339933"/>
                </a:solidFill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در مقايسه با الکترون داراي 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بار مثبت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است، لذا اين ماده، 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نيمه هادي نوع </a:t>
            </a:r>
            <a:r>
              <a:rPr lang="en-US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P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 ناميده مي شود.</a:t>
            </a:r>
            <a:endParaRPr lang="en-GB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r>
              <a:rPr lang="en-US" altLang="en-US" sz="2000" b="1" dirty="0" smtClean="0">
                <a:latin typeface="Times New Roman" pitchFamily="18" charset="0"/>
                <a:cs typeface="+mj-cs"/>
              </a:rPr>
              <a:t> 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 </a:t>
            </a:r>
            <a:r>
              <a:rPr lang="fa-IR" altLang="en-US" sz="2000" b="1" i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نیمه هادی نوع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 </a:t>
            </a:r>
            <a:r>
              <a:rPr lang="en-US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P</a:t>
            </a:r>
            <a:r>
              <a:rPr lang="fa-IR" altLang="en-US" sz="2000" b="1" dirty="0" smtClean="0">
                <a:solidFill>
                  <a:srgbClr val="FF0000"/>
                </a:solidFill>
                <a:latin typeface="Times New Roman" pitchFamily="18" charset="0"/>
                <a:cs typeface="+mj-cs"/>
              </a:rPr>
              <a:t> </a:t>
            </a:r>
            <a:r>
              <a:rPr lang="fa-IR" altLang="en-US" sz="2000" b="1" dirty="0" smtClean="0">
                <a:latin typeface="Times New Roman" pitchFamily="18" charset="0"/>
                <a:cs typeface="+mj-cs"/>
              </a:rPr>
              <a:t>: </a:t>
            </a:r>
            <a:r>
              <a:rPr lang="fa-IR" altLang="en-US" sz="2000" b="1" u="sng" dirty="0" smtClean="0">
                <a:solidFill>
                  <a:srgbClr val="990099"/>
                </a:solidFill>
                <a:latin typeface="Times New Roman" pitchFamily="18" charset="0"/>
                <a:cs typeface="+mj-cs"/>
              </a:rPr>
              <a:t>ژرمانیوم یا سیلکون </a:t>
            </a:r>
            <a:r>
              <a:rPr lang="fa-IR" altLang="en-US" sz="2000" b="1" u="sng" dirty="0" smtClean="0">
                <a:latin typeface="Times New Roman" pitchFamily="18" charset="0"/>
                <a:cs typeface="+mj-cs"/>
              </a:rPr>
              <a:t>+ </a:t>
            </a:r>
            <a:r>
              <a:rPr lang="fa-IR" altLang="en-US" sz="2000" b="1" u="sng" dirty="0" smtClean="0">
                <a:solidFill>
                  <a:srgbClr val="990099"/>
                </a:solidFill>
                <a:latin typeface="Times New Roman" pitchFamily="18" charset="0"/>
                <a:cs typeface="+mj-cs"/>
              </a:rPr>
              <a:t>الومنیوم  یا گالیوم یا  ایندیوم </a:t>
            </a:r>
            <a:endParaRPr lang="en-US" altLang="en-US" sz="2000" b="1" u="sng" dirty="0" smtClean="0">
              <a:solidFill>
                <a:srgbClr val="990099"/>
              </a:solidFill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endParaRPr lang="en-GB" altLang="en-US" sz="2000" b="1" dirty="0" smtClean="0">
              <a:latin typeface="Times New Roman" pitchFamily="18" charset="0"/>
              <a:cs typeface="+mj-cs"/>
            </a:endParaRPr>
          </a:p>
          <a:p>
            <a:pPr algn="r" rtl="1">
              <a:buFont typeface="Arial" charset="0"/>
              <a:buNone/>
              <a:defRPr/>
            </a:pPr>
            <a:endParaRPr lang="en-GB" altLang="en-US" sz="2000" b="1" dirty="0" smtClean="0">
              <a:latin typeface="Times New Roman" pitchFamily="18" charset="0"/>
              <a:cs typeface="+mj-cs"/>
            </a:endParaRPr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4645A7D-B98A-4F08-87DA-5C7B2E634180}" type="slidenum">
              <a:rPr lang="en-US" altLang="en-US" smtClean="0"/>
              <a:pPr/>
              <a:t>31</a:t>
            </a:fld>
            <a:endParaRPr lang="en-US" altLang="en-US" smtClean="0"/>
          </a:p>
        </p:txBody>
      </p:sp>
      <p:pic>
        <p:nvPicPr>
          <p:cNvPr id="35844" name="Rectangle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5522" y="3941363"/>
            <a:ext cx="3962400" cy="2661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5" name="Footer Placeholder 1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 smtClean="0"/>
              <a:t>Movahedi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019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768"/>
    </mc:Choice>
    <mc:Fallback xmlns="">
      <p:transition spd="slow" advTm="66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304800"/>
            <a:ext cx="8534400" cy="5821363"/>
          </a:xfrm>
        </p:spPr>
        <p:txBody>
          <a:bodyPr/>
          <a:lstStyle/>
          <a:p>
            <a:pPr marL="0" indent="0" algn="ctr" rtl="1">
              <a:buNone/>
            </a:pPr>
            <a:r>
              <a:rPr lang="fa-IR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دوزیمتر های شیمیایی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این نوع دوزیمتر نیز شبیه به دوزیمتر های قبلی است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ویژگی های شیمیایی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بعضی از مواد در اثر جذب پرتوهای یونساز تغیر میکند.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مقدار تغییرات متناسب با دوز جذب شده است.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اطلاعات بیشتر </a:t>
            </a:r>
            <a:r>
              <a:rPr lang="fa-IR" sz="2000" b="1" u="sng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صفحه 307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عقابیان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Movahedi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81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28"/>
    </mc:Choice>
    <mc:Fallback xmlns="">
      <p:transition spd="slow" advTm="42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12088" cy="6516960"/>
          </a:xfrm>
        </p:spPr>
        <p:txBody>
          <a:bodyPr>
            <a:noAutofit/>
          </a:bodyPr>
          <a:lstStyle/>
          <a:p>
            <a:pPr marL="0" indent="0" algn="ctr" rtl="1">
              <a:buNone/>
            </a:pP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دوزیمتری 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فردی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309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اول تمام وسایل دوزیمتری را توضیح میدهم بعد مقدار دوز بیمارن .... بررسی میکنیم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محل نصب 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به ناحیه ای از لباس پرتوکار</a:t>
            </a: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ویژگیهای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دوزیمتر فردی</a:t>
            </a:r>
          </a:p>
          <a:p>
            <a:pPr marL="0" indent="0" algn="r" rtl="1">
              <a:buFont typeface="Wingdings" pitchFamily="2" charset="2"/>
              <a:buChar char="§"/>
              <a:tabLst>
                <a:tab pos="568325" algn="l"/>
              </a:tabLst>
            </a:pP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پاسخ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آن باید سریع و دقیق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باشد  -  قادر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به اندازه گیری دوز پرتوهای مختلف باشد</a:t>
            </a:r>
          </a:p>
          <a:p>
            <a:pPr marL="0" indent="0" algn="r" rtl="1">
              <a:buFont typeface="Wingdings" pitchFamily="2" charset="2"/>
              <a:buChar char="§"/>
              <a:tabLst>
                <a:tab pos="568325" algn="l"/>
              </a:tabLst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کوچک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و سبک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باشد  - نصب به لباس پرتوکار 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990033"/>
                </a:solidFill>
                <a:latin typeface="Times New Roman" panose="02020603050405020304" pitchFamily="18" charset="0"/>
                <a:cs typeface="+mj-cs"/>
              </a:rPr>
              <a:t>سه نوع دوزیمتر فردی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: عبارتند از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فیلم بج،</a:t>
            </a: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TLD 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و دوزیمتر قلمی</a:t>
            </a:r>
          </a:p>
          <a:p>
            <a:pPr marL="0" indent="0" algn="ctr" rtl="1">
              <a:buNone/>
            </a:pPr>
            <a:r>
              <a:rPr lang="fa-IR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 1- </a:t>
            </a:r>
            <a:r>
              <a:rPr lang="fa-IR" sz="2400" b="1" dirty="0" smtClean="0"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فیلم بج : </a:t>
            </a:r>
            <a:r>
              <a:rPr lang="fa-IR" sz="24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دوزیمتر </a:t>
            </a:r>
            <a:r>
              <a:rPr lang="fa-IR" sz="24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فردی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FF0000"/>
                </a:solidFill>
                <a:cs typeface="Times New Roman"/>
              </a:rPr>
              <a:t>فیلم بج: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متداولترین نوع مانیتور فردی- برای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اندازه گیری تابش گیری کل بدن</a:t>
            </a:r>
            <a:endParaRPr lang="en-US" sz="2000" dirty="0">
              <a:solidFill>
                <a:srgbClr val="006600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حساست آن به دوز 10 میلی رم  </a:t>
            </a:r>
            <a:r>
              <a:rPr lang="en-US" sz="2000" b="1" dirty="0">
                <a:solidFill>
                  <a:prstClr val="black"/>
                </a:solidFill>
              </a:rPr>
              <a:t> (0.1 m </a:t>
            </a:r>
            <a:r>
              <a:rPr lang="en-US" sz="2000" b="1" dirty="0" err="1">
                <a:solidFill>
                  <a:prstClr val="black"/>
                </a:solidFill>
              </a:rPr>
              <a:t>Sv</a:t>
            </a:r>
            <a:r>
              <a:rPr lang="en-US" sz="2000" b="1" dirty="0">
                <a:solidFill>
                  <a:prstClr val="black"/>
                </a:solidFill>
              </a:rPr>
              <a:t>)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و بیشترین حساسیت به انرژی  </a:t>
            </a:r>
            <a:r>
              <a:rPr lang="en-US" sz="2000" b="1" dirty="0">
                <a:solidFill>
                  <a:prstClr val="black"/>
                </a:solidFill>
              </a:rPr>
              <a:t>50 </a:t>
            </a:r>
            <a:r>
              <a:rPr lang="en-US" sz="2000" b="1" dirty="0" err="1">
                <a:solidFill>
                  <a:prstClr val="black"/>
                </a:solidFill>
              </a:rPr>
              <a:t>kev</a:t>
            </a: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99"/>
                </a:solidFill>
                <a:cs typeface="Times New Roman"/>
              </a:rPr>
              <a:t>محل نصب: 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یقه روی روپوش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/>
              </a:rPr>
              <a:t>نحوه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/>
              </a:rPr>
              <a:t>عملکرد: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همان دوزیمتری فتوگرافیک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است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تشکیل شده از یک قطعه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فیلم درون پوشش کاغذی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و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حفاظ پلاستیکی جهت محافظت  از نور  </a:t>
            </a:r>
            <a:endParaRPr lang="en-US" sz="2000" b="1" dirty="0">
              <a:solidFill>
                <a:prstClr val="black"/>
              </a:solidFill>
              <a:latin typeface="Times New Roman" panose="02020603050405020304" pitchFamily="18" charset="0"/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فیلم بج تحت تابش قرار درنتیجه ، هالید نقره در امولسیون فتوگرافی سیاه میشود.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/>
              </a:rPr>
              <a:t>قاب بنام بج: 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قرار دادن  فیلم و حفاظ آن  درون قاب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/>
              </a:rPr>
              <a:t>محل نصب: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قسمتی که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بیشتر در معرض تشعشع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است  </a:t>
            </a:r>
            <a:r>
              <a:rPr lang="fa-IR" sz="2000" b="1" dirty="0">
                <a:solidFill>
                  <a:srgbClr val="663300"/>
                </a:solidFill>
                <a:latin typeface="Times New Roman" panose="02020603050405020304" pitchFamily="18" charset="0"/>
                <a:cs typeface="Times New Roman"/>
              </a:rPr>
              <a:t>(لباس پرتوکار)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/>
              </a:rPr>
              <a:t>زمان قرائت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باید هر یک ماه پردازش شوند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endParaRPr lang="en-US" sz="2000" dirty="0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/>
              <a:pPr>
                <a:defRPr/>
              </a:pPr>
              <a:t>33</a:t>
            </a:fld>
            <a:endParaRPr lang="en-US"/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4188784"/>
            <a:ext cx="2263651" cy="2678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Movahedi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431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61"/>
    </mc:Choice>
    <mc:Fallback xmlns="">
      <p:transition spd="slow" advTm="125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60648"/>
            <a:ext cx="8640960" cy="6408712"/>
          </a:xfrm>
        </p:spPr>
        <p:txBody>
          <a:bodyPr>
            <a:normAutofit/>
          </a:bodyPr>
          <a:lstStyle/>
          <a:p>
            <a:pPr marL="0" lvl="0" indent="0" algn="ctr" rtl="1">
              <a:buNone/>
            </a:pPr>
            <a:r>
              <a:rPr lang="fa-IR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2- دوزیمتر قلمی (جیبی)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C00000"/>
                </a:solidFill>
                <a:cs typeface="Times New Roman"/>
              </a:rPr>
              <a:t> کارکرد مثل اتاقک های یونیزاسیون :</a:t>
            </a:r>
            <a:endParaRPr lang="en-US" sz="2000" dirty="0">
              <a:solidFill>
                <a:srgbClr val="C00000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CC"/>
                </a:solidFill>
                <a:cs typeface="Times New Roman"/>
              </a:rPr>
              <a:t>مزیت :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قراِئت دوز بلا فاصله پس از تابش گیری  </a:t>
            </a: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اما اگر تابش گیری از محدوده دوزیمتر افزایش یابد مقدار اضافی </a:t>
            </a:r>
            <a:endParaRPr lang="fa-IR" sz="2000" b="1" dirty="0" smtClean="0">
              <a:solidFill>
                <a:prstClr val="black"/>
              </a:solidFill>
              <a:cs typeface="Times New Roman"/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 smtClean="0">
                <a:solidFill>
                  <a:prstClr val="black"/>
                </a:solidFill>
                <a:cs typeface="Times New Roman"/>
              </a:rPr>
              <a:t>نشان داده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نمیشود</a:t>
            </a: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CC"/>
                </a:solidFill>
                <a:cs typeface="Times New Roman"/>
              </a:rPr>
              <a:t>نوع تابش </a:t>
            </a:r>
            <a:r>
              <a:rPr lang="fa-IR" sz="2000" b="1" u="sng" dirty="0">
                <a:solidFill>
                  <a:srgbClr val="0000CC"/>
                </a:solidFill>
                <a:cs typeface="Times New Roman"/>
              </a:rPr>
              <a:t>گیری:  </a:t>
            </a:r>
            <a:r>
              <a:rPr lang="fa-IR" sz="2000" b="1" u="sng" dirty="0">
                <a:solidFill>
                  <a:prstClr val="black"/>
                </a:solidFill>
                <a:cs typeface="Times New Roman"/>
              </a:rPr>
              <a:t>فقط اشعه ایکس و گاما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CC"/>
                </a:solidFill>
                <a:cs typeface="Times New Roman"/>
              </a:rPr>
              <a:t>نحوه کارکرد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: دستگاه شامل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یک الکترود مثبت و دیگری منفی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.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 یک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الکترود ثابت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است و دیگری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متحرک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 است.</a:t>
            </a: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srgbClr val="0000CC"/>
                </a:solidFill>
                <a:cs typeface="Times New Roman"/>
              </a:rPr>
              <a:t>قبل از عمل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الکترود مثبت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در اتاقک </a:t>
            </a:r>
            <a:r>
              <a:rPr lang="fa-IR" sz="2000" b="1" dirty="0">
                <a:solidFill>
                  <a:srgbClr val="006600"/>
                </a:solidFill>
                <a:cs typeface="Times New Roman"/>
              </a:rPr>
              <a:t>حامل بار مثبت </a:t>
            </a:r>
            <a:r>
              <a:rPr lang="fa-IR" sz="2000" b="1" dirty="0">
                <a:solidFill>
                  <a:prstClr val="black"/>
                </a:solidFill>
                <a:cs typeface="Times New Roman"/>
              </a:rPr>
              <a:t>میشود . </a:t>
            </a:r>
            <a:endParaRPr lang="en-US" sz="2000" dirty="0">
              <a:solidFill>
                <a:prstClr val="black"/>
              </a:solidFill>
            </a:endParaRP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یونش هوا باعث حرکت فیبر دوزیمتر میکردد بار فیبر با 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 افزایش تعداد یون های منفی در اتاقک کاهش میابد که باعث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r>
              <a:rPr lang="fa-IR" sz="2000" b="1" dirty="0">
                <a:solidFill>
                  <a:prstClr val="black"/>
                </a:solidFill>
                <a:cs typeface="Times New Roman"/>
              </a:rPr>
              <a:t> نزدیکتر شدن فیبر به الکترود ثابت میشود.</a:t>
            </a:r>
          </a:p>
          <a:p>
            <a:pPr marL="0" lvl="0" indent="0" algn="r" rtl="1" eaLnBrk="0" fontAlgn="base" hangingPunct="0">
              <a:spcAft>
                <a:spcPct val="0"/>
              </a:spcAft>
              <a:buNone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/>
              <a:pPr>
                <a:defRPr/>
              </a:pPr>
              <a:t>34</a:t>
            </a:fld>
            <a:endParaRPr lang="en-US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2743200" cy="2127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  <p:pic>
        <p:nvPicPr>
          <p:cNvPr id="7" name="Picture 3" descr="C:\Users\Apadana\Desktop\20200406_20361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12" y="2743200"/>
            <a:ext cx="2004950" cy="330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7987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64"/>
    </mc:Choice>
    <mc:Fallback xmlns="">
      <p:transition spd="slow" advTm="89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60648"/>
            <a:ext cx="8640960" cy="6408712"/>
          </a:xfrm>
        </p:spPr>
        <p:txBody>
          <a:bodyPr>
            <a:normAutofit/>
          </a:bodyPr>
          <a:lstStyle/>
          <a:p>
            <a:pPr marL="0" indent="0" algn="ctr" rtl="1">
              <a:buNone/>
            </a:pP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****خلاصه ای از نحوه کارکرد 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دوزیمتر قلمی </a:t>
            </a:r>
            <a:endParaRPr lang="fa-IR" sz="2000" b="1" dirty="0">
              <a:solidFill>
                <a:srgbClr val="FF00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Font typeface="Times New Roman" pitchFamily="18" charset="0"/>
              <a:buChar char="†"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رشته ای از کوارتز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به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الکترود مثبت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متصل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است و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درون اتاقک هوا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قرار دارد. </a:t>
            </a:r>
          </a:p>
          <a:p>
            <a:pPr marL="0" indent="0" algn="r" rtl="1">
              <a:buFont typeface="Times New Roman" pitchFamily="18" charset="0"/>
              <a:buChar char="†"/>
            </a:pP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رشته کوارتز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در اثر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نیروی دافعه الکتریکی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دور از الکترود مثبت قرار میگیرد </a:t>
            </a:r>
          </a:p>
          <a:p>
            <a:pPr marL="0" indent="0" algn="r" rtl="1">
              <a:buFont typeface="Times New Roman" pitchFamily="18" charset="0"/>
              <a:buChar char="†"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تابش پرتو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سبب کاهش بار الکترود مثبت 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در نتیجه کاهش نیروی دافعه الکتریکی</a:t>
            </a:r>
            <a:endParaRPr lang="fa-IR" sz="2000" b="1" dirty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Font typeface="Times New Roman" pitchFamily="18" charset="0"/>
              <a:buChar char="†"/>
            </a:pPr>
            <a:r>
              <a:rPr lang="fa-IR" sz="2000" b="1" dirty="0" smtClean="0">
                <a:solidFill>
                  <a:srgbClr val="663300"/>
                </a:solidFill>
                <a:latin typeface="Times New Roman" panose="02020603050405020304" pitchFamily="18" charset="0"/>
                <a:cs typeface="+mj-cs"/>
              </a:rPr>
              <a:t>نتیجه: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حرکت رشته کوارتز  به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الکترود مثبت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</a:p>
          <a:p>
            <a:pPr marL="0" indent="0" algn="r" rtl="1">
              <a:buFont typeface="Times New Roman" pitchFamily="18" charset="0"/>
              <a:buChar char="†"/>
            </a:pP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عدسی نوری :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اندازه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گیری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حرکت رشته کوارتز 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بر حسب دوز جذبی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کاربرد </a:t>
            </a: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مهم</a:t>
            </a:r>
            <a:r>
              <a:rPr lang="en-US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: </a:t>
            </a:r>
            <a:r>
              <a:rPr lang="ar-SA" sz="2000" b="1" dirty="0" smtClean="0">
                <a:solidFill>
                  <a:srgbClr val="006600"/>
                </a:solidFill>
                <a:cs typeface="+mj-cs"/>
              </a:rPr>
              <a:t>امكان </a:t>
            </a:r>
            <a:r>
              <a:rPr lang="ar-SA" sz="2000" b="1" dirty="0">
                <a:solidFill>
                  <a:srgbClr val="006600"/>
                </a:solidFill>
                <a:cs typeface="+mj-cs"/>
              </a:rPr>
              <a:t>قرائت دوز به صورت فوري و لحظه اي وجود دارد</a:t>
            </a: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en-US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ar-SA" sz="2000" b="1" dirty="0">
                <a:cs typeface="+mj-cs"/>
              </a:rPr>
              <a:t>در بخش رادیولوژی </a:t>
            </a:r>
            <a:r>
              <a:rPr lang="fa-IR" sz="2000" b="1" dirty="0" smtClean="0">
                <a:cs typeface="+mj-cs"/>
              </a:rPr>
              <a:t>توسط </a:t>
            </a:r>
            <a:r>
              <a:rPr lang="ar-SA" sz="2000" b="1" dirty="0" smtClean="0">
                <a:cs typeface="+mj-cs"/>
              </a:rPr>
              <a:t> </a:t>
            </a:r>
            <a:r>
              <a:rPr lang="ar-SA" sz="2000" b="1" dirty="0" smtClean="0">
                <a:solidFill>
                  <a:srgbClr val="006600"/>
                </a:solidFill>
                <a:cs typeface="+mj-cs"/>
              </a:rPr>
              <a:t>پرسنل</a:t>
            </a:r>
            <a:endParaRPr lang="en-US" sz="2000" dirty="0">
              <a:solidFill>
                <a:prstClr val="black"/>
              </a:solidFill>
              <a:cs typeface="+mj-cs"/>
            </a:endParaRPr>
          </a:p>
          <a:p>
            <a:pPr marL="0" indent="0" algn="r" rtl="1">
              <a:buNone/>
            </a:pPr>
            <a:endParaRPr lang="en-US" sz="2000" dirty="0"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BF90C-2DF8-4C32-BB09-26A704C36533}" type="slidenum">
              <a:rPr lang="ar-SA" smtClean="0"/>
              <a:pPr>
                <a:defRPr/>
              </a:pPr>
              <a:t>35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2051" name="Picture 3" descr="C:\Users\Apadana\Desktop\20200406_2036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1" y="304800"/>
            <a:ext cx="2004950" cy="330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3886200"/>
            <a:ext cx="3048000" cy="2152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716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</p:spPr>
        <p:txBody>
          <a:bodyPr>
            <a:normAutofit fontScale="70000" lnSpcReduction="20000"/>
          </a:bodyPr>
          <a:lstStyle/>
          <a:p>
            <a:pPr marL="0" lvl="0" indent="0" algn="ctr" rtl="1">
              <a:buNone/>
            </a:pPr>
            <a:r>
              <a:rPr lang="fa-IR" sz="3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مقدار </a:t>
            </a:r>
            <a:r>
              <a:rPr lang="fa-IR" sz="3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بیماران در رادیوگرافی، فلوئوروسکوپی و رادیوتراپی</a:t>
            </a:r>
            <a:r>
              <a:rPr lang="en-US" sz="3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fa-IR" sz="3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3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308</a:t>
            </a:r>
            <a:endParaRPr lang="fa-IR" sz="29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r" rtl="1">
              <a:buClr>
                <a:srgbClr val="990033"/>
              </a:buClr>
              <a:buFont typeface="Times New Roman" panose="02020603050405020304" pitchFamily="18" charset="0"/>
              <a:buChar char="℺"/>
            </a:pPr>
            <a:r>
              <a:rPr lang="fa-IR" sz="29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مقایسه : </a:t>
            </a:r>
          </a:p>
          <a:p>
            <a:pPr lvl="0" algn="r" rtl="1">
              <a:buClr>
                <a:srgbClr val="990033"/>
              </a:buClr>
              <a:buFont typeface="Times New Roman" panose="02020603050405020304" pitchFamily="18" charset="0"/>
              <a:buChar char="℺"/>
            </a:pPr>
            <a:r>
              <a:rPr lang="fa-IR" sz="29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رادیوتراپی </a:t>
            </a:r>
            <a:r>
              <a:rPr lang="fa-IR" sz="2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fa-IR" sz="29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بالا بودن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تجویز شده در </a:t>
            </a:r>
            <a:r>
              <a:rPr lang="fa-IR" sz="2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رادیوتراپی  </a:t>
            </a:r>
          </a:p>
          <a:p>
            <a:pPr lvl="0" algn="r" rtl="1">
              <a:buClr>
                <a:srgbClr val="990033"/>
              </a:buClr>
              <a:buFont typeface="Times New Roman" panose="02020603050405020304" pitchFamily="18" charset="0"/>
              <a:buChar char="℺"/>
            </a:pPr>
            <a:r>
              <a:rPr lang="fa-IR" sz="29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رادیولوژی تشخیصی : </a:t>
            </a:r>
            <a:r>
              <a:rPr lang="fa-IR" sz="29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بسیار کمتر بودن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بیمار در </a:t>
            </a:r>
            <a:r>
              <a:rPr lang="fa-IR" sz="2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روش های تشخیصی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نسبت به </a:t>
            </a:r>
            <a:r>
              <a:rPr lang="fa-IR" sz="29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رادیوتراپی  </a:t>
            </a:r>
          </a:p>
          <a:p>
            <a:pPr lvl="0" algn="r" rtl="1">
              <a:buClr>
                <a:srgbClr val="990033"/>
              </a:buClr>
              <a:buFont typeface="Times New Roman" panose="02020603050405020304" pitchFamily="18" charset="0"/>
              <a:buChar char="℺"/>
            </a:pPr>
            <a:r>
              <a:rPr lang="fa-IR" sz="29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مقدار </a:t>
            </a:r>
            <a:r>
              <a:rPr lang="fa-IR" sz="29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</a:t>
            </a:r>
            <a:r>
              <a:rPr lang="fa-IR" sz="29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در شرایط عادی :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هرگز به حدی </a:t>
            </a:r>
            <a:r>
              <a:rPr lang="fa-IR" sz="29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نمی رسد که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موجب مرگ سلول ها </a:t>
            </a:r>
            <a:r>
              <a:rPr lang="fa-IR" sz="29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گردد</a:t>
            </a:r>
            <a:r>
              <a:rPr lang="fa-IR" sz="29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 algn="r" rtl="1">
              <a:buClr>
                <a:srgbClr val="990033"/>
              </a:buClr>
              <a:buFont typeface="Times New Roman" panose="02020603050405020304" pitchFamily="18" charset="0"/>
              <a:buChar char="℺"/>
            </a:pPr>
            <a:endParaRPr lang="fa-IR" sz="2900" b="1" dirty="0" smtClean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 rtl="1">
              <a:buNone/>
            </a:pPr>
            <a:r>
              <a:rPr lang="fa-IR" sz="4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عوامل موثر بر مقدار پرتوگیری در رادیوگرافی و فلوروسکوپی</a:t>
            </a:r>
          </a:p>
          <a:p>
            <a:pPr marL="0" indent="0" algn="r" rtl="1">
              <a:buNone/>
            </a:pPr>
            <a:endParaRPr lang="en-US" sz="2900" b="1" dirty="0">
              <a:solidFill>
                <a:srgbClr val="9900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401638" algn="l"/>
              </a:tabLst>
            </a:pPr>
            <a:r>
              <a:rPr lang="fa-IR" sz="2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	انرژی اشعه: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هر چه انرژی </a:t>
            </a:r>
            <a:r>
              <a:rPr lang="en-US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(kVp) </a:t>
            </a:r>
            <a:r>
              <a:rPr lang="fa-IR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متوسط طیف اشعه ایکس بیشتر باشد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قدرت نفوذ آن بیشتر </a:t>
            </a:r>
            <a:r>
              <a:rPr lang="fa-IR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و </a:t>
            </a:r>
            <a:r>
              <a:rPr lang="fa-IR" sz="29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مقدار کمتری در بدن جذب </a:t>
            </a:r>
            <a:r>
              <a:rPr lang="fa-IR" sz="29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میشود </a:t>
            </a:r>
          </a:p>
          <a:p>
            <a:pPr marL="0" indent="0" algn="r" rtl="1">
              <a:buNone/>
              <a:tabLst>
                <a:tab pos="401638" algn="l"/>
              </a:tabLst>
            </a:pPr>
            <a:endParaRPr lang="fa-IR" sz="29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401638" algn="l"/>
              </a:tabLst>
            </a:pPr>
            <a:r>
              <a:rPr lang="fa-IR" sz="2900" b="1" dirty="0">
                <a:solidFill>
                  <a:srgbClr val="A5002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راه کار کاهش دوز دریافتی بیمار </a:t>
            </a:r>
          </a:p>
          <a:p>
            <a:pPr marL="0" indent="0" algn="r" rtl="1">
              <a:buNone/>
              <a:tabLst>
                <a:tab pos="401638" algn="l"/>
              </a:tabLst>
            </a:pPr>
            <a:r>
              <a:rPr lang="fa-IR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الف) استفاده </a:t>
            </a:r>
            <a:r>
              <a:rPr lang="fa-IR" sz="29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از اشعه ایکس پر انرژی( </a:t>
            </a:r>
            <a:r>
              <a:rPr lang="en-US" sz="29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kVp</a:t>
            </a:r>
            <a:r>
              <a:rPr lang="fa-IR" sz="29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) </a:t>
            </a:r>
            <a:r>
              <a:rPr lang="fa-IR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، کاهش اثر فتوالکتریک </a:t>
            </a:r>
            <a:r>
              <a:rPr lang="fa-IR" sz="29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 algn="r" rtl="1">
              <a:buNone/>
              <a:tabLst>
                <a:tab pos="401638" algn="l"/>
              </a:tabLst>
            </a:pPr>
            <a:r>
              <a:rPr lang="fa-IR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ب) استفاده از فیلتر جهت جذب پرتوهای کم </a:t>
            </a:r>
            <a:r>
              <a:rPr lang="fa-IR" sz="29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انرژی</a:t>
            </a:r>
          </a:p>
          <a:p>
            <a:pPr marL="0" indent="0" algn="r" rtl="1">
              <a:buNone/>
              <a:tabLst>
                <a:tab pos="401638" algn="l"/>
              </a:tabLst>
            </a:pPr>
            <a:endParaRPr lang="en-US" sz="29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346075" algn="l"/>
              </a:tabLst>
            </a:pPr>
            <a:r>
              <a:rPr lang="fa-IR" sz="2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	 فاکتورهای تکنیکی پرتودهی:</a:t>
            </a:r>
            <a:r>
              <a:rPr lang="en-US" sz="2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فاکتورهایی که </a:t>
            </a: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کمیت و کیفیت اشعه را تعیین </a:t>
            </a:r>
            <a:r>
              <a:rPr lang="fa-IR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می کند</a:t>
            </a:r>
          </a:p>
          <a:p>
            <a:pPr marL="0" indent="0" algn="r" rtl="1">
              <a:buNone/>
              <a:tabLst>
                <a:tab pos="346075" algn="l"/>
              </a:tabLst>
            </a:pPr>
            <a:r>
              <a:rPr lang="fa-IR" sz="29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کیلو ولتاژ، میلی آمپر و زمان پرتودهی</a:t>
            </a:r>
            <a:r>
              <a:rPr lang="fa-IR" sz="29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 algn="r" rtl="1">
              <a:buNone/>
              <a:tabLst>
                <a:tab pos="346075" algn="l"/>
              </a:tabLst>
            </a:pPr>
            <a:endParaRPr lang="en-US" sz="29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290513" algn="l"/>
              </a:tabLst>
            </a:pPr>
            <a:r>
              <a:rPr lang="fa-IR" sz="29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	 محدود سازی یا کولیماسیون میدان پرتو</a:t>
            </a:r>
            <a:r>
              <a:rPr lang="fa-IR" sz="29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fa-IR" sz="29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باعث کاهش میزان دریافت </a:t>
            </a:r>
            <a:r>
              <a:rPr lang="fa-IR" sz="29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اشعه می شود.</a:t>
            </a:r>
          </a:p>
          <a:p>
            <a:pPr marL="0" indent="0" algn="r" rtl="1">
              <a:buNone/>
              <a:tabLst>
                <a:tab pos="290513" algn="l"/>
              </a:tabLst>
            </a:pPr>
            <a:r>
              <a:rPr lang="fa-IR" sz="29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و در نتیجه حفاظت بیمار از پرتوگیری غیرضروری  </a:t>
            </a:r>
          </a:p>
          <a:p>
            <a:pPr marL="0" indent="0" algn="r" rtl="1">
              <a:buNone/>
              <a:tabLst>
                <a:tab pos="290513" algn="l"/>
              </a:tabLst>
            </a:pPr>
            <a:r>
              <a:rPr lang="fa-IR" sz="29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مثال </a:t>
            </a:r>
            <a:r>
              <a:rPr lang="fa-IR" sz="29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حفاظ تیروئید در رادیوگرافی دندانپزشکی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Movahedi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40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681"/>
    </mc:Choice>
    <mc:Fallback xmlns="">
      <p:transition spd="slow" advTm="274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/>
          </a:bodyPr>
          <a:lstStyle/>
          <a:p>
            <a:pPr marL="0" indent="0" algn="r" rtl="1">
              <a:buNone/>
              <a:tabLst>
                <a:tab pos="290513" algn="l"/>
              </a:tabLst>
            </a:pP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457200" algn="l"/>
              </a:tabLst>
            </a:pPr>
            <a:r>
              <a:rPr lang="en-US" sz="2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4- اندازه بیمار – هنگامی که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ضخامت و چگالی بیمارافزایش مییابد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در نتیجه  </a:t>
            </a: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افزایش میزان پرتوگیری</a:t>
            </a:r>
          </a:p>
          <a:p>
            <a:pPr marL="0" indent="0" algn="r" rtl="1">
              <a:buNone/>
              <a:tabLst>
                <a:tab pos="457200" algn="l"/>
              </a:tabLst>
            </a:pP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پرتوگیری افراد چاق بیش از افراد لاغر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r" rtl="1">
              <a:buNone/>
              <a:tabLst>
                <a:tab pos="457200" algn="l"/>
              </a:tabLst>
            </a:pPr>
            <a:endParaRPr lang="fa-IR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457200" algn="l"/>
              </a:tabLst>
            </a:pPr>
            <a:r>
              <a:rPr lang="fa-IR" sz="2000" b="1" dirty="0" smtClean="0">
                <a:solidFill>
                  <a:srgbClr val="0000FF"/>
                </a:solidFill>
                <a:latin typeface="Times New Roman" panose="02020603050405020304" pitchFamily="18" charset="0"/>
              </a:rPr>
              <a:t>5-</a:t>
            </a: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	فاصله منبع تا پوست: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کاهش شدت اشعه  با عکس مجذور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</a:rPr>
              <a:t>فاصله</a:t>
            </a:r>
          </a:p>
          <a:p>
            <a:pPr marL="0" indent="0" algn="r" rtl="1">
              <a:buNone/>
              <a:tabLst>
                <a:tab pos="457200" algn="l"/>
              </a:tabLst>
            </a:pP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457200" algn="l"/>
              </a:tabLst>
            </a:pP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6-	گریدهای ضد پراکندگی: </a:t>
            </a:r>
            <a:r>
              <a:rPr lang="fa-IR" sz="2000" b="1" dirty="0">
                <a:latin typeface="Times New Roman" panose="02020603050405020304" pitchFamily="18" charset="0"/>
              </a:rPr>
              <a:t>کاربرد گرید </a:t>
            </a: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</a:rPr>
              <a:t>باعث افزایش دریافت اشعه توسط بیمار </a:t>
            </a:r>
            <a:r>
              <a:rPr lang="fa-IR" sz="2000" b="1" dirty="0">
                <a:latin typeface="Times New Roman" panose="02020603050405020304" pitchFamily="18" charset="0"/>
              </a:rPr>
              <a:t>می </a:t>
            </a:r>
            <a:r>
              <a:rPr lang="fa-IR" sz="2000" b="1" dirty="0" smtClean="0">
                <a:latin typeface="Times New Roman" panose="02020603050405020304" pitchFamily="18" charset="0"/>
              </a:rPr>
              <a:t>شود</a:t>
            </a:r>
          </a:p>
          <a:p>
            <a:pPr marL="0" indent="0" algn="r" rtl="1">
              <a:buNone/>
              <a:tabLst>
                <a:tab pos="457200" algn="l"/>
              </a:tabLst>
            </a:pPr>
            <a:endParaRPr lang="fa-IR" sz="2000" b="1" dirty="0"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عوامل دیگر: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حساسیت فیلم، نوع صفحه تشدید کننده</a:t>
            </a:r>
          </a:p>
          <a:p>
            <a:pPr lvl="0" algn="r" rtl="1">
              <a:buClr>
                <a:srgbClr val="990033"/>
              </a:buClr>
              <a:buFont typeface="Times New Roman" panose="02020603050405020304" pitchFamily="18" charset="0"/>
              <a:buChar char="℺"/>
            </a:pPr>
            <a:endParaRPr lang="fa-IR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1">
              <a:buNone/>
            </a:pPr>
            <a:r>
              <a:rPr lang="fa-IR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/>
              </a:rPr>
              <a:t>خلاصه مبحث</a:t>
            </a:r>
          </a:p>
          <a:p>
            <a:pPr marL="0" lvl="0" indent="0" algn="r" rtl="1">
              <a:buNone/>
            </a:pPr>
            <a:r>
              <a:rPr lang="fa-IR" sz="24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1) به حداقل رساندن زمان پرتوگیری </a:t>
            </a:r>
            <a:r>
              <a:rPr lang="en-US" sz="24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endParaRPr lang="fa-IR" sz="2400" b="1" dirty="0">
              <a:solidFill>
                <a:srgbClr val="000099"/>
              </a:solidFill>
              <a:latin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4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2) به حداکثر رساندن فاصله از چشمه تابش</a:t>
            </a:r>
          </a:p>
          <a:p>
            <a:pPr marL="0" lvl="0" indent="0" algn="r" rtl="1">
              <a:buNone/>
            </a:pPr>
            <a:r>
              <a:rPr lang="fa-IR" sz="24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3) حفاظ گزاری: تضعیف پرتو قبل از رسیدن به افراد </a:t>
            </a:r>
          </a:p>
          <a:p>
            <a:pPr marL="0" lvl="0" indent="0" algn="r" rtl="1">
              <a:buNone/>
            </a:pPr>
            <a:endParaRPr lang="fa-IR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indent="0" algn="r" rtl="1">
              <a:buNone/>
            </a:pPr>
            <a:endParaRPr lang="fa-IR" sz="2000" b="1" dirty="0" smtClean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15200" y="5029200"/>
            <a:ext cx="16764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58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802"/>
    </mc:Choice>
    <mc:Fallback xmlns="">
      <p:transition spd="slow" advTm="99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/>
          </a:bodyPr>
          <a:lstStyle/>
          <a:p>
            <a:pPr marL="0" lvl="0" indent="0" algn="r" rtl="1">
              <a:buNone/>
            </a:pPr>
            <a:r>
              <a:rPr lang="ar-SA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علت </a:t>
            </a:r>
            <a:r>
              <a:rPr lang="ar-SA" sz="2000" b="1" dirty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استفاده از سرب </a:t>
            </a:r>
            <a:r>
              <a:rPr lang="ar-SA" sz="2000" b="1" dirty="0">
                <a:latin typeface="Times New Roman" panose="02020603050405020304" pitchFamily="18" charset="0"/>
                <a:cs typeface="+mj-cs"/>
              </a:rPr>
              <a:t>بعنوان حفاظ در برابر پرتوها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ی ایکس و گامای کم انرژی</a:t>
            </a:r>
            <a:r>
              <a:rPr lang="ar-SA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ar-SA" sz="2000" b="1" dirty="0">
                <a:latin typeface="Times New Roman" panose="02020603050405020304" pitchFamily="18" charset="0"/>
                <a:cs typeface="+mj-cs"/>
              </a:rPr>
              <a:t>مربوط است به:</a:t>
            </a:r>
            <a:endParaRPr lang="en-US" sz="2000" dirty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ar-SA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بالا بودن </a:t>
            </a:r>
            <a:r>
              <a:rPr lang="ar-SA" sz="2000" b="1" u="sng" dirty="0" smtClean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عدد</a:t>
            </a:r>
            <a:endParaRPr lang="fa-IR" sz="2000" b="1" u="sng" dirty="0" smtClean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endParaRPr lang="fa-IR" sz="2000" b="1" u="sng" dirty="0">
              <a:solidFill>
                <a:srgbClr val="000099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حفاظ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گذاری برای پرتوهای بتا: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حفاظ الومینیومی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همراه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با  روکش سربی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است.</a:t>
            </a:r>
          </a:p>
          <a:p>
            <a:pPr marL="0" indent="0" algn="r" rtl="1">
              <a:buNone/>
            </a:pPr>
            <a:r>
              <a:rPr lang="fa-IR" sz="2000" b="1" dirty="0">
                <a:latin typeface="Times New Roman" panose="02020603050405020304" pitchFamily="18" charset="0"/>
                <a:cs typeface="+mj-cs"/>
              </a:rPr>
              <a:t>روکش سربی پرتوهای ایکس تولید شده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احتمالی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را تضعیف میکند.</a:t>
            </a:r>
          </a:p>
          <a:p>
            <a:pPr marL="0" indent="0" algn="r" rtl="1">
              <a:buNone/>
            </a:pPr>
            <a:endParaRPr lang="fa-IR" sz="2000" b="1" dirty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حفاظ گذاری برای پرتوهای نوترونی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: استفاده از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مواد هیدروژن دار یا عناصر کادمیمم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با روکش سربی</a:t>
            </a:r>
          </a:p>
          <a:p>
            <a:pPr marL="0" indent="0" algn="r" rtl="1">
              <a:buNone/>
            </a:pPr>
            <a:r>
              <a:rPr lang="fa-IR" sz="2000" b="1" dirty="0"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+mj-cs"/>
              </a:rPr>
              <a:t>( </a:t>
            </a:r>
            <a:r>
              <a:rPr lang="fa-IR" sz="2000" b="1" dirty="0">
                <a:latin typeface="Times New Roman" panose="02020603050405020304" pitchFamily="18" charset="0"/>
                <a:cs typeface="+mj-cs"/>
              </a:rPr>
              <a:t>جنس فلزات سنگین ، سرب و یا معادل بتنی آن)</a:t>
            </a:r>
          </a:p>
          <a:p>
            <a:pPr marL="0" indent="0" algn="r" rtl="1">
              <a:buNone/>
              <a:tabLst>
                <a:tab pos="55563" algn="l"/>
              </a:tabLst>
            </a:pPr>
            <a:endParaRPr lang="fa-IR" sz="2000" b="1" dirty="0"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  <a:tabLst>
                <a:tab pos="234950" algn="l"/>
              </a:tabLst>
            </a:pP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  <a:cs typeface="+mj-cs"/>
              </a:rPr>
              <a:t>	انواع حفاظ پرسنل 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( </a:t>
            </a: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پیش بند سربی، عینک سربی، دستکش سربی، تیروئید بند و ...)</a:t>
            </a:r>
          </a:p>
          <a:p>
            <a:pPr marL="0" indent="0" algn="r" rtl="1">
              <a:buNone/>
              <a:tabLst>
                <a:tab pos="234950" algn="l"/>
              </a:tabLst>
            </a:pPr>
            <a:endParaRPr lang="fa-IR" sz="2000" b="1" u="sng" dirty="0">
              <a:solidFill>
                <a:srgbClr val="CC0066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  <a:tabLst>
                <a:tab pos="457200" algn="l"/>
              </a:tabLst>
            </a:pPr>
            <a:endParaRPr lang="fa-IR" sz="2000" b="1" dirty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3810000" y="6400800"/>
            <a:ext cx="2133600" cy="365125"/>
          </a:xfrm>
        </p:spPr>
        <p:txBody>
          <a:bodyPr/>
          <a:lstStyle/>
          <a:p>
            <a:fld id="{4FBB5FCB-E7DE-4F33-B753-76C3644479BB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6" name="Picture 5" descr="C:\Users\Apadana\Desktop\20200407_12214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038600"/>
            <a:ext cx="392822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81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738"/>
    </mc:Choice>
    <mc:Fallback xmlns="">
      <p:transition spd="slow" advTm="151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477000"/>
          </a:xfrm>
        </p:spPr>
        <p:txBody>
          <a:bodyPr>
            <a:noAutofit/>
          </a:bodyPr>
          <a:lstStyle/>
          <a:p>
            <a:pPr marL="0" indent="0" algn="ctr" rtl="1">
              <a:buNone/>
            </a:pPr>
            <a:r>
              <a:rPr lang="fa-IR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حد دوز </a:t>
            </a:r>
            <a:r>
              <a:rPr lang="fa-IR" sz="1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312</a:t>
            </a:r>
          </a:p>
          <a:p>
            <a:pPr marL="0" indent="0" algn="r" rtl="1">
              <a:buNone/>
            </a:pP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تعیین حد دوز به عنوان 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جزیی از کنترل پرتوگیری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مورد نیاز است</a:t>
            </a: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کار </a:t>
            </a: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کمسیون بین المللی حفاظت پرتویی </a:t>
            </a:r>
            <a:r>
              <a:rPr lang="en-US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(ICRP) </a:t>
            </a: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حد دوز را مشخص میکند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سطوحی از دوز را تعیین میکند که در مقادیر بالاتر از آنها، عواقب ناشی از تابش برای تشخیص زیان آور و غیر قابل قبول است.</a:t>
            </a:r>
          </a:p>
          <a:p>
            <a:pPr marL="0" indent="0" algn="r" rtl="1">
              <a:buNone/>
            </a:pPr>
            <a:endParaRPr lang="fa-IR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C00000"/>
                </a:solidFill>
                <a:latin typeface="Times New Roman" panose="02020603050405020304" pitchFamily="18" charset="0"/>
              </a:rPr>
              <a:t>1- حد دوز</a:t>
            </a:r>
            <a:r>
              <a:rPr lang="fa-IR" sz="2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دریافتی کارکنان </a:t>
            </a:r>
            <a:r>
              <a:rPr lang="fa-IR" sz="2000" b="1" dirty="0" smtClean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b="1" dirty="0" smtClean="0">
                <a:solidFill>
                  <a:srgbClr val="C00000"/>
                </a:solidFill>
                <a:latin typeface="Times New Roman" panose="02020603050405020304" pitchFamily="18" charset="0"/>
              </a:rPr>
              <a:t>Occupational </a:t>
            </a:r>
            <a:r>
              <a:rPr lang="en-US" sz="2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Workers</a:t>
            </a:r>
            <a:r>
              <a:rPr lang="fa-IR" sz="2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endParaRPr lang="en-US" sz="20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بیشترین دوز </a:t>
            </a:r>
            <a:r>
              <a:rPr lang="en-US" sz="2000" b="1" dirty="0" smtClean="0">
                <a:solidFill>
                  <a:srgbClr val="0000FF"/>
                </a:solidFill>
                <a:latin typeface="Times New Roman" panose="02020603050405020304" pitchFamily="18" charset="0"/>
              </a:rPr>
              <a:t>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افرادی مثل </a:t>
            </a: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</a:rPr>
              <a:t>کاردیولوژیست ه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ا </a:t>
            </a:r>
            <a:r>
              <a:rPr lang="fa-IR" sz="2000" b="1" dirty="0">
                <a:latin typeface="Times New Roman" panose="02020603050405020304" pitchFamily="18" charset="0"/>
              </a:rPr>
              <a:t>که به میزان زیادی در برابر پرتو قرار دارند. </a:t>
            </a:r>
            <a:endParaRPr lang="fa-IR" sz="2000" b="1" dirty="0" smtClean="0"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</a:rPr>
              <a:t>برای </a:t>
            </a:r>
            <a:r>
              <a:rPr lang="fa-IR" sz="2000" b="1" dirty="0">
                <a:latin typeface="Times New Roman" panose="02020603050405020304" pitchFamily="18" charset="0"/>
              </a:rPr>
              <a:t>انان نیز 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حد دوز</a:t>
            </a:r>
            <a:r>
              <a:rPr lang="fa-IR" sz="2000" b="1" dirty="0">
                <a:latin typeface="Times New Roman" panose="02020603050405020304" pitchFamily="18" charset="0"/>
              </a:rPr>
              <a:t> </a:t>
            </a:r>
            <a:r>
              <a:rPr lang="en-US" sz="2000" b="1" dirty="0">
                <a:latin typeface="Times New Roman" panose="02020603050405020304" pitchFamily="18" charset="0"/>
              </a:rPr>
              <a:t>(Dose Limit)  </a:t>
            </a:r>
            <a:r>
              <a:rPr lang="fa-IR" sz="2000" b="1" dirty="0">
                <a:latin typeface="Times New Roman" panose="02020603050405020304" pitchFamily="18" charset="0"/>
              </a:rPr>
              <a:t> تعریف میشود. </a:t>
            </a:r>
            <a:endParaRPr lang="en-US" sz="2000" b="1" dirty="0"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latin typeface="Times New Roman" panose="02020603050405020304" pitchFamily="18" charset="0"/>
              </a:rPr>
              <a:t> الف) 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حد دوز</a:t>
            </a:r>
            <a:r>
              <a:rPr lang="fa-IR" sz="2000" b="1" dirty="0">
                <a:latin typeface="Times New Roman" panose="02020603050405020304" pitchFamily="18" charset="0"/>
              </a:rPr>
              <a:t> به طور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متوسط  در سال  </a:t>
            </a:r>
            <a:r>
              <a:rPr lang="en-US" sz="2000" b="1" u="sng" dirty="0">
                <a:solidFill>
                  <a:srgbClr val="663300"/>
                </a:solidFill>
                <a:latin typeface="Times New Roman" panose="02020603050405020304" pitchFamily="18" charset="0"/>
              </a:rPr>
              <a:t>20 ml </a:t>
            </a:r>
            <a:r>
              <a:rPr lang="en-US" sz="2000" b="1" u="sng" dirty="0" err="1">
                <a:solidFill>
                  <a:srgbClr val="663300"/>
                </a:solidFill>
                <a:latin typeface="Times New Roman" panose="02020603050405020304" pitchFamily="18" charset="0"/>
              </a:rPr>
              <a:t>Sivert</a:t>
            </a:r>
            <a:endParaRPr lang="fa-IR" sz="2000" b="1" u="sng" dirty="0">
              <a:solidFill>
                <a:srgbClr val="6633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latin typeface="Times New Roman" panose="02020603050405020304" pitchFamily="18" charset="0"/>
              </a:rPr>
              <a:t>ب)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 حد دوز</a:t>
            </a:r>
            <a:r>
              <a:rPr lang="fa-IR" sz="2000" b="1" dirty="0">
                <a:latin typeface="Times New Roman" panose="02020603050405020304" pitchFamily="18" charset="0"/>
              </a:rPr>
              <a:t> در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5 سال متمادی </a:t>
            </a:r>
            <a:r>
              <a:rPr lang="fa-IR" sz="2000" b="1" dirty="0">
                <a:latin typeface="Times New Roman" panose="02020603050405020304" pitchFamily="18" charset="0"/>
              </a:rPr>
              <a:t>در مجموع  </a:t>
            </a:r>
            <a:r>
              <a:rPr lang="en-US" sz="2000" b="1" u="sng" dirty="0">
                <a:solidFill>
                  <a:srgbClr val="663300"/>
                </a:solidFill>
                <a:latin typeface="Times New Roman" panose="02020603050405020304" pitchFamily="18" charset="0"/>
              </a:rPr>
              <a:t>100 ml </a:t>
            </a:r>
            <a:r>
              <a:rPr lang="en-US" sz="2000" b="1" u="sng" dirty="0" err="1" smtClean="0">
                <a:solidFill>
                  <a:srgbClr val="663300"/>
                </a:solidFill>
                <a:latin typeface="Times New Roman" panose="02020603050405020304" pitchFamily="18" charset="0"/>
              </a:rPr>
              <a:t>Sivert</a:t>
            </a:r>
            <a:endParaRPr lang="fa-IR" sz="2000" b="1" u="sng" dirty="0" smtClean="0">
              <a:solidFill>
                <a:srgbClr val="6633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شرط : دوز موثر در هر سال از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50mSv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برای  پرتوکار فراتر نرود</a:t>
            </a: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زنان پرتوکار بار دار: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محدودیت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دوز دارند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fa-IR" sz="2000" b="1" u="sng" dirty="0">
              <a:solidFill>
                <a:srgbClr val="6633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2- </a:t>
            </a:r>
            <a:r>
              <a:rPr lang="fa-IR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حد دوز برای عموم مردم:</a:t>
            </a: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General public</a:t>
            </a:r>
            <a:r>
              <a:rPr lang="fa-IR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:</a:t>
            </a:r>
            <a:r>
              <a:rPr lang="en-US" sz="2000" b="1" dirty="0" smtClean="0">
                <a:solidFill>
                  <a:srgbClr val="D6009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1mSv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در سال ( در 5 سال 5 میلی سیورت)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fa-IR" sz="2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برای افرادی که در نزدیکی نیروگاه های هسته ای زندگی میکنند</a:t>
            </a:r>
          </a:p>
          <a:p>
            <a:pPr marL="0" indent="0" algn="r" rtl="1">
              <a:buNone/>
            </a:pP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شرط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دوز موثر در هر سال از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2mSv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برای عموم فراتر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نرود</a:t>
            </a:r>
            <a:endParaRPr lang="fa-IR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Movahedi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46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744"/>
    </mc:Choice>
    <mc:Fallback xmlns="">
      <p:transition spd="slow" advTm="148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915400" cy="6629400"/>
          </a:xfrm>
        </p:spPr>
        <p:txBody>
          <a:bodyPr/>
          <a:lstStyle/>
          <a:p>
            <a:pPr marL="0" indent="0" algn="r" rtl="1">
              <a:buNone/>
            </a:pP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+mj-cs"/>
              </a:rPr>
              <a:t>علت جدا سازی پرتوکاران از عموم </a:t>
            </a:r>
            <a:r>
              <a:rPr lang="fa-IR" sz="2000" b="1" dirty="0" smtClean="0">
                <a:solidFill>
                  <a:srgbClr val="CC0066"/>
                </a:solidFill>
                <a:latin typeface="Times New Roman" panose="02020603050405020304" pitchFamily="18" charset="0"/>
                <a:cs typeface="+mj-cs"/>
              </a:rPr>
              <a:t>جامعه (دوز </a:t>
            </a: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+mj-cs"/>
              </a:rPr>
              <a:t>آنها از عموم مردم بیشتر است)</a:t>
            </a:r>
          </a:p>
          <a:p>
            <a:pPr algn="r" rtl="1">
              <a:buFont typeface="Wingdings" panose="05000000000000000000" pitchFamily="2" charset="2"/>
              <a:buChar char="Ø"/>
            </a:pP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بیشتر بودن  پرتوگیری آنها از دیگر افراد جامعه </a:t>
            </a:r>
          </a:p>
          <a:p>
            <a:pPr algn="r" rtl="1">
              <a:buFont typeface="Wingdings" panose="05000000000000000000" pitchFamily="2" charset="2"/>
              <a:buChar char="Ø"/>
            </a:pP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قبول  آگاهانه ریسک خطرات جزئی کار با پرتو</a:t>
            </a:r>
          </a:p>
          <a:p>
            <a:pPr algn="r" rtl="1">
              <a:buFont typeface="Wingdings" panose="05000000000000000000" pitchFamily="2" charset="2"/>
              <a:buChar char="Ø"/>
            </a:pP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کم بودن تعداد آنها نسبت به کل جامعه</a:t>
            </a: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  </a:t>
            </a:r>
            <a:r>
              <a:rPr lang="fa-IR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3-  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افراد بیمار :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هیچ محدودیتی وجود ندارد </a:t>
            </a:r>
            <a:r>
              <a:rPr lang="fa-IR" sz="2000" b="1" u="sng" dirty="0">
                <a:solidFill>
                  <a:srgbClr val="006600"/>
                </a:solidFill>
                <a:latin typeface="Times New Roman" panose="02020603050405020304" pitchFamily="18" charset="0"/>
                <a:cs typeface="+mj-cs"/>
              </a:rPr>
              <a:t>ولی باید سود انجام کار بر ضرر آن غلبه داشته باشد </a:t>
            </a:r>
            <a:endParaRPr lang="en-US" sz="2000" b="1" u="sng" dirty="0">
              <a:solidFill>
                <a:srgbClr val="006600"/>
              </a:solidFill>
              <a:latin typeface="Times New Roman" panose="02020603050405020304" pitchFamily="18" charset="0"/>
              <a:cs typeface="+mj-cs"/>
            </a:endParaRPr>
          </a:p>
          <a:p>
            <a:pPr lvl="0" algn="r" rtl="1"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prstClr val="black"/>
                </a:solidFill>
                <a:cs typeface="+mj-cs"/>
              </a:rPr>
              <a:t> </a:t>
            </a:r>
            <a:r>
              <a:rPr lang="fa-IR" sz="2000" b="1" dirty="0">
                <a:solidFill>
                  <a:prstClr val="black"/>
                </a:solidFill>
                <a:cs typeface="+mj-cs"/>
              </a:rPr>
              <a:t> </a:t>
            </a:r>
            <a:r>
              <a:rPr lang="fa-IR" sz="2000" b="1" dirty="0">
                <a:solidFill>
                  <a:srgbClr val="000099"/>
                </a:solidFill>
                <a:cs typeface="+mj-cs"/>
              </a:rPr>
              <a:t>بهترین توصیف برای قاعده </a:t>
            </a:r>
            <a:r>
              <a:rPr lang="en-US" sz="2000" b="1" dirty="0">
                <a:solidFill>
                  <a:srgbClr val="006600"/>
                </a:solidFill>
                <a:cs typeface="+mj-cs"/>
              </a:rPr>
              <a:t>(ALAR )</a:t>
            </a:r>
            <a:r>
              <a:rPr lang="en-US" sz="2000" b="1" dirty="0">
                <a:solidFill>
                  <a:srgbClr val="FF0000"/>
                </a:solidFill>
                <a:cs typeface="+mj-cs"/>
              </a:rPr>
              <a:t> As Low As Reasonably Achievable </a:t>
            </a:r>
            <a:r>
              <a:rPr lang="fa-IR" sz="2000" b="1" dirty="0">
                <a:solidFill>
                  <a:prstClr val="black"/>
                </a:solidFill>
                <a:cs typeface="+mj-cs"/>
              </a:rPr>
              <a:t> </a:t>
            </a:r>
            <a:endParaRPr lang="en-US" sz="2000" b="1" dirty="0">
              <a:solidFill>
                <a:prstClr val="black"/>
              </a:solidFill>
              <a:cs typeface="+mj-cs"/>
            </a:endParaRPr>
          </a:p>
          <a:p>
            <a:pPr marL="0" lvl="0" indent="0" algn="r" rtl="1">
              <a:buNone/>
            </a:pPr>
            <a:r>
              <a:rPr lang="en-US" sz="2000" b="1" dirty="0">
                <a:solidFill>
                  <a:prstClr val="black"/>
                </a:solidFill>
                <a:cs typeface="+mj-cs"/>
              </a:rPr>
              <a:t>  :</a:t>
            </a:r>
            <a:r>
              <a:rPr lang="fa-IR" sz="2000" b="1" dirty="0">
                <a:solidFill>
                  <a:srgbClr val="006600"/>
                </a:solidFill>
                <a:cs typeface="+mj-cs"/>
              </a:rPr>
              <a:t>هرچه کمتر موجه و شدنی</a:t>
            </a:r>
          </a:p>
          <a:p>
            <a:pPr lvl="0" algn="r" rtl="1"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srgbClr val="006600"/>
                </a:solidFill>
                <a:cs typeface="+mj-cs"/>
              </a:rPr>
              <a:t>برنامه حفاظت در برابر پرتو : حفظ تابش گیری بیماران، کل جامعه و پرتوکاران به صورت معقول و ممکن تا حد پایین </a:t>
            </a:r>
            <a:r>
              <a:rPr lang="en-US" sz="2000" b="1" dirty="0">
                <a:solidFill>
                  <a:srgbClr val="006600"/>
                </a:solidFill>
                <a:cs typeface="+mj-cs"/>
              </a:rPr>
              <a:t>(ALAR )</a:t>
            </a:r>
            <a:endParaRPr lang="fa-IR" sz="2000" b="1" dirty="0">
              <a:solidFill>
                <a:srgbClr val="006600"/>
              </a:solidFill>
              <a:cs typeface="+mj-cs"/>
            </a:endParaRPr>
          </a:p>
          <a:p>
            <a:pPr lvl="0" algn="r" rtl="1">
              <a:buFont typeface="Wingdings" panose="05000000000000000000" pitchFamily="2" charset="2"/>
              <a:buChar char="q"/>
            </a:pPr>
            <a:r>
              <a:rPr lang="fa-IR" sz="2000" b="1" dirty="0">
                <a:solidFill>
                  <a:prstClr val="black"/>
                </a:solidFill>
                <a:cs typeface="+mj-cs"/>
              </a:rPr>
              <a:t> بهترین توضیح برای اصل </a:t>
            </a:r>
            <a:r>
              <a:rPr lang="en-US" sz="2000" b="1" dirty="0">
                <a:solidFill>
                  <a:srgbClr val="FF0000"/>
                </a:solidFill>
                <a:cs typeface="+mj-cs"/>
              </a:rPr>
              <a:t>Justification </a:t>
            </a:r>
            <a:r>
              <a:rPr lang="fa-IR" sz="2000" b="1" dirty="0">
                <a:solidFill>
                  <a:prstClr val="black"/>
                </a:solidFill>
                <a:cs typeface="+mj-cs"/>
              </a:rPr>
              <a:t> یا </a:t>
            </a:r>
            <a:r>
              <a:rPr lang="fa-IR" sz="2000" b="1" dirty="0">
                <a:solidFill>
                  <a:srgbClr val="000099"/>
                </a:solidFill>
                <a:cs typeface="+mj-cs"/>
              </a:rPr>
              <a:t>موجه سازی کاربردهای پرتو </a:t>
            </a:r>
            <a:r>
              <a:rPr lang="en-US" sz="2000" b="1" dirty="0">
                <a:solidFill>
                  <a:srgbClr val="000099"/>
                </a:solidFill>
                <a:cs typeface="+mj-cs"/>
              </a:rPr>
              <a:t> </a:t>
            </a:r>
            <a:r>
              <a:rPr lang="en-US" sz="2000" b="1" dirty="0">
                <a:solidFill>
                  <a:prstClr val="black"/>
                </a:solidFill>
                <a:cs typeface="+mj-cs"/>
              </a:rPr>
              <a:t>:</a:t>
            </a: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6600"/>
                </a:solidFill>
                <a:cs typeface="+mj-cs"/>
              </a:rPr>
              <a:t>بزرگ تر بودن مزایا نسبت به عوارض </a:t>
            </a:r>
          </a:p>
          <a:p>
            <a:pPr marL="0" indent="0" algn="r" rtl="1">
              <a:buNone/>
            </a:pPr>
            <a:r>
              <a:rPr lang="fa-IR" sz="2000" b="1" dirty="0" smtClean="0">
                <a:solidFill>
                  <a:srgbClr val="006600"/>
                </a:solidFill>
                <a:cs typeface="+mj-cs"/>
              </a:rPr>
              <a:t>                  </a:t>
            </a:r>
            <a:r>
              <a:rPr lang="en-US" sz="2000" b="1" dirty="0" smtClean="0">
                <a:solidFill>
                  <a:srgbClr val="006600"/>
                </a:solidFill>
                <a:cs typeface="+mj-cs"/>
              </a:rPr>
              <a:t> </a:t>
            </a:r>
            <a:r>
              <a:rPr lang="fa-IR" sz="2000" b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مهم</a:t>
            </a:r>
            <a:r>
              <a:rPr lang="fa-IR" sz="2000" b="1" u="sng" dirty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:</a:t>
            </a: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cs typeface="+mj-cs"/>
              </a:rPr>
              <a:t>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حدود دوز پیشنهاد شده از طرف </a:t>
            </a: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 کمسیون بین المللی حفاظت پرتویی(</a:t>
            </a:r>
            <a:r>
              <a:rPr lang="en-US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ICRP</a:t>
            </a: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+mj-cs"/>
              </a:rPr>
              <a:t>)</a:t>
            </a:r>
            <a:endParaRPr lang="fa-IR" sz="2000" b="1" u="sng" dirty="0">
              <a:solidFill>
                <a:srgbClr val="000099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endParaRPr lang="fa-IR" sz="2000" b="1" u="sng" dirty="0" smtClean="0">
              <a:solidFill>
                <a:srgbClr val="FF0000"/>
              </a:solidFill>
              <a:latin typeface="Times New Roman" panose="02020603050405020304" pitchFamily="18" charset="0"/>
              <a:cs typeface="+mj-cs"/>
            </a:endParaRPr>
          </a:p>
          <a:p>
            <a:pPr marL="0" indent="0" algn="r" rtl="1">
              <a:buNone/>
            </a:pPr>
            <a:endParaRPr lang="fa-IR" sz="2000" b="1" u="sng" dirty="0" smtClean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fa-IR" sz="2000" b="1" u="sng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fa-IR" sz="2000" b="1" u="sng" dirty="0" smtClean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fa-IR" sz="2000" b="1" u="sng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fa-IR" sz="2000" b="1" u="sng" dirty="0" smtClean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fa-IR" sz="2000" b="1" dirty="0">
              <a:solidFill>
                <a:srgbClr val="66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40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268" y="4648200"/>
            <a:ext cx="7627607" cy="20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742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279"/>
    </mc:Choice>
    <mc:Fallback xmlns="">
      <p:transition spd="slow" advTm="154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915400" cy="6553200"/>
          </a:xfrm>
        </p:spPr>
        <p:txBody>
          <a:bodyPr>
            <a:noAutofit/>
          </a:bodyPr>
          <a:lstStyle/>
          <a:p>
            <a:pPr marL="0" lvl="0" indent="0" algn="ctr" rtl="1">
              <a:buNone/>
            </a:pPr>
            <a:r>
              <a:rPr lang="fa-IR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/>
              </a:rPr>
              <a:t>اصول حفاظت کارکنان </a:t>
            </a:r>
            <a:r>
              <a:rPr lang="fa-IR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/>
              </a:rPr>
              <a:t>پرتوکار ... 314</a:t>
            </a:r>
            <a:endParaRPr lang="fa-IR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/>
              </a:rPr>
              <a:t>بیشترین دوز دریافتی کارکنان </a:t>
            </a:r>
          </a:p>
          <a:p>
            <a:pPr marL="0" lvl="0" indent="0" algn="r" rtl="1">
              <a:buNone/>
            </a:pP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افرادی مثل </a:t>
            </a: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کاردیولوژیست ها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که به میزان زیادی در برابر پرتو قرار دارند.</a:t>
            </a:r>
            <a:endParaRPr lang="en-US" sz="2000" b="1" dirty="0">
              <a:solidFill>
                <a:prstClr val="black"/>
              </a:solidFill>
              <a:latin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 برای انان نیز حد دوز 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</a:rPr>
              <a:t>(Dose Limit) 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 تعریف میشود.</a:t>
            </a:r>
            <a:endParaRPr lang="en-US" sz="2000" b="1" dirty="0">
              <a:solidFill>
                <a:prstClr val="black"/>
              </a:solidFill>
              <a:latin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در روش های تشخیصی مربوط است به آزمایش های</a:t>
            </a:r>
            <a:endParaRPr lang="en-US" sz="2000" b="1" dirty="0">
              <a:solidFill>
                <a:prstClr val="black"/>
              </a:solidFill>
              <a:latin typeface="Times New Roman" panose="02020603050405020304" pitchFamily="18" charset="0"/>
            </a:endParaRPr>
          </a:p>
          <a:p>
            <a:pPr marL="0" lvl="0" indent="0" algn="r" rtl="1">
              <a:buNone/>
            </a:pP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 </a:t>
            </a: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فلوئوروسکوپی، رادیولوژی پرتابل، آنژیوگرافی، پزشکی هسته ای </a:t>
            </a:r>
            <a:endParaRPr lang="fa-IR" sz="2000" b="1" dirty="0" smtClean="0">
              <a:solidFill>
                <a:srgbClr val="CC0066"/>
              </a:solidFill>
              <a:latin typeface="Times New Roman" panose="02020603050405020304" pitchFamily="18" charset="0"/>
              <a:cs typeface="Times New Roman"/>
            </a:endParaRPr>
          </a:p>
          <a:p>
            <a:pPr marL="0" lvl="0" indent="0" algn="r" rtl="1">
              <a:buNone/>
            </a:pPr>
            <a:r>
              <a:rPr lang="fa-IR" sz="2000" b="1" dirty="0" smtClean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کمترین </a:t>
            </a: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دوز دریافتی</a:t>
            </a:r>
            <a:r>
              <a:rPr lang="en-US" sz="2000" b="1" dirty="0">
                <a:solidFill>
                  <a:srgbClr val="CC0066"/>
                </a:solidFill>
                <a:latin typeface="Times New Roman" panose="02020603050405020304" pitchFamily="18" charset="0"/>
              </a:rPr>
              <a:t>: 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در آزمایشات </a:t>
            </a:r>
            <a:r>
              <a:rPr lang="fa-IR" sz="2000" b="1" u="sng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ماموگرافی و سی تی اسکن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/>
              </a:rPr>
              <a:t>است </a:t>
            </a:r>
            <a:r>
              <a:rPr lang="fa-IR" sz="2000" b="1" dirty="0" smtClean="0">
                <a:solidFill>
                  <a:srgbClr val="CC0066"/>
                </a:solidFill>
                <a:latin typeface="Times New Roman" panose="02020603050405020304" pitchFamily="18" charset="0"/>
                <a:cs typeface="Times New Roman"/>
              </a:rPr>
              <a:t>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/>
              </a:rPr>
              <a:t>به حفاظ خاصی </a:t>
            </a:r>
            <a:r>
              <a:rPr lang="fa-IR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/>
              </a:rPr>
              <a:t>نیاز نیست</a:t>
            </a:r>
          </a:p>
          <a:p>
            <a:pPr algn="r" rtl="1">
              <a:buFont typeface="Wingdings" panose="05000000000000000000" pitchFamily="2" charset="2"/>
              <a:buChar char="Ø"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بیشترین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دریافتی کارکنان در روشهای تشخیصی: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مربوط به آزمایش های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فلوئورساکوپی، رادیوتراپی پرتابل و آنژوگرافی</a:t>
            </a:r>
            <a:r>
              <a:rPr lang="fa-IR" sz="20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2971800" algn="ctr"/>
                <a:tab pos="3938905" algn="l"/>
              </a:tabLst>
            </a:pPr>
            <a:r>
              <a:rPr lang="fa-IR" sz="2400" b="1" dirty="0">
                <a:solidFill>
                  <a:srgbClr val="C00000"/>
                </a:solidFill>
                <a:ea typeface="Calibri"/>
              </a:rPr>
              <a:t>دوز سی تی</a:t>
            </a:r>
            <a:r>
              <a:rPr lang="fa-IR" sz="2000" b="1" dirty="0">
                <a:solidFill>
                  <a:srgbClr val="C00000"/>
                </a:solidFill>
                <a:ea typeface="Calibri"/>
              </a:rPr>
              <a:t>	</a:t>
            </a:r>
            <a:endParaRPr lang="en-US" sz="2000" dirty="0">
              <a:ea typeface="Calibri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1220470" algn="l"/>
              </a:tabLst>
            </a:pPr>
            <a:r>
              <a:rPr lang="fa-IR" sz="2000" b="1" dirty="0">
                <a:ea typeface="Calibri"/>
              </a:rPr>
              <a:t>پرتونگارانی که سی تی انجام میدهند </a:t>
            </a:r>
            <a:r>
              <a:rPr lang="fa-IR" sz="2000" b="1" dirty="0">
                <a:solidFill>
                  <a:srgbClr val="006600"/>
                </a:solidFill>
                <a:ea typeface="Calibri"/>
              </a:rPr>
              <a:t>به ندرت تابش گیری قابل توجه</a:t>
            </a:r>
            <a:r>
              <a:rPr lang="fa-IR" sz="2000" b="1" dirty="0">
                <a:ea typeface="Calibri"/>
              </a:rPr>
              <a:t>ی دارند ، </a:t>
            </a: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1220470" algn="l"/>
              </a:tabLst>
            </a:pPr>
            <a:r>
              <a:rPr lang="fa-IR" sz="2000" b="1" dirty="0">
                <a:ea typeface="Calibri"/>
              </a:rPr>
              <a:t>در زمان تابش اشعه به بیمار، </a:t>
            </a:r>
            <a:r>
              <a:rPr lang="fa-IR" sz="2000" b="1" dirty="0">
                <a:solidFill>
                  <a:srgbClr val="006600"/>
                </a:solidFill>
                <a:ea typeface="Calibri"/>
              </a:rPr>
              <a:t>پرتوکار در اتاق حضور ندارد</a:t>
            </a:r>
            <a:r>
              <a:rPr lang="fa-IR" sz="2000" b="1" dirty="0" smtClean="0">
                <a:solidFill>
                  <a:srgbClr val="006600"/>
                </a:solidFill>
                <a:ea typeface="Calibri"/>
              </a:rPr>
              <a:t>.</a:t>
            </a: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1220470" algn="l"/>
              </a:tabLst>
            </a:pPr>
            <a:endParaRPr lang="fa-IR" sz="2000" b="1" dirty="0">
              <a:solidFill>
                <a:srgbClr val="006600"/>
              </a:solidFill>
              <a:ea typeface="Calibri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1220470" algn="l"/>
              </a:tabLst>
            </a:pPr>
            <a:r>
              <a:rPr lang="fa-IR" sz="2000" b="1" dirty="0" smtClean="0">
                <a:solidFill>
                  <a:srgbClr val="0000CC"/>
                </a:solidFill>
                <a:ea typeface="Calibri"/>
              </a:rPr>
              <a:t>دوز </a:t>
            </a:r>
            <a:r>
              <a:rPr lang="fa-IR" sz="2000" b="1" dirty="0">
                <a:solidFill>
                  <a:srgbClr val="0000CC"/>
                </a:solidFill>
                <a:ea typeface="Calibri"/>
              </a:rPr>
              <a:t>بیمار در هنگام سی تی : </a:t>
            </a:r>
            <a:r>
              <a:rPr lang="fa-IR" sz="2000" b="1" dirty="0">
                <a:ea typeface="Calibri"/>
              </a:rPr>
              <a:t>تقریبا </a:t>
            </a:r>
            <a:r>
              <a:rPr lang="fa-IR" sz="2000" b="1" dirty="0">
                <a:solidFill>
                  <a:srgbClr val="006600"/>
                </a:solidFill>
                <a:ea typeface="Calibri"/>
              </a:rPr>
              <a:t>برابر و یا کمی بیشتر از دوز رادیوگرافی </a:t>
            </a:r>
            <a:r>
              <a:rPr lang="fa-IR" sz="2000" b="1" dirty="0">
                <a:ea typeface="Calibri"/>
              </a:rPr>
              <a:t>همان ناحیه است.</a:t>
            </a: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1220470" algn="l"/>
              </a:tabLst>
            </a:pPr>
            <a:r>
              <a:rPr lang="fa-IR" sz="2000" b="1" dirty="0">
                <a:ea typeface="Calibri"/>
              </a:rPr>
              <a:t>در سی تی میزان دوز به موارد زیر بستگی دارد: </a:t>
            </a:r>
            <a:endParaRPr lang="en-US" sz="2000" dirty="0">
              <a:ea typeface="Calibri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1220470" algn="l"/>
              </a:tabLst>
            </a:pPr>
            <a:r>
              <a:rPr lang="fa-IR" sz="2000" b="1" dirty="0">
                <a:solidFill>
                  <a:srgbClr val="006600"/>
                </a:solidFill>
                <a:ea typeface="Calibri"/>
              </a:rPr>
              <a:t>ضخامت برش ( نسبت عکس)  -  قدرت تفکیک کنتراست  - قدرت تفکیک فضایی</a:t>
            </a:r>
            <a:endParaRPr lang="fa-IR" sz="2000" b="1" dirty="0">
              <a:latin typeface="Times New Roman" panose="02020603050405020304" pitchFamily="18" charset="0"/>
            </a:endParaRPr>
          </a:p>
          <a:p>
            <a:pPr algn="r" rtl="1">
              <a:buFont typeface="Wingdings" panose="05000000000000000000" pitchFamily="2" charset="2"/>
              <a:buChar char="Ø"/>
            </a:pPr>
            <a:r>
              <a:rPr lang="fa-IR" sz="20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پرتوکاران  در آزمایش های فلوئورساکوپی :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پرتوکار دوز قابل توجهی دریافت میکند در نتیجه پوشیدن پیشبند سربی </a:t>
            </a:r>
            <a:r>
              <a:rPr lang="fa-IR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الزامی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Movahedi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58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749"/>
    </mc:Choice>
    <mc:Fallback xmlns="">
      <p:transition spd="slow" advTm="99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76200"/>
            <a:ext cx="8839200" cy="6477000"/>
          </a:xfrm>
        </p:spPr>
        <p:txBody>
          <a:bodyPr>
            <a:normAutofit fontScale="92500" lnSpcReduction="10000"/>
          </a:bodyPr>
          <a:lstStyle/>
          <a:p>
            <a:pPr algn="r" rtl="1">
              <a:buFont typeface="Wingdings" panose="05000000000000000000" pitchFamily="2" charset="2"/>
              <a:buChar char="Ø"/>
            </a:pPr>
            <a:r>
              <a:rPr lang="fa-IR" sz="2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</a:t>
            </a:r>
            <a:r>
              <a:rPr lang="fa-IR" sz="2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پرتوکاران  در آزمایش های رادیولوژی پرتابل</a:t>
            </a:r>
            <a:r>
              <a:rPr lang="fa-IR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پرتوکار دوز قابل توجهی </a:t>
            </a:r>
            <a:r>
              <a:rPr lang="fa-IR" sz="2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در فاصله کم </a:t>
            </a:r>
            <a:r>
              <a:rPr lang="fa-IR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دریافت میکند. </a:t>
            </a:r>
            <a:endParaRPr lang="fa-IR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>
              <a:buFont typeface="Wingdings" panose="05000000000000000000" pitchFamily="2" charset="2"/>
              <a:buChar char="Ø"/>
            </a:pPr>
            <a:r>
              <a:rPr lang="fa-IR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راه حل افزایش فاصله با بکارگیری </a:t>
            </a:r>
            <a:r>
              <a:rPr lang="fa-IR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کابل بلند جهت اکسپوز</a:t>
            </a:r>
          </a:p>
          <a:p>
            <a:pPr algn="r" rtl="1">
              <a:buFont typeface="Wingdings" panose="05000000000000000000" pitchFamily="2" charset="2"/>
              <a:buChar char="Ø"/>
            </a:pPr>
            <a:endParaRPr lang="fa-IR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>
              <a:buFont typeface="Wingdings" panose="05000000000000000000" pitchFamily="2" charset="2"/>
              <a:buChar char="Ø"/>
            </a:pPr>
            <a:r>
              <a:rPr lang="fa-IR" sz="22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دوز پرتوکاران درآزمایش </a:t>
            </a:r>
            <a:r>
              <a:rPr lang="fa-IR" sz="22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های پزشکی هسته ای: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کارکنان باید از روشهای خاصی استفاده نمایند</a:t>
            </a:r>
          </a:p>
          <a:p>
            <a:pPr marL="0" indent="0" algn="r" rtl="1">
              <a:buNone/>
            </a:pP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استفاده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از حفاظ سربی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هنگام </a:t>
            </a:r>
            <a:r>
              <a:rPr lang="fa-IR" sz="2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اماده سازی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سرنگ و تزریق آن به بیمار.</a:t>
            </a:r>
          </a:p>
          <a:p>
            <a:pPr marL="0" indent="0" algn="r" rtl="1">
              <a:buNone/>
            </a:pPr>
            <a:endParaRPr lang="fa-IR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2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آماده سازی رادیو دارو: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قرار گیری پرتوکاران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پشت شیشه های سربی  - پوشیدن پیشبند - دستکش یکبار مصرف – استفاده از </a:t>
            </a:r>
            <a:r>
              <a:rPr lang="en-US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TLD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روی دست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و ....</a:t>
            </a:r>
          </a:p>
          <a:p>
            <a:pPr marL="0" indent="0" algn="r" rtl="1">
              <a:buNone/>
            </a:pPr>
            <a:endParaRPr lang="fa-IR" sz="2200" b="1" dirty="0" smtClean="0">
              <a:solidFill>
                <a:srgbClr val="9900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2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قانون </a:t>
            </a:r>
            <a:r>
              <a:rPr lang="fa-IR" sz="2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ده روز</a:t>
            </a:r>
            <a:r>
              <a:rPr lang="fa-IR" sz="22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حساسیت جنین به سرطان زایی پرتوهای یونساز (دو برابر بزرگسالان)</a:t>
            </a:r>
          </a:p>
          <a:p>
            <a:pPr marL="0" indent="0" algn="r" rtl="1">
              <a:buNone/>
            </a:pP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تا آنجا که ممکن است از تابش به مادران خودداری شود.</a:t>
            </a:r>
            <a:endParaRPr lang="en-US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2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زنان در سن باروری فقط می توانند در طی ده روز پس از شروع قائدگی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مورد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معاینات تشخیصی و </a:t>
            </a: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درمانی پرتو در ناحیه لگن و اندام های تحتانی شکم قرار گیرند. </a:t>
            </a:r>
          </a:p>
          <a:p>
            <a:pPr marL="0" indent="0" algn="r" rtl="1">
              <a:buNone/>
            </a:pPr>
            <a:r>
              <a:rPr lang="fa-IR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شامل زنانی نمیشود که سلامت آنها در خطر است.</a:t>
            </a:r>
          </a:p>
          <a:p>
            <a:pPr marL="0" indent="0" algn="r" rtl="1">
              <a:buNone/>
            </a:pPr>
            <a:endParaRPr lang="fa-IR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  <a:tabLst>
                <a:tab pos="55563" algn="l"/>
              </a:tabLst>
            </a:pP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	</a:t>
            </a:r>
            <a:r>
              <a:rPr lang="fa-IR" sz="2200" b="1" dirty="0">
                <a:solidFill>
                  <a:srgbClr val="000099"/>
                </a:solidFill>
                <a:latin typeface="Times New Roman" panose="02020603050405020304" pitchFamily="18" charset="0"/>
              </a:rPr>
              <a:t>کسب مهارت پرتوکار </a:t>
            </a: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( مثل همگام فلوروسکوپی)</a:t>
            </a:r>
          </a:p>
          <a:p>
            <a:pPr marL="0" indent="0" algn="r" rtl="1">
              <a:buNone/>
              <a:tabLst>
                <a:tab pos="55563" algn="l"/>
              </a:tabLst>
            </a:pPr>
            <a:r>
              <a:rPr lang="fa-IR" sz="2200" b="1" dirty="0">
                <a:solidFill>
                  <a:srgbClr val="006600"/>
                </a:solidFill>
                <a:latin typeface="Times New Roman" panose="02020603050405020304" pitchFamily="18" charset="0"/>
              </a:rPr>
              <a:t>	</a:t>
            </a:r>
            <a:endParaRPr lang="en-US" dirty="0"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42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69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672"/>
    </mc:Choice>
    <mc:Fallback xmlns="">
      <p:transition spd="slow" advTm="181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915400" cy="6629400"/>
          </a:xfrm>
        </p:spPr>
        <p:txBody>
          <a:bodyPr>
            <a:normAutofit fontScale="25000" lnSpcReduction="20000"/>
          </a:bodyPr>
          <a:lstStyle/>
          <a:p>
            <a:pPr marL="0" indent="0" algn="ctr" rtl="1">
              <a:buNone/>
            </a:pPr>
            <a:r>
              <a:rPr lang="fa-IR" sz="11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رادیوتراپی</a:t>
            </a:r>
            <a:endParaRPr lang="fa-IR" sz="11200" b="1" dirty="0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7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هدف از  </a:t>
            </a:r>
            <a:r>
              <a:rPr lang="fa-IR" sz="7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رادیوتراپی :  </a:t>
            </a:r>
            <a:r>
              <a:rPr lang="fa-IR" sz="7400" b="1" u="sng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از بین بردن سلول های بد خیم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به وسیله پرتوهای یون ساز را پرتودرمانی یا رادیوتراپی گویند.</a:t>
            </a:r>
          </a:p>
          <a:p>
            <a:pPr marL="0" indent="0" algn="r" rtl="1">
              <a:buNone/>
            </a:pPr>
            <a:r>
              <a:rPr lang="fa-IR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انرژی : </a:t>
            </a:r>
            <a:r>
              <a:rPr lang="fa-IR" sz="74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کشتن </a:t>
            </a:r>
            <a:r>
              <a:rPr lang="fa-IR" sz="7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سلولهای بد خیم با دوز بالاست </a:t>
            </a:r>
            <a:r>
              <a:rPr lang="en-US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( 1000 -700 </a:t>
            </a:r>
            <a:r>
              <a:rPr lang="en-US" sz="7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cGy</a:t>
            </a:r>
            <a:r>
              <a:rPr lang="en-US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fa-IR" sz="7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زمان پرتو درمانی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طی یک </a:t>
            </a:r>
            <a:r>
              <a:rPr lang="fa-IR" sz="7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دوره طولانی چند </a:t>
            </a:r>
            <a:r>
              <a:rPr lang="fa-IR" sz="74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هفته</a:t>
            </a:r>
          </a:p>
          <a:p>
            <a:pPr marL="0" indent="0" algn="r" rtl="1">
              <a:buNone/>
            </a:pPr>
            <a:endParaRPr lang="fa-IR" sz="7400" b="1" dirty="0">
              <a:solidFill>
                <a:srgbClr val="0066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تعیین  مکان دقیق تومور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fa-IR" sz="7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>
              <a:buFont typeface="Wingdings" panose="05000000000000000000" pitchFamily="2" charset="2"/>
              <a:buChar char="v"/>
            </a:pPr>
            <a:r>
              <a:rPr lang="fa-IR" sz="7400" b="1" dirty="0" smtClean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اجتناب </a:t>
            </a:r>
            <a:r>
              <a:rPr lang="fa-IR" sz="7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از پرتو دهی بافت های سال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 </a:t>
            </a:r>
            <a:endParaRPr lang="fa-IR" sz="7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>
              <a:buFont typeface="Wingdings" panose="05000000000000000000" pitchFamily="2" charset="2"/>
              <a:buChar char="v"/>
            </a:pPr>
            <a:r>
              <a:rPr lang="fa-IR" sz="7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دادن این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مقدار پرتو به صورت موضعی فقط به قسمتی از بدن </a:t>
            </a:r>
            <a:r>
              <a:rPr lang="fa-IR" sz="7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fa-IR" sz="7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>
              <a:buFont typeface="Wingdings" panose="05000000000000000000" pitchFamily="2" charset="2"/>
              <a:buChar char="v"/>
            </a:pPr>
            <a:r>
              <a:rPr lang="fa-IR" sz="7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طراحی سه بعدی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از بافت های حساس به اشعه.</a:t>
            </a:r>
          </a:p>
          <a:p>
            <a:pPr marL="0" indent="0" algn="r" rtl="1">
              <a:buNone/>
            </a:pPr>
            <a:endParaRPr lang="en-US" sz="7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نوع </a:t>
            </a:r>
            <a:r>
              <a:rPr lang="fa-IR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پرتودر رادیوتراپی</a:t>
            </a: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fa-IR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7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غالبا </a:t>
            </a:r>
            <a:r>
              <a:rPr lang="fa-IR" sz="7400" b="1" u="sng" dirty="0">
                <a:solidFill>
                  <a:srgbClr val="66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اشعه ایکس، گاما و الکترون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میباشند</a:t>
            </a:r>
            <a:r>
              <a:rPr lang="fa-IR" sz="7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r" rtl="1">
              <a:buNone/>
            </a:pPr>
            <a:r>
              <a:rPr lang="fa-IR" sz="7400" b="1" dirty="0" smtClean="0">
                <a:solidFill>
                  <a:srgbClr val="A5002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دو </a:t>
            </a:r>
            <a:r>
              <a:rPr lang="fa-IR" sz="7400" b="1" dirty="0">
                <a:solidFill>
                  <a:srgbClr val="A5002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روش در رادیوتراپی</a:t>
            </a:r>
            <a:r>
              <a:rPr lang="fa-IR" sz="7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تله تراپی و براکی تراپی</a:t>
            </a:r>
          </a:p>
          <a:p>
            <a:pPr marL="0" indent="0" algn="r" rtl="1">
              <a:buNone/>
            </a:pPr>
            <a:r>
              <a:rPr lang="fa-IR" sz="74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الف) تله تراپی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یا </a:t>
            </a:r>
            <a:r>
              <a:rPr lang="fa-IR" sz="7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پرتودرمانی از راه دور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fa-IR" sz="74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چشمه تابش درون دستگاه درمان و در فاصله معینی از بیمار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قرار </a:t>
            </a:r>
            <a:endParaRPr lang="en-US" sz="7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en-US" sz="7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7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مشخصات پرتوهای کاربردی در تله </a:t>
            </a:r>
            <a:r>
              <a:rPr lang="fa-IR" sz="7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تراپی :</a:t>
            </a:r>
          </a:p>
          <a:p>
            <a:pPr marL="0" indent="0" algn="r" rtl="1">
              <a:buNone/>
            </a:pP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الف) پرتوهای </a:t>
            </a: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ایکس و گاما با  قدرت نفوذ زیاد  در بافت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برای درمان تومور های عمقی  </a:t>
            </a:r>
            <a:endParaRPr lang="fa-IR" sz="7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endParaRPr lang="fa-IR" sz="7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ب) اشعه </a:t>
            </a: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ایکس کم انرژی از </a:t>
            </a:r>
            <a:r>
              <a:rPr lang="en-US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400" b="1" dirty="0" err="1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KeV</a:t>
            </a: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10</a:t>
            </a:r>
            <a:r>
              <a:rPr lang="fa-IR" sz="7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تا </a:t>
            </a:r>
            <a:r>
              <a:rPr lang="en-US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150 </a:t>
            </a:r>
            <a:r>
              <a:rPr lang="en-US" sz="7400" b="1" dirty="0" err="1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KeV</a:t>
            </a:r>
            <a:r>
              <a:rPr lang="en-US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fa-IR" sz="7400" b="1" dirty="0" smtClean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7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:برای درمان تومور های سطحی </a:t>
            </a:r>
            <a:endParaRPr lang="en-US" sz="7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0" y="6400800"/>
            <a:ext cx="2133600" cy="365125"/>
          </a:xfrm>
        </p:spPr>
        <p:txBody>
          <a:bodyPr/>
          <a:lstStyle/>
          <a:p>
            <a:fld id="{4FBB5FCB-E7DE-4F33-B753-76C3644479BB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45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272"/>
    </mc:Choice>
    <mc:Fallback xmlns="">
      <p:transition spd="slow" advTm="68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629400"/>
          </a:xfrm>
        </p:spPr>
        <p:txBody>
          <a:bodyPr>
            <a:normAutofit/>
          </a:bodyPr>
          <a:lstStyle/>
          <a:p>
            <a:pPr marL="0" indent="0" algn="r" rtl="1">
              <a:buNone/>
            </a:pPr>
            <a:endParaRPr lang="fa-IR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CC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نحوه تولید پرتو های ایکس مگا ولتاژ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دارای انرژی بیش از   </a:t>
            </a:r>
            <a:r>
              <a:rPr lang="en-US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1MeV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a-IR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توسط شتابدهده های خطی .</a:t>
            </a:r>
            <a:endParaRPr lang="en-US" sz="1050" b="1" dirty="0">
              <a:solidFill>
                <a:srgbClr val="000099"/>
              </a:solidFill>
            </a:endParaRPr>
          </a:p>
          <a:p>
            <a:pPr marL="0" indent="0" algn="r" rtl="1">
              <a:buNone/>
            </a:pPr>
            <a:endParaRPr lang="fa-IR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کار شتابدهنده خطی : 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شتاب دادن الکترون ها از امواج الکترومغناطیس پر فرکانس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(در ناحیه مایکروویو) استفاده میشود .</a:t>
            </a: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پرتوهای گامای کبالت – 60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در این گروه قرار دارند</a:t>
            </a:r>
          </a:p>
          <a:p>
            <a:pPr marL="0" indent="0" algn="r" rtl="1">
              <a:buNone/>
            </a:pPr>
            <a:endParaRPr lang="fa-IR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 rtl="1">
              <a:buNone/>
            </a:pPr>
            <a:r>
              <a:rPr lang="fa-IR" sz="2000" b="1" dirty="0">
                <a:solidFill>
                  <a:srgbClr val="9900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ب) براکی تراپی: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ماده رادیواکتیو در تماس کامل با بافت تومورال بیمار 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بوده </a:t>
            </a:r>
          </a:p>
          <a:p>
            <a:pPr marL="0" indent="0" algn="r" rtl="1">
              <a:buNone/>
            </a:pP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موارد استفاده و به سه </a:t>
            </a:r>
            <a:r>
              <a:rPr lang="fa-IR" sz="2000" b="1" dirty="0">
                <a:solidFill>
                  <a:srgbClr val="00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طریق داخل نسجی، داخل حفرهای و قالب گیری</a:t>
            </a:r>
            <a:r>
              <a:rPr lang="fa-IR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مورد استفاده قرار م</a:t>
            </a:r>
            <a:r>
              <a:rPr lang="fa-IR" sz="10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یگیرند. </a:t>
            </a:r>
            <a:endParaRPr lang="en-US" sz="1050" b="1" dirty="0"/>
          </a:p>
          <a:p>
            <a:pPr marL="0" indent="0" algn="r" rtl="1">
              <a:buNone/>
            </a:pPr>
            <a:endParaRPr lang="fa-IR" sz="2000" b="1" dirty="0"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44</a:t>
            </a:fld>
            <a:endParaRPr lang="en-US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531938" y="3127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059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47"/>
    </mc:Choice>
    <mc:Fallback xmlns="">
      <p:transition spd="slow" advTm="16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2400"/>
            <a:ext cx="8686800" cy="7010400"/>
          </a:xfrm>
        </p:spPr>
        <p:txBody>
          <a:bodyPr>
            <a:normAutofit fontScale="25000" lnSpcReduction="20000"/>
          </a:bodyPr>
          <a:lstStyle/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 </a:t>
            </a:r>
            <a:r>
              <a:rPr lang="fa-IR" sz="6400" b="1" dirty="0" smtClean="0">
                <a:ea typeface="Calibri"/>
                <a:cs typeface="+mj-cs"/>
              </a:rPr>
              <a:t>حد </a:t>
            </a:r>
            <a:r>
              <a:rPr lang="fa-IR" sz="6400" b="1" dirty="0">
                <a:ea typeface="Calibri"/>
                <a:cs typeface="+mj-cs"/>
              </a:rPr>
              <a:t>دوز سالایانه برای افراد بیمار چند میلی سیلورت است؟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الف) 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15</a:t>
            </a:r>
            <a:r>
              <a:rPr lang="fa-IR" sz="6400" b="1" dirty="0">
                <a:ea typeface="Calibri"/>
                <a:cs typeface="+mj-cs"/>
              </a:rPr>
              <a:t>                  				ب)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  20</a:t>
            </a:r>
            <a:r>
              <a:rPr lang="fa-IR" sz="6400" b="1" dirty="0">
                <a:ea typeface="Calibri"/>
                <a:cs typeface="+mj-cs"/>
              </a:rPr>
              <a:t>               </a:t>
            </a:r>
            <a:endParaRPr lang="en-US" sz="6400" dirty="0">
              <a:ea typeface="Calibri"/>
              <a:cs typeface="+mj-cs"/>
            </a:endParaRPr>
          </a:p>
          <a:p>
            <a:pPr marL="11430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6400" b="1" dirty="0">
                <a:ea typeface="Calibri"/>
                <a:cs typeface="+mj-cs"/>
              </a:rPr>
              <a:t>ج) 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500</a:t>
            </a:r>
            <a:r>
              <a:rPr lang="fa-IR" sz="6400" b="1" dirty="0">
                <a:ea typeface="Calibri"/>
                <a:cs typeface="+mj-cs"/>
              </a:rPr>
              <a:t>            				</a:t>
            </a:r>
            <a:r>
              <a:rPr lang="fa-IR" sz="6400" b="1" dirty="0">
                <a:highlight>
                  <a:srgbClr val="FFFF00"/>
                </a:highlight>
                <a:ea typeface="Calibri"/>
                <a:cs typeface="+mj-cs"/>
              </a:rPr>
              <a:t>د.) حدی وجود ندارد</a:t>
            </a:r>
            <a:endParaRPr lang="en-US" sz="6400" b="1" dirty="0">
              <a:highlight>
                <a:srgbClr val="FFFF00"/>
              </a:highlight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 </a:t>
            </a:r>
            <a:endParaRPr lang="en-US" sz="6400" dirty="0">
              <a:ea typeface="Calibri"/>
              <a:cs typeface="+mj-cs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6400" b="1" dirty="0">
                <a:ea typeface="Calibri"/>
                <a:cs typeface="+mj-cs"/>
              </a:rPr>
              <a:t>کدام یک از پرتوکاران به میزان زیادی در برابر پرتو قرار دارند.؟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الف) کار با دستگاه رادیوگرافی تک دندان           		 ب) کسانی که با دستگاه مموگرافی کار میکنند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highlight>
                  <a:srgbClr val="FFFF00"/>
                </a:highlight>
                <a:ea typeface="Calibri"/>
                <a:cs typeface="+mj-cs"/>
              </a:rPr>
              <a:t>ج</a:t>
            </a:r>
            <a:r>
              <a:rPr lang="fa-IR" sz="6400" b="1" dirty="0" smtClean="0">
                <a:highlight>
                  <a:srgbClr val="FFFF00"/>
                </a:highlight>
                <a:ea typeface="Calibri"/>
                <a:cs typeface="+mj-cs"/>
              </a:rPr>
              <a:t>). </a:t>
            </a:r>
            <a:r>
              <a:rPr lang="fa-IR" sz="6400" b="1" dirty="0">
                <a:highlight>
                  <a:srgbClr val="FFFF00"/>
                </a:highlight>
                <a:ea typeface="Calibri"/>
                <a:cs typeface="+mj-cs"/>
              </a:rPr>
              <a:t>کاردیولوژیست ها</a:t>
            </a:r>
            <a:r>
              <a:rPr lang="fa-IR" sz="6400" b="1" dirty="0">
                <a:ea typeface="Calibri"/>
                <a:cs typeface="+mj-cs"/>
              </a:rPr>
              <a:t>       			</a:t>
            </a:r>
            <a:r>
              <a:rPr lang="fa-IR" sz="6400" b="1" dirty="0" smtClean="0">
                <a:ea typeface="Calibri"/>
                <a:cs typeface="+mj-cs"/>
              </a:rPr>
              <a:t>د</a:t>
            </a:r>
            <a:r>
              <a:rPr lang="fa-IR" sz="6400" b="1" dirty="0">
                <a:ea typeface="Calibri"/>
                <a:cs typeface="+mj-cs"/>
              </a:rPr>
              <a:t>) کار با دستگاه رادیوگرافی عمومی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 </a:t>
            </a:r>
            <a:endParaRPr lang="en-US" sz="6400" dirty="0">
              <a:ea typeface="Calibri"/>
              <a:cs typeface="+mj-cs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6400" b="1" dirty="0">
                <a:ea typeface="Calibri"/>
                <a:cs typeface="+mj-cs"/>
              </a:rPr>
              <a:t>در جهت کاهش دوز دریافتی بیمار کدام گزینه </a:t>
            </a:r>
            <a:r>
              <a:rPr lang="fa-IR" sz="6400" b="1" u="sng" dirty="0">
                <a:ea typeface="Calibri"/>
                <a:cs typeface="+mj-cs"/>
              </a:rPr>
              <a:t>صحیح نیست؟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highlight>
                  <a:srgbClr val="FFFF00"/>
                </a:highlight>
                <a:ea typeface="Calibri"/>
                <a:cs typeface="+mj-cs"/>
              </a:rPr>
              <a:t>الف) بکار گیری اشعه ایکس با انرژی</a:t>
            </a:r>
            <a:r>
              <a:rPr lang="fa-IR" sz="6400" b="1" dirty="0">
                <a:ea typeface="Calibri"/>
                <a:cs typeface="+mj-cs"/>
              </a:rPr>
              <a:t> 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(</a:t>
            </a:r>
            <a:r>
              <a:rPr lang="en-GB" sz="6400" b="1" dirty="0" err="1">
                <a:latin typeface="Times New Roman"/>
                <a:ea typeface="Calibri"/>
                <a:cs typeface="+mj-cs"/>
              </a:rPr>
              <a:t>kVp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)</a:t>
            </a:r>
            <a:r>
              <a:rPr lang="fa-IR" sz="6400" b="1" dirty="0">
                <a:ea typeface="Calibri"/>
                <a:cs typeface="+mj-cs"/>
              </a:rPr>
              <a:t> </a:t>
            </a:r>
            <a:r>
              <a:rPr lang="fa-IR" sz="6400" b="1" dirty="0" smtClean="0">
                <a:ea typeface="Calibri"/>
                <a:cs typeface="+mj-cs"/>
              </a:rPr>
              <a:t>کمتر.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ب) بکار گیری </a:t>
            </a:r>
            <a:r>
              <a:rPr lang="en-GB" sz="6400" b="1" dirty="0" err="1">
                <a:latin typeface="Times New Roman"/>
                <a:ea typeface="Calibri"/>
                <a:cs typeface="+mj-cs"/>
              </a:rPr>
              <a:t>mAs</a:t>
            </a:r>
            <a:r>
              <a:rPr lang="fa-IR" sz="6400" b="1" dirty="0">
                <a:ea typeface="Calibri"/>
                <a:cs typeface="+mj-cs"/>
              </a:rPr>
              <a:t> کمتر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ج) محدود سازی میدان پرتو</a:t>
            </a:r>
            <a:endParaRPr lang="en-US" sz="6400" dirty="0">
              <a:ea typeface="Calibri"/>
              <a:cs typeface="+mj-cs"/>
            </a:endParaRPr>
          </a:p>
          <a:p>
            <a:pPr marL="11430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a-IR" sz="6400" b="1" dirty="0">
                <a:ea typeface="Calibri"/>
                <a:cs typeface="+mj-cs"/>
              </a:rPr>
              <a:t>د) افزایش فاصله منبع پرتو تا پوست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 b="1" dirty="0">
                <a:solidFill>
                  <a:srgbClr val="FF0000"/>
                </a:solidFill>
                <a:latin typeface="Times New Roman"/>
                <a:ea typeface="Calibri"/>
                <a:cs typeface="+mj-cs"/>
              </a:rPr>
              <a:t> </a:t>
            </a:r>
            <a:endParaRPr lang="en-US" sz="6400" dirty="0">
              <a:ea typeface="Calibri"/>
              <a:cs typeface="+mj-cs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ar-SA" sz="6400" b="1" dirty="0" smtClean="0">
                <a:ea typeface="Calibri"/>
                <a:cs typeface="+mj-cs"/>
              </a:rPr>
              <a:t>واحد </a:t>
            </a:r>
            <a:r>
              <a:rPr lang="ar-SA" sz="6400" b="1" dirty="0">
                <a:ea typeface="Calibri"/>
                <a:cs typeface="+mj-cs"/>
              </a:rPr>
              <a:t>رونتگن در کجا به کار می رود؟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	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400" b="1" dirty="0">
                <a:ea typeface="Calibri"/>
                <a:cs typeface="+mj-cs"/>
              </a:rPr>
              <a:t>الف) برای اندازه گیری شدت تشعشع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	</a:t>
            </a:r>
            <a:r>
              <a:rPr lang="ar-SA" sz="6400" b="1" dirty="0">
                <a:ea typeface="Calibri"/>
                <a:cs typeface="+mj-cs"/>
              </a:rPr>
              <a:t>	ب) برای دز جذب شده بیمار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400" b="1" dirty="0">
                <a:ea typeface="Calibri"/>
                <a:cs typeface="+mj-cs"/>
              </a:rPr>
              <a:t>ج</a:t>
            </a:r>
            <a:r>
              <a:rPr lang="ar-SA" sz="6400" b="1" dirty="0">
                <a:highlight>
                  <a:srgbClr val="FFFF00"/>
                </a:highlight>
                <a:ea typeface="Calibri"/>
                <a:cs typeface="+mj-cs"/>
              </a:rPr>
              <a:t>) برای مقدار یونیزاسیون</a:t>
            </a:r>
            <a:r>
              <a:rPr lang="ar-SA" sz="6400" b="1" dirty="0">
                <a:ea typeface="Calibri"/>
                <a:cs typeface="+mj-cs"/>
              </a:rPr>
              <a:t> </a:t>
            </a:r>
            <a:r>
              <a:rPr lang="ar-SA" sz="6400" b="1" dirty="0" smtClean="0">
                <a:ea typeface="Calibri"/>
                <a:cs typeface="+mj-cs"/>
              </a:rPr>
              <a:t>هوا</a:t>
            </a:r>
            <a:r>
              <a:rPr lang="fa-IR" sz="6400" b="1" dirty="0" smtClean="0">
                <a:latin typeface="Times New Roman"/>
                <a:ea typeface="Calibri"/>
                <a:cs typeface="+mj-cs"/>
              </a:rPr>
              <a:t>.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	</a:t>
            </a:r>
            <a:r>
              <a:rPr lang="ar-SA" sz="6400" b="1" dirty="0">
                <a:ea typeface="Calibri"/>
                <a:cs typeface="+mj-cs"/>
              </a:rPr>
              <a:t>	) برای اندازه گیری ذرات آلفا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 b="1" dirty="0">
                <a:latin typeface="Times New Roman"/>
                <a:ea typeface="Calibri"/>
                <a:cs typeface="+mj-cs"/>
              </a:rPr>
              <a:t> </a:t>
            </a:r>
            <a:endParaRPr lang="en-US" sz="6400" dirty="0">
              <a:ea typeface="Calibri"/>
              <a:cs typeface="+mj-cs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ar-SA" sz="6400" b="1" dirty="0">
                <a:ea typeface="Calibri"/>
                <a:cs typeface="+mj-cs"/>
              </a:rPr>
              <a:t>حساسیت انسان به اشعه در چه موقعی زیادتر است؟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400" b="1" dirty="0">
                <a:highlight>
                  <a:srgbClr val="FFFF00"/>
                </a:highlight>
                <a:ea typeface="Calibri"/>
                <a:cs typeface="+mj-cs"/>
              </a:rPr>
              <a:t>الف) قبل از </a:t>
            </a:r>
            <a:r>
              <a:rPr lang="ar-SA" sz="6400" b="1" dirty="0" smtClean="0">
                <a:highlight>
                  <a:srgbClr val="FFFF00"/>
                </a:highlight>
                <a:ea typeface="Calibri"/>
                <a:cs typeface="+mj-cs"/>
              </a:rPr>
              <a:t>تولد</a:t>
            </a:r>
            <a:r>
              <a:rPr lang="fa-IR" sz="6400" b="1" dirty="0" smtClean="0">
                <a:latin typeface="Times New Roman"/>
                <a:ea typeface="Calibri"/>
                <a:cs typeface="+mj-cs"/>
              </a:rPr>
              <a:t>.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	</a:t>
            </a:r>
            <a:r>
              <a:rPr lang="ar-SA" sz="6400" b="1" dirty="0">
                <a:ea typeface="Calibri"/>
                <a:cs typeface="+mj-cs"/>
              </a:rPr>
              <a:t>			ب) بلافاصله بعد از تولد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400" b="1" dirty="0">
                <a:ea typeface="Calibri"/>
                <a:cs typeface="+mj-cs"/>
              </a:rPr>
              <a:t>ج) در سالهای جوانی و رشد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	</a:t>
            </a:r>
            <a:r>
              <a:rPr lang="ar-SA" sz="6400" b="1" dirty="0">
                <a:ea typeface="Calibri"/>
                <a:cs typeface="+mj-cs"/>
              </a:rPr>
              <a:t>		د) در سنین بالا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 b="1" dirty="0">
                <a:latin typeface="Times New Roman"/>
                <a:ea typeface="Calibri"/>
                <a:cs typeface="+mj-cs"/>
              </a:rPr>
              <a:t> </a:t>
            </a:r>
            <a:endParaRPr lang="en-US" sz="6400" dirty="0">
              <a:ea typeface="Calibri"/>
              <a:cs typeface="+mj-cs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ar-SA" sz="6400" b="1" dirty="0" smtClean="0">
                <a:ea typeface="Calibri"/>
              </a:rPr>
              <a:t>واحد </a:t>
            </a:r>
            <a:r>
              <a:rPr lang="ar-SA" sz="6400" b="1" dirty="0">
                <a:ea typeface="Calibri"/>
              </a:rPr>
              <a:t>مقدار پرتودهی، دوز جذبی و دز معادل به ترتیب عبارت است از</a:t>
            </a:r>
            <a:r>
              <a:rPr lang="en-GB" sz="6400" b="1" dirty="0">
                <a:latin typeface="Times New Roman"/>
                <a:ea typeface="Calibri"/>
              </a:rPr>
              <a:t>:</a:t>
            </a:r>
            <a:endParaRPr lang="en-US" sz="6400" dirty="0">
              <a:ea typeface="Calibri"/>
            </a:endParaRPr>
          </a:p>
          <a:p>
            <a:pPr mar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ar-SA" sz="6400" b="1" dirty="0">
                <a:ea typeface="Calibri"/>
              </a:rPr>
              <a:t>الف</a:t>
            </a:r>
            <a:r>
              <a:rPr lang="en-GB" sz="6400" b="1" dirty="0">
                <a:latin typeface="Times New Roman"/>
                <a:ea typeface="Calibri"/>
              </a:rPr>
              <a:t>) C/Kg</a:t>
            </a:r>
            <a:r>
              <a:rPr lang="ar-SA" sz="6400" b="1" dirty="0">
                <a:ea typeface="Calibri"/>
              </a:rPr>
              <a:t>، رِم، سیورت</a:t>
            </a:r>
            <a:r>
              <a:rPr lang="en-GB" sz="6400" b="1" dirty="0">
                <a:latin typeface="Times New Roman"/>
                <a:ea typeface="Calibri"/>
              </a:rPr>
              <a:t>	</a:t>
            </a:r>
            <a:r>
              <a:rPr lang="ar-SA" sz="6400" b="1" dirty="0">
                <a:ea typeface="Calibri"/>
              </a:rPr>
              <a:t>	</a:t>
            </a:r>
            <a:r>
              <a:rPr lang="fa-IR" sz="6400" b="1" dirty="0">
                <a:highlight>
                  <a:srgbClr val="FFFF00"/>
                </a:highlight>
                <a:ea typeface="Calibri"/>
              </a:rPr>
              <a:t>ب) </a:t>
            </a:r>
            <a:r>
              <a:rPr lang="fa-IR" sz="6400" b="1" dirty="0">
                <a:ea typeface="Calibri"/>
              </a:rPr>
              <a:t>رونتگن ، گری ؛ </a:t>
            </a:r>
            <a:r>
              <a:rPr lang="fa-IR" sz="6400" b="1" dirty="0" smtClean="0">
                <a:ea typeface="Calibri"/>
              </a:rPr>
              <a:t>سیورت </a:t>
            </a:r>
          </a:p>
          <a:p>
            <a:pPr mar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fa-IR" sz="6400" b="1" dirty="0" smtClean="0">
                <a:ea typeface="Calibri"/>
              </a:rPr>
              <a:t>ج</a:t>
            </a:r>
            <a:r>
              <a:rPr lang="fa-IR" sz="6400" b="1" dirty="0">
                <a:ea typeface="Calibri"/>
              </a:rPr>
              <a:t>) </a:t>
            </a:r>
            <a:r>
              <a:rPr lang="ar-SA" sz="6400" b="1" dirty="0">
                <a:ea typeface="Calibri"/>
              </a:rPr>
              <a:t>رونتگن، </a:t>
            </a:r>
            <a:r>
              <a:rPr lang="fa-IR" sz="6400" b="1" dirty="0">
                <a:ea typeface="Calibri"/>
              </a:rPr>
              <a:t>گری، </a:t>
            </a:r>
            <a:r>
              <a:rPr lang="ar-SA" sz="6400" b="1" dirty="0">
                <a:ea typeface="Calibri"/>
              </a:rPr>
              <a:t> </a:t>
            </a:r>
            <a:r>
              <a:rPr lang="fa-IR" sz="6400" b="1" dirty="0">
                <a:ea typeface="Calibri"/>
              </a:rPr>
              <a:t>گری</a:t>
            </a:r>
            <a:r>
              <a:rPr lang="ar-SA" sz="6400" b="1" dirty="0" smtClean="0">
                <a:ea typeface="Calibri"/>
              </a:rPr>
              <a:t>ی</a:t>
            </a:r>
            <a:r>
              <a:rPr lang="fa-IR" sz="6400" b="1" dirty="0" smtClean="0">
                <a:ea typeface="Calibri"/>
              </a:rPr>
              <a:t>	</a:t>
            </a:r>
            <a:r>
              <a:rPr lang="ar-SA" sz="6400" b="1" dirty="0">
                <a:ea typeface="Calibri"/>
              </a:rPr>
              <a:t>	د) راد، رم، گری</a:t>
            </a:r>
            <a:endParaRPr lang="en-US" sz="6400" dirty="0">
              <a:ea typeface="Calibri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 b="1" dirty="0">
                <a:latin typeface="Times New Roman"/>
                <a:ea typeface="Calibri"/>
                <a:cs typeface="+mj-cs"/>
              </a:rPr>
              <a:t> </a:t>
            </a:r>
            <a:endParaRPr lang="en-US" sz="6400" dirty="0">
              <a:ea typeface="Calibri"/>
              <a:cs typeface="+mj-cs"/>
            </a:endParaRPr>
          </a:p>
          <a:p>
            <a:pPr marL="0" lvl="0" indent="0" algn="r" rtl="1">
              <a:lnSpc>
                <a:spcPct val="115000"/>
              </a:lnSpc>
              <a:spcBef>
                <a:spcPts val="0"/>
              </a:spcBef>
              <a:buNone/>
            </a:pPr>
            <a:r>
              <a:rPr lang="ar-SA" sz="6400" b="1" dirty="0">
                <a:ea typeface="Calibri"/>
                <a:cs typeface="+mj-cs"/>
              </a:rPr>
              <a:t>از پرتوهای زیر کدامیک یونسازی مستقیم دارند؟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400" b="1" dirty="0">
                <a:ea typeface="Calibri"/>
                <a:cs typeface="+mj-cs"/>
              </a:rPr>
              <a:t>الف) اشعه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 X	</a:t>
            </a:r>
            <a:r>
              <a:rPr lang="ar-SA" sz="6400" b="1" dirty="0">
                <a:ea typeface="Calibri"/>
                <a:cs typeface="+mj-cs"/>
              </a:rPr>
              <a:t>		ب) اشعه گاما</a:t>
            </a:r>
            <a:endParaRPr lang="en-US" sz="6400" dirty="0">
              <a:ea typeface="Calibri"/>
              <a:cs typeface="+mj-cs"/>
            </a:endParaRPr>
          </a:p>
          <a:p>
            <a:pPr marL="0" marR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400" b="1" dirty="0">
                <a:highlight>
                  <a:srgbClr val="FFFF00"/>
                </a:highlight>
                <a:ea typeface="Calibri"/>
                <a:cs typeface="+mj-cs"/>
              </a:rPr>
              <a:t>ج) ذرات </a:t>
            </a:r>
            <a:r>
              <a:rPr lang="ar-SA" sz="6400" b="1" dirty="0" smtClean="0">
                <a:highlight>
                  <a:srgbClr val="FFFF00"/>
                </a:highlight>
                <a:ea typeface="Calibri"/>
                <a:cs typeface="+mj-cs"/>
              </a:rPr>
              <a:t>بتا</a:t>
            </a:r>
            <a:r>
              <a:rPr lang="fa-IR" sz="6400" b="1" dirty="0" smtClean="0">
                <a:highlight>
                  <a:srgbClr val="FFFF00"/>
                </a:highlight>
                <a:latin typeface="Times New Roman"/>
                <a:ea typeface="Calibri"/>
                <a:cs typeface="+mj-cs"/>
              </a:rPr>
              <a:t>.</a:t>
            </a:r>
            <a:r>
              <a:rPr lang="en-GB" sz="6400" b="1" dirty="0">
                <a:latin typeface="Times New Roman"/>
                <a:ea typeface="Calibri"/>
                <a:cs typeface="+mj-cs"/>
              </a:rPr>
              <a:t>	</a:t>
            </a:r>
            <a:r>
              <a:rPr lang="ar-SA" sz="6400" b="1" dirty="0">
                <a:ea typeface="Calibri"/>
                <a:cs typeface="+mj-cs"/>
              </a:rPr>
              <a:t>		د) ذرات نوترون</a:t>
            </a:r>
            <a:endParaRPr lang="en-US" sz="6400" dirty="0">
              <a:ea typeface="Calibri"/>
              <a:cs typeface="+mj-cs"/>
            </a:endParaRPr>
          </a:p>
          <a:p>
            <a:pPr marL="0" indent="0" algn="r">
              <a:buNone/>
            </a:pPr>
            <a:endParaRPr lang="en-US" dirty="0"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45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3938" y="63579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29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54"/>
    </mc:Choice>
    <mc:Fallback xmlns="">
      <p:transition spd="slow" advTm="298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46</a:t>
            </a:fld>
            <a:endParaRPr lang="en-US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-4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52400"/>
            <a:ext cx="54102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52400"/>
            <a:ext cx="4348163" cy="4652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85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B5FCB-E7DE-4F33-B753-76C3644479BB}" type="slidenum">
              <a:rPr lang="en-US" smtClean="0"/>
              <a:pPr/>
              <a:t>47</a:t>
            </a:fld>
            <a:endParaRPr lang="en-US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0"/>
            <a:ext cx="2590800" cy="3616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3760632"/>
            <a:ext cx="2212734" cy="3233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-58449"/>
            <a:ext cx="2564245" cy="361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lum bright="-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896538"/>
            <a:ext cx="2105793" cy="2961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862" y="-281573"/>
            <a:ext cx="2837537" cy="4004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760632"/>
            <a:ext cx="2336800" cy="3330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74" y="3553526"/>
            <a:ext cx="2327603" cy="3440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Movahedi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42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1|0.1|0.2|0|0.5|0.3|0.1|0.6|0.4|0.4|0.4|128.7|37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0.3|0.1|0|0.7|0|1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9|0.3|0.4|0.4|0.5|0.4|0.4|0.4|0.4|0|3.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1664</TotalTime>
  <Words>4348</Words>
  <Application>Microsoft Office PowerPoint</Application>
  <PresentationFormat>On-screen Show (4:3)</PresentationFormat>
  <Paragraphs>815</Paragraphs>
  <Slides>47</Slides>
  <Notes>3</Notes>
  <HiddenSlides>0</HiddenSlides>
  <MMClips>40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9" baseType="lpstr">
      <vt:lpstr>Office Theme</vt:lpstr>
      <vt:lpstr>Photo Editor Photo</vt:lpstr>
      <vt:lpstr>PowerPoint Presentation</vt:lpstr>
      <vt:lpstr> قسمت الف )  یادآوری است :  رادیوبیولوژِی یا زیست شناسی پرتوها       Radiobiology 259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حساسیت سلول به پرتو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Apadana</dc:creator>
  <cp:lastModifiedBy>Apadana</cp:lastModifiedBy>
  <cp:revision>219</cp:revision>
  <dcterms:created xsi:type="dcterms:W3CDTF">2017-04-10T08:36:30Z</dcterms:created>
  <dcterms:modified xsi:type="dcterms:W3CDTF">2021-02-28T07:37:55Z</dcterms:modified>
</cp:coreProperties>
</file>