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17" r:id="rId2"/>
    <p:sldId id="311" r:id="rId3"/>
    <p:sldId id="312" r:id="rId4"/>
    <p:sldId id="313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7" r:id="rId14"/>
    <p:sldId id="288" r:id="rId15"/>
    <p:sldId id="309" r:id="rId16"/>
    <p:sldId id="307" r:id="rId17"/>
    <p:sldId id="308" r:id="rId18"/>
    <p:sldId id="310" r:id="rId19"/>
    <p:sldId id="295" r:id="rId20"/>
    <p:sldId id="296" r:id="rId21"/>
    <p:sldId id="297" r:id="rId22"/>
    <p:sldId id="298" r:id="rId23"/>
    <p:sldId id="301" r:id="rId24"/>
  </p:sldIdLst>
  <p:sldSz cx="9144000" cy="6858000" type="screen4x3"/>
  <p:notesSz cx="67818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  <a:srgbClr val="D60093"/>
    <a:srgbClr val="0000FF"/>
    <a:srgbClr val="CC0066"/>
    <a:srgbClr val="A50021"/>
    <a:srgbClr val="6633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232" autoAdjust="0"/>
    <p:restoredTop sz="94650" autoAdjust="0"/>
  </p:normalViewPr>
  <p:slideViewPr>
    <p:cSldViewPr>
      <p:cViewPr varScale="1">
        <p:scale>
          <a:sx n="49" d="100"/>
          <a:sy n="49" d="100"/>
        </p:scale>
        <p:origin x="-136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78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74AAC-8499-48C8-B5EF-A0EEA5B0D07D}" type="datetimeFigureOut">
              <a:rPr lang="en-US" smtClean="0"/>
              <a:pPr/>
              <a:t>28-Feb-21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1F619-03D0-4096-AC88-BB7F84B199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6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75A57-F669-4B19-B6E2-E29026204A2B}" type="datetimeFigureOut">
              <a:rPr lang="en-US" smtClean="0"/>
              <a:pPr/>
              <a:t>28-Feb-21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DCC2F-02C2-4753-8994-4DAE93488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09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6DCC2F-02C2-4753-8994-4DAE9348882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47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6DCC2F-02C2-4753-8994-4DAE9348882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9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D53EC-A4BC-4090-A659-251E55AF3F49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0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4635-8433-49FC-8E24-5895837CEC91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03730-6858-47F8-9046-CC5DDD8BE731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7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A7355-F2F2-4636-AA70-EADCF0C3F510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06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854A5-F584-4819-AD6E-DB66BB7E574F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7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6D4F-8DCA-4F2F-BBE7-780B3CE0DF60}" type="datetime1">
              <a:rPr lang="en-US" smtClean="0"/>
              <a:t>28-Feb-21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0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1740-2C15-483A-9F11-A8582D0E1740}" type="datetime1">
              <a:rPr lang="en-US" smtClean="0"/>
              <a:t>28-Feb-21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1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FBD-1F6D-41A0-8A47-1AFFBC751852}" type="datetime1">
              <a:rPr lang="en-US" smtClean="0"/>
              <a:t>28-Feb-21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5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35F3A-5D1A-4DAF-9BAA-F59D9EF14F0F}" type="datetime1">
              <a:rPr lang="en-US" smtClean="0"/>
              <a:t>28-Feb-21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6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B3BE-3054-441F-A6E0-40DE1A293D3A}" type="datetime1">
              <a:rPr lang="en-US" smtClean="0"/>
              <a:t>28-Feb-21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9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26D8-F110-4051-94BF-074BA94182D8}" type="datetime1">
              <a:rPr lang="en-US" smtClean="0"/>
              <a:t>28-Feb-21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7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FB933-5189-49EB-B181-BCDA427E29F6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0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1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microsoft.com/office/2007/relationships/hdphoto" Target="../media/hdphoto8.wdp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4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.png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91600" cy="6629400"/>
          </a:xfrm>
        </p:spPr>
        <p:txBody>
          <a:bodyPr>
            <a:normAutofit fontScale="92500" lnSpcReduction="20000"/>
          </a:bodyPr>
          <a:lstStyle/>
          <a:p>
            <a:pPr marL="0" lvl="0" indent="0" algn="ctr" rtl="1">
              <a:buNone/>
            </a:pPr>
            <a:r>
              <a:rPr lang="fa-IR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اصول دوزیمتری و حفاظت در برابر پرتوهای یون ساز </a:t>
            </a:r>
            <a:r>
              <a:rPr lang="fa-IR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صفحه 299</a:t>
            </a:r>
            <a:endParaRPr lang="fa-IR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0000CC"/>
                </a:solidFill>
                <a:cs typeface="Times New Roman"/>
              </a:rPr>
              <a:t>دوزیمتری : </a:t>
            </a:r>
            <a:r>
              <a:rPr lang="fa-IR" sz="2200" b="1" dirty="0">
                <a:solidFill>
                  <a:prstClr val="black"/>
                </a:solidFill>
                <a:cs typeface="Times New Roman"/>
              </a:rPr>
              <a:t>تعیین مقدار شدت و توزیع تشعشع ساطع شده از یک چشمه پرتو یونساز با روش های علمی</a:t>
            </a:r>
            <a:r>
              <a:rPr lang="en-US" sz="2200" b="1" dirty="0">
                <a:solidFill>
                  <a:prstClr val="black"/>
                </a:solidFill>
              </a:rPr>
              <a:t>.</a:t>
            </a: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0000CC"/>
                </a:solidFill>
                <a:cs typeface="Times New Roman"/>
              </a:rPr>
              <a:t>دستگاه دوزیمتر: </a:t>
            </a:r>
            <a:r>
              <a:rPr lang="fa-IR" sz="2200" b="1" dirty="0">
                <a:solidFill>
                  <a:prstClr val="black"/>
                </a:solidFill>
                <a:cs typeface="Times New Roman"/>
              </a:rPr>
              <a:t>وسیله ای است </a:t>
            </a:r>
            <a:r>
              <a:rPr lang="fa-IR" sz="2200" b="1" dirty="0">
                <a:solidFill>
                  <a:srgbClr val="006600"/>
                </a:solidFill>
                <a:cs typeface="Times New Roman"/>
              </a:rPr>
              <a:t>برای انداره گیری تابش </a:t>
            </a:r>
            <a:endParaRPr lang="en-US" sz="2200" dirty="0">
              <a:solidFill>
                <a:srgbClr val="006600"/>
              </a:solidFill>
            </a:endParaRPr>
          </a:p>
          <a:p>
            <a:pPr marL="0" lvl="0" indent="0" algn="r" rtl="1">
              <a:buNone/>
            </a:pPr>
            <a:endParaRPr lang="fa-IR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/>
            </a:endParaRP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مهم </a:t>
            </a:r>
            <a:r>
              <a:rPr lang="fa-IR" sz="22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/>
              </a:rPr>
              <a:t>نظارت و توصیه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های مراجع و کمیته های علمی بین الملل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-	</a:t>
            </a:r>
            <a:r>
              <a:rPr lang="fa-IR" sz="22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دوزیمتری: </a:t>
            </a:r>
            <a:r>
              <a:rPr lang="fa-IR" sz="22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اندازه گیری شدت پرتوزایی </a:t>
            </a:r>
            <a:r>
              <a:rPr lang="fa-IR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مواد رادیواکتیو، ایکس و گاما</a:t>
            </a:r>
          </a:p>
          <a:p>
            <a:pPr marL="0" lvl="0" indent="0" algn="r" rtl="1">
              <a:buNone/>
            </a:pPr>
            <a:endParaRPr lang="fa-IR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توصیه های مراجع و کمیته های علمی بین الملل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تأکید بر اجرای مقررات حفاظت پرتویی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مقادیر کم پرتوگیری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نیز ممکن است سبب ایجاد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آسیب های جدی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شود.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کاهش دوز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پرتوکاران و افراد عادی جامعه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endParaRPr lang="fa-IR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/>
            </a:endParaRP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fa-IR" sz="22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حفاظت پرتویی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: </a:t>
            </a:r>
            <a:r>
              <a:rPr lang="fa-IR" sz="2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هر نوع اقدام </a:t>
            </a:r>
            <a:r>
              <a:rPr lang="fa-IR" sz="22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جهت کنترل و کاهش پرتوگیری منابع پرتوزای مصنوعی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fa-IR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هدف :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کم کردن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پتانسیل آسیب زایی منابع پرتوزایی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ساخت بشر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endParaRPr lang="fa-IR" sz="2200" b="1" dirty="0">
              <a:solidFill>
                <a:srgbClr val="0066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/>
              </a:rPr>
              <a:t>یاداوری کمیت های مورد استفاده در دوزیمتری</a:t>
            </a: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الف ) دوز جذب شده: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مقدار  انرژی جذب شده در واحد جرم ماده 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واحد آن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J/kg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  یا گری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  </a:t>
            </a:r>
            <a:r>
              <a:rPr lang="en-US" sz="2200" b="1" dirty="0" err="1">
                <a:solidFill>
                  <a:srgbClr val="006600"/>
                </a:solidFill>
                <a:latin typeface="Times New Roman" panose="02020603050405020304" pitchFamily="18" charset="0"/>
              </a:rPr>
              <a:t>Gy</a:t>
            </a:r>
            <a:endParaRPr lang="fa-IR" sz="2200" b="1" dirty="0">
              <a:solidFill>
                <a:srgbClr val="0066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ب) دوز معادل :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حاصل ضرب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دوز جذب شده در ضریب وزنی پرتو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(</a:t>
            </a:r>
            <a:r>
              <a:rPr lang="en-US" sz="2200" b="1" dirty="0" err="1">
                <a:solidFill>
                  <a:srgbClr val="006600"/>
                </a:solidFill>
                <a:latin typeface="Times New Roman" panose="02020603050405020304" pitchFamily="18" charset="0"/>
              </a:rPr>
              <a:t>Wr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)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.</a:t>
            </a:r>
          </a:p>
          <a:p>
            <a:pPr marL="0" lvl="0" indent="0" algn="r" rtl="1">
              <a:buNone/>
            </a:pP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واحد آن سیورت </a:t>
            </a:r>
            <a:r>
              <a:rPr lang="en-US" sz="22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Sv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یا رم</a:t>
            </a: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ج) دوز موثر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: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حاصل ضرب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دوز معادل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یک قسمت خاص از بدن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در ضریب توزین بافت . </a:t>
            </a:r>
          </a:p>
          <a:p>
            <a:pPr marL="0" lvl="0" indent="0" algn="r" rtl="1">
              <a:buNone/>
            </a:pP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واحد آن سیورت </a:t>
            </a:r>
            <a:r>
              <a:rPr lang="en-US" sz="22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Sv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 یا رم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6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246"/>
    </mc:Choice>
    <mc:Fallback xmlns="">
      <p:transition spd="slow" advTm="201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/>
          <a:lstStyle/>
          <a:p>
            <a:pPr algn="r" rtl="1">
              <a:buFont typeface="Arial" charset="0"/>
              <a:buNone/>
              <a:defRPr/>
            </a:pPr>
            <a:r>
              <a:rPr lang="fa-IR" altLang="en-US" sz="24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نيمه هادي نوع </a:t>
            </a:r>
            <a:r>
              <a:rPr lang="en-US" altLang="en-US" sz="24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N</a:t>
            </a:r>
            <a:r>
              <a:rPr lang="fa-IR" altLang="en-US" sz="24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altLang="en-US" sz="2400" b="1" dirty="0" smtClean="0">
                <a:latin typeface="Times New Roman" pitchFamily="18" charset="0"/>
                <a:cs typeface="+mj-cs"/>
              </a:rPr>
              <a:t>: </a:t>
            </a: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سليکون</a:t>
            </a: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u="sng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حاوي چهار الکترون ظرفيتي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است.</a:t>
            </a:r>
            <a:endParaRPr lang="en-GB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 در صورتي که يک </a:t>
            </a: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ماده با پنج الکترون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ظرفيتي به عنوان </a:t>
            </a:r>
            <a:r>
              <a:rPr lang="en-US" alt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ناخالصي به شبکه </a:t>
            </a:r>
            <a:r>
              <a:rPr lang="en-US" alt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اضافه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 شود.</a:t>
            </a:r>
            <a:endParaRPr lang="en-US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اتمهاي اضافه شده جاي بعضي از اتمهاي سليکون را در سرتاسر کريستال مي گيرد.</a:t>
            </a:r>
            <a:endParaRPr lang="en-GB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 </a:t>
            </a:r>
            <a:endParaRPr lang="en-GB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اين ناخالصي يک </a:t>
            </a:r>
            <a:r>
              <a:rPr lang="fa-IR" alt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دهنده</a:t>
            </a:r>
            <a:r>
              <a:rPr lang="en-GB" alt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ناميده مي شود چرا که يک </a:t>
            </a:r>
            <a:r>
              <a:rPr lang="fa-IR" alt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الکترون اضافي از دست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مي دهد.</a:t>
            </a: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 کريستالي که از </a:t>
            </a: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اضافه کردن اتم دهنده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حاصل مي شود، </a:t>
            </a:r>
            <a:r>
              <a:rPr lang="fa-IR" alt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نوع </a:t>
            </a:r>
            <a:r>
              <a:rPr lang="en-US" alt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N</a:t>
            </a:r>
            <a:r>
              <a:rPr lang="fa-IR" altLang="en-US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ناميده مي شود که </a:t>
            </a:r>
            <a:r>
              <a:rPr lang="en-US" altLang="en-US" sz="2000" b="1" dirty="0" smtClean="0">
                <a:latin typeface="Times New Roman" pitchFamily="18" charset="0"/>
                <a:cs typeface="+mj-cs"/>
              </a:rPr>
              <a:t>N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 از بار منفي الکترون اضافي اقتباس شده است.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 </a:t>
            </a:r>
            <a:r>
              <a:rPr lang="fa-IR" altLang="en-US" sz="2000" b="1" i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نیمه هادی نوع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N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: </a:t>
            </a:r>
            <a:r>
              <a:rPr lang="fa-IR" altLang="en-US" sz="2000" b="1" u="sng" dirty="0" smtClean="0">
                <a:solidFill>
                  <a:srgbClr val="990099"/>
                </a:solidFill>
                <a:latin typeface="Times New Roman" pitchFamily="18" charset="0"/>
                <a:cs typeface="+mj-cs"/>
              </a:rPr>
              <a:t>ژرمانیوم یا سیلکون </a:t>
            </a:r>
            <a:r>
              <a:rPr lang="fa-IR" altLang="en-US" sz="2000" b="1" u="sng" dirty="0" smtClean="0">
                <a:latin typeface="Times New Roman" pitchFamily="18" charset="0"/>
                <a:cs typeface="+mj-cs"/>
              </a:rPr>
              <a:t>+ </a:t>
            </a:r>
            <a:r>
              <a:rPr lang="fa-IR" altLang="en-US" sz="2000" b="1" u="sng" dirty="0" smtClean="0">
                <a:solidFill>
                  <a:srgbClr val="990099"/>
                </a:solidFill>
                <a:latin typeface="Times New Roman" pitchFamily="18" charset="0"/>
                <a:cs typeface="+mj-cs"/>
              </a:rPr>
              <a:t>ارسنیک یا  آنتیموان</a:t>
            </a:r>
            <a:endParaRPr lang="en-GB" altLang="en-US" sz="2000" b="1" u="sng" dirty="0" smtClean="0">
              <a:solidFill>
                <a:srgbClr val="990099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E1B850A-048D-4F37-BADC-7B08A22C514C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pic>
        <p:nvPicPr>
          <p:cNvPr id="34820" name="Rectangl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505200"/>
            <a:ext cx="3987800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Footer Placehold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Movahedi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425"/>
    </mc:Choice>
    <mc:Fallback xmlns="">
      <p:transition spd="slow" advTm="674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00800"/>
          </a:xfrm>
        </p:spPr>
        <p:txBody>
          <a:bodyPr/>
          <a:lstStyle/>
          <a:p>
            <a:pPr algn="r" rtl="1">
              <a:buFont typeface="Arial" charset="0"/>
              <a:buNone/>
              <a:defRPr/>
            </a:pPr>
            <a:r>
              <a:rPr lang="fa-IR" altLang="en-US" sz="24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نيمه هادي نوع </a:t>
            </a:r>
            <a:r>
              <a:rPr lang="en-US" altLang="en-US" sz="24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P</a:t>
            </a:r>
            <a:r>
              <a:rPr lang="fa-IR" altLang="en-US" sz="24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: </a:t>
            </a: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solidFill>
                  <a:srgbClr val="000099"/>
                </a:solidFill>
                <a:latin typeface="Times New Roman" pitchFamily="18" charset="0"/>
                <a:cs typeface="+mj-cs"/>
              </a:rPr>
              <a:t>سليکون</a:t>
            </a: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  چهار  ظرفيتي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 در صورتي که </a:t>
            </a: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با يک ناخالصي  </a:t>
            </a:r>
            <a:r>
              <a:rPr lang="fa-IR" altLang="en-US" sz="2000" b="1" u="sng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سه ظرفيتي اضافه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شود، فقط سه الکترون </a:t>
            </a: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براي شراکت با چهارالکترون اطراف سليکون، خواهد داشت شکل12-</a:t>
            </a:r>
            <a:r>
              <a:rPr lang="en-GB" alt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3 . </a:t>
            </a:r>
          </a:p>
          <a:p>
            <a:pPr algn="r" rtl="1">
              <a:buFont typeface="Arial" charset="0"/>
              <a:buNone/>
              <a:defRPr/>
            </a:pPr>
            <a:endParaRPr lang="en-GB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يک اتم سليکون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اکنون </a:t>
            </a: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داراي يک الکترون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است که در جستجوي الکترون ديگري است، تا با آن يک پيوند کووالانس تشکيل دهد، </a:t>
            </a:r>
            <a:r>
              <a:rPr lang="fa-IR" altLang="en-US" sz="2000" b="1" dirty="0" smtClean="0">
                <a:solidFill>
                  <a:srgbClr val="CC0000"/>
                </a:solidFill>
                <a:latin typeface="Times New Roman" pitchFamily="18" charset="0"/>
                <a:cs typeface="+mj-cs"/>
              </a:rPr>
              <a:t>فقدان چنين الکتروني يک حفره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ناميده مي شود.</a:t>
            </a:r>
          </a:p>
          <a:p>
            <a:pPr algn="r" rtl="1">
              <a:buFont typeface="Arial" charset="0"/>
              <a:buNone/>
              <a:defRPr/>
            </a:pPr>
            <a:endParaRPr lang="fa-IR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 از آنجا که 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حفره</a:t>
            </a:r>
            <a:r>
              <a:rPr lang="fa-IR" altLang="en-US" sz="2000" b="1" dirty="0" smtClean="0">
                <a:solidFill>
                  <a:srgbClr val="339933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در مقايسه با الکترون داراي 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بار مثبت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است، لذا اين ماده، 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نيمه هادي نوع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P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 ناميده مي شود.</a:t>
            </a:r>
            <a:endParaRPr lang="en-GB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r>
              <a:rPr lang="en-US" altLang="en-US" sz="2000" b="1" dirty="0" smtClean="0">
                <a:latin typeface="Times New Roman" pitchFamily="18" charset="0"/>
                <a:cs typeface="+mj-cs"/>
              </a:rPr>
              <a:t> 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 </a:t>
            </a:r>
            <a:r>
              <a:rPr lang="fa-IR" altLang="en-US" sz="2000" b="1" i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نیمه هادی نوع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P</a:t>
            </a: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: </a:t>
            </a:r>
            <a:r>
              <a:rPr lang="fa-IR" altLang="en-US" sz="2000" b="1" u="sng" dirty="0" smtClean="0">
                <a:solidFill>
                  <a:srgbClr val="990099"/>
                </a:solidFill>
                <a:latin typeface="Times New Roman" pitchFamily="18" charset="0"/>
                <a:cs typeface="+mj-cs"/>
              </a:rPr>
              <a:t>ژرمانیوم یا سیلکون </a:t>
            </a:r>
            <a:r>
              <a:rPr lang="fa-IR" altLang="en-US" sz="2000" b="1" u="sng" dirty="0" smtClean="0">
                <a:latin typeface="Times New Roman" pitchFamily="18" charset="0"/>
                <a:cs typeface="+mj-cs"/>
              </a:rPr>
              <a:t>+ </a:t>
            </a:r>
            <a:r>
              <a:rPr lang="fa-IR" altLang="en-US" sz="2000" b="1" u="sng" dirty="0" smtClean="0">
                <a:solidFill>
                  <a:srgbClr val="990099"/>
                </a:solidFill>
                <a:latin typeface="Times New Roman" pitchFamily="18" charset="0"/>
                <a:cs typeface="+mj-cs"/>
              </a:rPr>
              <a:t>الومنیوم  یا گالیوم یا  ایندیوم </a:t>
            </a:r>
            <a:endParaRPr lang="en-US" altLang="en-US" sz="2000" b="1" u="sng" dirty="0" smtClean="0">
              <a:solidFill>
                <a:srgbClr val="990099"/>
              </a:solidFill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endParaRPr lang="en-GB" altLang="en-US" sz="2000" b="1" dirty="0" smtClean="0">
              <a:latin typeface="Times New Roman" pitchFamily="18" charset="0"/>
              <a:cs typeface="+mj-cs"/>
            </a:endParaRPr>
          </a:p>
          <a:p>
            <a:pPr algn="r" rtl="1">
              <a:buFont typeface="Arial" charset="0"/>
              <a:buNone/>
              <a:defRPr/>
            </a:pPr>
            <a:endParaRPr lang="en-GB" altLang="en-US" sz="2000" b="1" dirty="0" smtClean="0">
              <a:latin typeface="Times New Roman" pitchFamily="18" charset="0"/>
              <a:cs typeface="+mj-cs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645A7D-B98A-4F08-87DA-5C7B2E634180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pic>
        <p:nvPicPr>
          <p:cNvPr id="35844" name="Rectangl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522" y="3941363"/>
            <a:ext cx="3962400" cy="266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Footer Placehold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Movahedi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1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768"/>
    </mc:Choice>
    <mc:Fallback xmlns="">
      <p:transition spd="slow" advTm="66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534400" cy="5821363"/>
          </a:xfrm>
        </p:spPr>
        <p:txBody>
          <a:bodyPr/>
          <a:lstStyle/>
          <a:p>
            <a:pPr marL="0" indent="0" algn="ctr" rtl="1">
              <a:buNone/>
            </a:pPr>
            <a:r>
              <a:rPr lang="fa-I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دوزیمتر های شیمیایی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این نوع دوزیمتر نیز شبیه به دوزیمتر های قبلی است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ویژگی های شیمیایی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بعضی از مواد در اثر جذب پرتوهای یونساز تغیر میکند.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مقدار تغییرات متناسب با دوز جذب شده است.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اطلاعات بیشتر 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307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عقابیان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1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28"/>
    </mc:Choice>
    <mc:Fallback xmlns="">
      <p:transition spd="slow" advTm="42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12088" cy="6516960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دوزیمتری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فردی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309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اول تمام وسایل دوزیمتری را توضیح میدهم بعد مقدار دوز بیمارن .... بررسی میکنیم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محل نصب 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به ناحیه ای از لباس پرتوکار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ویژگیهای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دوزیمتر فردی</a:t>
            </a:r>
          </a:p>
          <a:p>
            <a:pPr marL="0" indent="0" algn="r" rtl="1">
              <a:buFont typeface="Wingdings" pitchFamily="2" charset="2"/>
              <a:buChar char="§"/>
              <a:tabLst>
                <a:tab pos="568325" algn="l"/>
              </a:tabLst>
            </a:pP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پاسخ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آن باید سریع و دقیق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باشد  -  قادر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به اندازه گیری دوز پرتوهای مختلف باشد</a:t>
            </a:r>
          </a:p>
          <a:p>
            <a:pPr marL="0" indent="0" algn="r" rtl="1">
              <a:buFont typeface="Wingdings" pitchFamily="2" charset="2"/>
              <a:buChar char="§"/>
              <a:tabLst>
                <a:tab pos="568325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کوچک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و سبک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باشد  - نصب به لباس پرتوکار 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سه نوع دوزیمتر فردی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: عبارتند از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فیلم بج،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TLD 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و دوزیمتر قلمی</a:t>
            </a:r>
          </a:p>
          <a:p>
            <a:pPr marL="0" indent="0" algn="ctr" rtl="1">
              <a:buNone/>
            </a:pPr>
            <a:r>
              <a:rPr lang="fa-I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 1- </a:t>
            </a:r>
            <a:r>
              <a:rPr lang="fa-IR" sz="2400" b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فیلم بج : </a:t>
            </a:r>
            <a:r>
              <a:rPr lang="fa-IR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دوزیمتر </a:t>
            </a: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فردی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فیلم بج: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متداولترین نوع مانیتور فردی- برای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اندازه گیری تابش گیری کل بدن</a:t>
            </a:r>
            <a:endParaRPr lang="en-US" sz="2000" dirty="0">
              <a:solidFill>
                <a:srgbClr val="006600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حساست آن به دوز 10 میلی رم  </a:t>
            </a:r>
            <a:r>
              <a:rPr lang="en-US" sz="2000" b="1" dirty="0">
                <a:solidFill>
                  <a:prstClr val="black"/>
                </a:solidFill>
              </a:rPr>
              <a:t> (0.1 m </a:t>
            </a:r>
            <a:r>
              <a:rPr lang="en-US" sz="2000" b="1" dirty="0" err="1">
                <a:solidFill>
                  <a:prstClr val="black"/>
                </a:solidFill>
              </a:rPr>
              <a:t>Sv</a:t>
            </a:r>
            <a:r>
              <a:rPr lang="en-US" sz="2000" b="1" dirty="0">
                <a:solidFill>
                  <a:prstClr val="black"/>
                </a:solidFill>
              </a:rPr>
              <a:t>)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و بیشترین حساسیت به انرژی  </a:t>
            </a:r>
            <a:r>
              <a:rPr lang="en-US" sz="2000" b="1" dirty="0">
                <a:solidFill>
                  <a:prstClr val="black"/>
                </a:solidFill>
              </a:rPr>
              <a:t>50 </a:t>
            </a:r>
            <a:r>
              <a:rPr lang="en-US" sz="2000" b="1" dirty="0" err="1">
                <a:solidFill>
                  <a:prstClr val="black"/>
                </a:solidFill>
              </a:rPr>
              <a:t>kev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99"/>
                </a:solidFill>
                <a:cs typeface="Times New Roman"/>
              </a:rPr>
              <a:t>محل نصب: 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یقه روی روپوش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/>
              </a:rPr>
              <a:t>نحوه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/>
              </a:rPr>
              <a:t>عملکرد: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همان دوزیمتری فتوگرافیک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است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تشکیل شده از یک قطعه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فیلم درون پوشش کاغذی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و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حفاظ پلاستیکی جهت محافظت  از نور  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فیلم بج تحت تابش قرار درنتیجه ، هالید نقره در امولسیون فتوگرافی سیاه میشود.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/>
              </a:rPr>
              <a:t>قاب بنام بج: 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قرار دادن  فیلم و حفاظ آن  درون قاب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/>
              </a:rPr>
              <a:t>محل نصب: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قسمتی 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بیشتر در معرض تشعشع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است  </a:t>
            </a:r>
            <a:r>
              <a:rPr lang="fa-IR" sz="20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/>
              </a:rPr>
              <a:t>(لباس پرتوکار)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/>
              </a:rPr>
              <a:t>زمان قرائت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باید هر یک ماه پردازش شوند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88784"/>
            <a:ext cx="2263651" cy="267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3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761"/>
    </mc:Choice>
    <mc:Fallback xmlns="">
      <p:transition spd="slow" advTm="125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6408712"/>
          </a:xfrm>
        </p:spPr>
        <p:txBody>
          <a:bodyPr>
            <a:normAutofit/>
          </a:bodyPr>
          <a:lstStyle/>
          <a:p>
            <a:pPr marL="0" lvl="0" indent="0" algn="ctr" rtl="1"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2- دوزیمتر قلمی (جیبی)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C00000"/>
                </a:solidFill>
                <a:cs typeface="Times New Roman"/>
              </a:rPr>
              <a:t> کارکرد مثل اتاقک های یونیزاسیون :</a:t>
            </a:r>
            <a:endParaRPr lang="en-US" sz="2000" dirty="0">
              <a:solidFill>
                <a:srgbClr val="C00000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مزیت :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قراِئت دوز بلا فاصله پس از تابش گیری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اما اگر تابش گیری از محدوده دوزیمتر افزایش یابد مقدار اضافی </a:t>
            </a:r>
            <a:endParaRPr lang="fa-IR" sz="2000" b="1" dirty="0" smtClean="0">
              <a:solidFill>
                <a:prstClr val="black"/>
              </a:solidFill>
              <a:cs typeface="Times New Roman"/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 smtClean="0">
                <a:solidFill>
                  <a:prstClr val="black"/>
                </a:solidFill>
                <a:cs typeface="Times New Roman"/>
              </a:rPr>
              <a:t>نشان داده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نمیشود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نوع تابش </a:t>
            </a:r>
            <a:r>
              <a:rPr lang="fa-IR" sz="2000" b="1" u="sng" dirty="0">
                <a:solidFill>
                  <a:srgbClr val="0000CC"/>
                </a:solidFill>
                <a:cs typeface="Times New Roman"/>
              </a:rPr>
              <a:t>گیری:  </a:t>
            </a:r>
            <a:r>
              <a:rPr lang="fa-IR" sz="2000" b="1" u="sng" dirty="0">
                <a:solidFill>
                  <a:prstClr val="black"/>
                </a:solidFill>
                <a:cs typeface="Times New Roman"/>
              </a:rPr>
              <a:t>فقط اشعه ایکس و گاما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نحوه کارکرد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: دستگاه شامل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یک الکترود مثبت و دیگری منفی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.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 یک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الکترود ثابت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است و دیگری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متحرک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 است.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قبل از عمل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الکترود مثبت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در اتاقک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حامل بار مثبت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میشود .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یونش هوا باعث حرکت فیبر دوزیمتر میکردد بار فیبر با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 افزایش تعداد یون های منفی در اتاقک کاهش میابد که باعث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 نزدیکتر شدن فیبر به الکترود ثابت میشود.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743200" cy="212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  <p:pic>
        <p:nvPicPr>
          <p:cNvPr id="7" name="Picture 3" descr="C:\Users\Apadana\Desktop\20200406_2036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12" y="2743200"/>
            <a:ext cx="2004950" cy="330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98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764"/>
    </mc:Choice>
    <mc:Fallback xmlns="">
      <p:transition spd="slow" advTm="89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6408712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****خلاصه ای از نحوه کارکرد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دوزیمتر قلمی </a:t>
            </a:r>
            <a:endParaRPr lang="fa-IR" sz="2000" b="1" dirty="0">
              <a:solidFill>
                <a:srgbClr val="FF00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Font typeface="Times New Roman" pitchFamily="18" charset="0"/>
              <a:buChar char="†"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رشته ای از کوارتز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به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الکترود مثبت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متصل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است و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درون اتاقک هوا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قرار دارد. </a:t>
            </a:r>
          </a:p>
          <a:p>
            <a:pPr marL="0" indent="0" algn="r" rtl="1">
              <a:buFont typeface="Times New Roman" pitchFamily="18" charset="0"/>
              <a:buChar char="†"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رشته کوارتز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در اثر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نیروی دافعه الکتریکی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دور از الکترود مثبت قرار میگیرد </a:t>
            </a:r>
          </a:p>
          <a:p>
            <a:pPr marL="0" indent="0" algn="r" rtl="1">
              <a:buFont typeface="Times New Roman" pitchFamily="18" charset="0"/>
              <a:buChar char="†"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تابش پرتو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سبب کاهش بار الکترود مثبت 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در نتیجه کاهش نیروی دافعه الکتریکی</a:t>
            </a:r>
            <a:endParaRPr lang="fa-IR" sz="2000" b="1" dirty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Font typeface="Times New Roman" pitchFamily="18" charset="0"/>
              <a:buChar char="†"/>
            </a:pPr>
            <a:r>
              <a:rPr lang="fa-IR" sz="20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+mj-cs"/>
              </a:rPr>
              <a:t>نتیجه: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حرکت رشته کوارتز  به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الکترود مثبت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0" indent="0" algn="r" rtl="1">
              <a:buFont typeface="Times New Roman" pitchFamily="18" charset="0"/>
              <a:buChar char="†"/>
            </a:pP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عدسی نوری 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اندازه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گیری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حرکت رشته کوارتز 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بر حسب دوز جذبی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کاربرد </a:t>
            </a: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مهم</a:t>
            </a:r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: </a:t>
            </a:r>
            <a:r>
              <a:rPr lang="ar-SA" sz="2000" b="1" dirty="0" smtClean="0">
                <a:solidFill>
                  <a:srgbClr val="006600"/>
                </a:solidFill>
                <a:cs typeface="+mj-cs"/>
              </a:rPr>
              <a:t>امكان </a:t>
            </a:r>
            <a:r>
              <a:rPr lang="ar-SA" sz="2000" b="1" dirty="0">
                <a:solidFill>
                  <a:srgbClr val="006600"/>
                </a:solidFill>
                <a:cs typeface="+mj-cs"/>
              </a:rPr>
              <a:t>قرائت دوز به صورت فوري و لحظه اي وجود دارد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ar-SA" sz="2000" b="1" dirty="0">
                <a:cs typeface="+mj-cs"/>
              </a:rPr>
              <a:t>در بخش رادیولوژی </a:t>
            </a:r>
            <a:r>
              <a:rPr lang="fa-IR" sz="2000" b="1" dirty="0" smtClean="0">
                <a:cs typeface="+mj-cs"/>
              </a:rPr>
              <a:t>توسط </a:t>
            </a:r>
            <a:r>
              <a:rPr lang="ar-SA" sz="2000" b="1" dirty="0" smtClean="0">
                <a:cs typeface="+mj-cs"/>
              </a:rPr>
              <a:t> </a:t>
            </a:r>
            <a:r>
              <a:rPr lang="ar-SA" sz="2000" b="1" dirty="0" smtClean="0">
                <a:solidFill>
                  <a:srgbClr val="006600"/>
                </a:solidFill>
                <a:cs typeface="+mj-cs"/>
              </a:rPr>
              <a:t>پرسنل</a:t>
            </a:r>
            <a:endParaRPr lang="en-US" sz="2000" dirty="0">
              <a:solidFill>
                <a:prstClr val="black"/>
              </a:solidFill>
              <a:cs typeface="+mj-cs"/>
            </a:endParaRPr>
          </a:p>
          <a:p>
            <a:pPr marL="0" indent="0" algn="r" rtl="1">
              <a:buNone/>
            </a:pPr>
            <a:endParaRPr lang="en-US" sz="20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2051" name="Picture 3" descr="C:\Users\Apadana\Desktop\20200406_203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1" y="304800"/>
            <a:ext cx="2004950" cy="330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886200"/>
            <a:ext cx="3048000" cy="215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16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 fontScale="70000" lnSpcReduction="20000"/>
          </a:bodyPr>
          <a:lstStyle/>
          <a:p>
            <a:pPr marL="0" lvl="0" indent="0" algn="ctr" rtl="1">
              <a:buNone/>
            </a:pPr>
            <a:r>
              <a:rPr lang="fa-IR" sz="3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مقدار </a:t>
            </a:r>
            <a:r>
              <a:rPr lang="fa-IR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بیماران در رادیوگرافی، فلوئوروسکوپی و رادیوتراپی</a:t>
            </a:r>
            <a:r>
              <a:rPr lang="en-US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fa-IR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3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</a:t>
            </a:r>
            <a:endParaRPr lang="fa-IR" sz="2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buClr>
                <a:srgbClr val="990033"/>
              </a:buClr>
              <a:buFont typeface="Times New Roman" panose="02020603050405020304" pitchFamily="18" charset="0"/>
              <a:buChar char="℺"/>
            </a:pPr>
            <a:r>
              <a:rPr lang="fa-IR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مقایسه : </a:t>
            </a:r>
          </a:p>
          <a:p>
            <a:pPr lvl="0" algn="r" rtl="1">
              <a:buClr>
                <a:srgbClr val="990033"/>
              </a:buClr>
              <a:buFont typeface="Times New Roman" panose="02020603050405020304" pitchFamily="18" charset="0"/>
              <a:buChar char="℺"/>
            </a:pPr>
            <a:r>
              <a:rPr lang="fa-IR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رادیوتراپی </a:t>
            </a:r>
            <a:r>
              <a:rPr lang="fa-IR" sz="29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9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بالا بودن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تجویز شده در </a:t>
            </a:r>
            <a:r>
              <a:rPr lang="fa-IR" sz="29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رادیوتراپی  </a:t>
            </a:r>
          </a:p>
          <a:p>
            <a:pPr lvl="0" algn="r" rtl="1">
              <a:buClr>
                <a:srgbClr val="990033"/>
              </a:buClr>
              <a:buFont typeface="Times New Roman" panose="02020603050405020304" pitchFamily="18" charset="0"/>
              <a:buChar char="℺"/>
            </a:pPr>
            <a:r>
              <a:rPr lang="fa-IR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رادیولوژی تشخیصی : </a:t>
            </a:r>
            <a:r>
              <a:rPr lang="fa-IR" sz="29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بسیار کمتر بودن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بیمار در </a:t>
            </a:r>
            <a:r>
              <a:rPr lang="fa-IR" sz="29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روش های تشخیصی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نسبت به </a:t>
            </a:r>
            <a:r>
              <a:rPr lang="fa-IR" sz="2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رادیوتراپی  </a:t>
            </a:r>
          </a:p>
          <a:p>
            <a:pPr lvl="0" algn="r" rtl="1">
              <a:buClr>
                <a:srgbClr val="990033"/>
              </a:buClr>
              <a:buFont typeface="Times New Roman" panose="02020603050405020304" pitchFamily="18" charset="0"/>
              <a:buChar char="℺"/>
            </a:pPr>
            <a:r>
              <a:rPr lang="fa-IR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مقدار </a:t>
            </a:r>
            <a:r>
              <a:rPr lang="fa-IR" sz="29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</a:t>
            </a:r>
            <a:r>
              <a:rPr lang="fa-IR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شرایط عادی :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هرگز به حدی </a:t>
            </a:r>
            <a:r>
              <a:rPr lang="fa-IR" sz="2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نمی رسد که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موجب مرگ سلول ها </a:t>
            </a:r>
            <a:r>
              <a:rPr lang="fa-IR" sz="2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گردد</a:t>
            </a:r>
            <a:r>
              <a:rPr lang="fa-IR" sz="2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r" rtl="1">
              <a:buClr>
                <a:srgbClr val="990033"/>
              </a:buClr>
              <a:buFont typeface="Times New Roman" panose="02020603050405020304" pitchFamily="18" charset="0"/>
              <a:buChar char="℺"/>
            </a:pPr>
            <a:endParaRPr lang="fa-IR" sz="2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buNone/>
            </a:pPr>
            <a:r>
              <a:rPr lang="fa-IR" sz="4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عوامل موثر بر مقدار پرتوگیری در رادیوگرافی و فلوروسکوپی</a:t>
            </a:r>
          </a:p>
          <a:p>
            <a:pPr marL="0" indent="0" algn="r" rtl="1">
              <a:buNone/>
            </a:pPr>
            <a:endParaRPr lang="en-US" sz="29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1638" algn="l"/>
              </a:tabLst>
            </a:pPr>
            <a:r>
              <a:rPr lang="fa-IR" sz="29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	انرژی اشعه: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هر چه انرژی </a:t>
            </a:r>
            <a:r>
              <a:rPr lang="en-US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(kVp) </a:t>
            </a:r>
            <a:r>
              <a:rPr lang="fa-I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متوسط طیف اشعه ایکس بیشتر باشد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قدرت نفوذ آن بیشتر </a:t>
            </a:r>
            <a:r>
              <a:rPr lang="fa-I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fa-IR" sz="29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مقدار کمتری در بدن جذب </a:t>
            </a:r>
            <a:r>
              <a:rPr lang="fa-IR" sz="2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میشود </a:t>
            </a:r>
          </a:p>
          <a:p>
            <a:pPr marL="0" indent="0" algn="r" rtl="1">
              <a:buNone/>
              <a:tabLst>
                <a:tab pos="401638" algn="l"/>
              </a:tabLst>
            </a:pPr>
            <a:endParaRPr lang="fa-IR" sz="2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01638" algn="l"/>
              </a:tabLst>
            </a:pPr>
            <a:r>
              <a:rPr lang="fa-IR" sz="29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راه کار کاهش دوز دریافتی بیمار </a:t>
            </a:r>
          </a:p>
          <a:p>
            <a:pPr marL="0" indent="0" algn="r" rtl="1">
              <a:buNone/>
              <a:tabLst>
                <a:tab pos="401638" algn="l"/>
              </a:tabLst>
            </a:pPr>
            <a:r>
              <a:rPr lang="fa-I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الف) استفاده </a:t>
            </a:r>
            <a:r>
              <a:rPr lang="fa-IR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 اشعه ایکس پر انرژی( </a:t>
            </a:r>
            <a:r>
              <a:rPr lang="en-US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kVp</a:t>
            </a:r>
            <a:r>
              <a:rPr lang="fa-IR" sz="29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r>
              <a:rPr lang="fa-I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، کاهش اثر فتوالکتریک </a:t>
            </a:r>
            <a:r>
              <a:rPr lang="fa-IR" sz="29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r" rtl="1">
              <a:buNone/>
              <a:tabLst>
                <a:tab pos="401638" algn="l"/>
              </a:tabLst>
            </a:pPr>
            <a:r>
              <a:rPr lang="fa-I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ب) استفاده از فیلتر جهت جذب پرتوهای کم </a:t>
            </a:r>
            <a:r>
              <a:rPr lang="fa-IR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انرژی</a:t>
            </a:r>
          </a:p>
          <a:p>
            <a:pPr marL="0" indent="0" algn="r" rtl="1">
              <a:buNone/>
              <a:tabLst>
                <a:tab pos="401638" algn="l"/>
              </a:tabLst>
            </a:pPr>
            <a:endParaRPr lang="en-US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346075" algn="l"/>
              </a:tabLst>
            </a:pPr>
            <a:r>
              <a:rPr lang="fa-IR" sz="29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	 فاکتورهای تکنیکی پرتودهی:</a:t>
            </a:r>
            <a:r>
              <a:rPr lang="en-US" sz="29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فاکتورهایی که </a:t>
            </a: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کمیت و کیفیت اشعه را تعیین </a:t>
            </a:r>
            <a:r>
              <a:rPr lang="fa-IR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می کند</a:t>
            </a:r>
          </a:p>
          <a:p>
            <a:pPr marL="0" indent="0" algn="r" rtl="1">
              <a:buNone/>
              <a:tabLst>
                <a:tab pos="346075" algn="l"/>
              </a:tabLst>
            </a:pPr>
            <a:r>
              <a:rPr lang="fa-IR" sz="29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کیلو ولتاژ، میلی آمپر و زمان پرتودهی</a:t>
            </a:r>
            <a:r>
              <a:rPr lang="fa-IR" sz="29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r" rtl="1">
              <a:buNone/>
              <a:tabLst>
                <a:tab pos="346075" algn="l"/>
              </a:tabLst>
            </a:pPr>
            <a:endParaRPr lang="en-US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290513" algn="l"/>
              </a:tabLst>
            </a:pPr>
            <a:r>
              <a:rPr lang="fa-IR" sz="29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	 محدود سازی یا کولیماسیون میدان پرتو</a:t>
            </a:r>
            <a:r>
              <a:rPr lang="fa-IR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9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باعث کاهش میزان دریافت </a:t>
            </a:r>
            <a:r>
              <a:rPr lang="fa-IR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اشعه می شود.</a:t>
            </a:r>
          </a:p>
          <a:p>
            <a:pPr marL="0" indent="0" algn="r" rtl="1">
              <a:buNone/>
              <a:tabLst>
                <a:tab pos="290513" algn="l"/>
              </a:tabLst>
            </a:pPr>
            <a:r>
              <a:rPr lang="fa-IR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و در نتیجه حفاظت بیمار از پرتوگیری غیرضروری  </a:t>
            </a:r>
          </a:p>
          <a:p>
            <a:pPr marL="0" indent="0" algn="r" rtl="1">
              <a:buNone/>
              <a:tabLst>
                <a:tab pos="290513" algn="l"/>
              </a:tabLst>
            </a:pPr>
            <a:r>
              <a:rPr lang="fa-IR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مثال </a:t>
            </a:r>
            <a:r>
              <a:rPr lang="fa-IR" sz="29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حفاظ تیروئید در رادیوگرافی دندانپزشکی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Movahedi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0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81"/>
    </mc:Choice>
    <mc:Fallback xmlns="">
      <p:transition spd="slow" advTm="274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/>
          </a:bodyPr>
          <a:lstStyle/>
          <a:p>
            <a:pPr marL="0" indent="0" algn="r" rtl="1">
              <a:buNone/>
              <a:tabLst>
                <a:tab pos="290513" algn="l"/>
              </a:tabLst>
            </a:pP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57200" algn="l"/>
              </a:tabLst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4- اندازه بیمار – هنگامی که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ضخامت و چگالی بیمارافزایش مییابد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در نتیجه 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افزایش میزان پرتوگیری</a:t>
            </a:r>
          </a:p>
          <a:p>
            <a:pPr marL="0" indent="0" algn="r" rtl="1">
              <a:buNone/>
              <a:tabLst>
                <a:tab pos="457200" algn="l"/>
              </a:tabLst>
            </a:pP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پرتوگیری افراد چاق بیش از افراد لاغر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r" rtl="1">
              <a:buNone/>
              <a:tabLst>
                <a:tab pos="457200" algn="l"/>
              </a:tabLst>
            </a:pP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57200" algn="l"/>
              </a:tabLst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5-</a:t>
            </a: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	فاصله منبع تا پوست: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کاهش شدت اشعه  با عکس مجذور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فاصله</a:t>
            </a:r>
          </a:p>
          <a:p>
            <a:pPr marL="0" indent="0" algn="r" rtl="1">
              <a:buNone/>
              <a:tabLst>
                <a:tab pos="457200" algn="l"/>
              </a:tabLst>
            </a:pP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457200" algn="l"/>
              </a:tabLst>
            </a:pP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6-	گریدهای ضد پراکندگی: </a:t>
            </a:r>
            <a:r>
              <a:rPr lang="fa-IR" sz="2000" b="1" dirty="0">
                <a:latin typeface="Times New Roman" panose="02020603050405020304" pitchFamily="18" charset="0"/>
              </a:rPr>
              <a:t>کاربرد گرید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باعث افزایش دریافت اشعه توسط بیمار </a:t>
            </a:r>
            <a:r>
              <a:rPr lang="fa-IR" sz="2000" b="1" dirty="0">
                <a:latin typeface="Times New Roman" panose="02020603050405020304" pitchFamily="18" charset="0"/>
              </a:rPr>
              <a:t>می </a:t>
            </a:r>
            <a:r>
              <a:rPr lang="fa-IR" sz="2000" b="1" dirty="0" smtClean="0">
                <a:latin typeface="Times New Roman" panose="02020603050405020304" pitchFamily="18" charset="0"/>
              </a:rPr>
              <a:t>شود</a:t>
            </a:r>
          </a:p>
          <a:p>
            <a:pPr marL="0" indent="0" algn="r" rtl="1">
              <a:buNone/>
              <a:tabLst>
                <a:tab pos="457200" algn="l"/>
              </a:tabLst>
            </a:pPr>
            <a:endParaRPr lang="fa-IR" sz="2000" b="1" dirty="0"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عوامل دیگر: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حساسیت فیلم، نوع صفحه تشدید کننده</a:t>
            </a:r>
          </a:p>
          <a:p>
            <a:pPr lvl="0" algn="r" rtl="1">
              <a:buClr>
                <a:srgbClr val="990033"/>
              </a:buClr>
              <a:buFont typeface="Times New Roman" panose="02020603050405020304" pitchFamily="18" charset="0"/>
              <a:buChar char="℺"/>
            </a:pPr>
            <a:endParaRPr lang="fa-I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1"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/>
              </a:rPr>
              <a:t>خلاصه مبحث</a:t>
            </a:r>
          </a:p>
          <a:p>
            <a:pPr marL="0" lvl="0" indent="0" algn="r" rtl="1"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1) به حداقل رساندن زمان پرتوگیری 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endParaRPr lang="fa-IR" sz="24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2) به حداکثر رساندن فاصله از چشمه تابش</a:t>
            </a:r>
          </a:p>
          <a:p>
            <a:pPr marL="0" lvl="0" indent="0" algn="r" rtl="1"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3) حفاظ گزاری: تضعیف پرتو قبل از رسیدن به افراد </a:t>
            </a:r>
          </a:p>
          <a:p>
            <a:pPr marL="0" lvl="0" indent="0" algn="r" rtl="1">
              <a:buNone/>
            </a:pPr>
            <a:endParaRPr lang="fa-IR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indent="0"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15200" y="5029200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8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802"/>
    </mc:Choice>
    <mc:Fallback xmlns="">
      <p:transition spd="slow" advTm="99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/>
          </a:bodyPr>
          <a:lstStyle/>
          <a:p>
            <a:pPr marL="0" lvl="0" indent="0" algn="r" rtl="1">
              <a:buNone/>
            </a:pPr>
            <a:r>
              <a:rPr lang="ar-SA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علت </a:t>
            </a:r>
            <a:r>
              <a:rPr lang="ar-SA" sz="2000" b="1" dirty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استفاده از سرب </a:t>
            </a:r>
            <a:r>
              <a:rPr lang="ar-SA" sz="2000" b="1" dirty="0">
                <a:latin typeface="Times New Roman" panose="02020603050405020304" pitchFamily="18" charset="0"/>
                <a:cs typeface="+mj-cs"/>
              </a:rPr>
              <a:t>بعنوان حفاظ در برابر پرتوها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ی ایکس و گامای کم انرژی</a:t>
            </a:r>
            <a:r>
              <a:rPr lang="ar-SA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ar-SA" sz="2000" b="1" dirty="0">
                <a:latin typeface="Times New Roman" panose="02020603050405020304" pitchFamily="18" charset="0"/>
                <a:cs typeface="+mj-cs"/>
              </a:rPr>
              <a:t>مربوط است به:</a:t>
            </a:r>
            <a:endParaRPr lang="en-US" sz="2000" dirty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ar-SA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بالا بودن </a:t>
            </a:r>
            <a:r>
              <a:rPr lang="ar-SA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عدد</a:t>
            </a:r>
            <a:endParaRPr lang="fa-IR" sz="2000" b="1" u="sng" dirty="0" smtClean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endParaRPr lang="fa-IR" sz="2000" b="1" u="sng" dirty="0">
              <a:solidFill>
                <a:srgbClr val="000099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حفاظ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گذاری برای پرتوهای بتا: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حفاظ الومینیومی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همراه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با  روکش سربی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است.</a:t>
            </a:r>
          </a:p>
          <a:p>
            <a:pPr marL="0" indent="0" algn="r" rtl="1">
              <a:buNone/>
            </a:pPr>
            <a:r>
              <a:rPr lang="fa-IR" sz="2000" b="1" dirty="0">
                <a:latin typeface="Times New Roman" panose="02020603050405020304" pitchFamily="18" charset="0"/>
                <a:cs typeface="+mj-cs"/>
              </a:rPr>
              <a:t>روکش سربی پرتوهای ایکس تولید شده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احتمالی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را تضعیف میکند.</a:t>
            </a:r>
          </a:p>
          <a:p>
            <a:pPr marL="0" indent="0" algn="r" rtl="1">
              <a:buNone/>
            </a:pPr>
            <a:endParaRPr lang="fa-IR" sz="2000" b="1" dirty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حفاظ گذاری برای پرتوهای نوترونی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: استفاده از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مواد هیدروژن دار یا عناصر کادمیمم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با روکش سربی</a:t>
            </a:r>
          </a:p>
          <a:p>
            <a:pPr marL="0" indent="0" algn="r" rtl="1">
              <a:buNone/>
            </a:pPr>
            <a:r>
              <a:rPr lang="fa-IR" sz="2000" b="1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(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جنس فلزات سنگین ، سرب و یا معادل بتنی آن)</a:t>
            </a:r>
          </a:p>
          <a:p>
            <a:pPr marL="0" indent="0" algn="r" rtl="1">
              <a:buNone/>
              <a:tabLst>
                <a:tab pos="55563" algn="l"/>
              </a:tabLst>
            </a:pPr>
            <a:endParaRPr lang="fa-IR" sz="2000" b="1" dirty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  <a:tabLst>
                <a:tab pos="234950" algn="l"/>
              </a:tabLst>
            </a:pP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	انواع حفاظ پرسنل 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(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پیش بند سربی، عینک سربی، دستکش سربی، تیروئید بند و ...)</a:t>
            </a:r>
          </a:p>
          <a:p>
            <a:pPr marL="0" indent="0" algn="r" rtl="1">
              <a:buNone/>
              <a:tabLst>
                <a:tab pos="234950" algn="l"/>
              </a:tabLst>
            </a:pPr>
            <a:endParaRPr lang="fa-IR" sz="2000" b="1" u="sng" dirty="0">
              <a:solidFill>
                <a:srgbClr val="CC0066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  <a:tabLst>
                <a:tab pos="457200" algn="l"/>
              </a:tabLst>
            </a:pP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810000" y="6400800"/>
            <a:ext cx="2133600" cy="365125"/>
          </a:xfrm>
        </p:spPr>
        <p:txBody>
          <a:bodyPr/>
          <a:lstStyle/>
          <a:p>
            <a:fld id="{4FBB5FCB-E7DE-4F33-B753-76C3644479B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6" name="Picture 5" descr="C:\Users\Apadana\Desktop\20200407_1221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600"/>
            <a:ext cx="392822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1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738"/>
    </mc:Choice>
    <mc:Fallback xmlns="">
      <p:transition spd="slow" advTm="151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477000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fa-IR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حد دوز </a:t>
            </a:r>
            <a:r>
              <a:rPr lang="fa-IR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</a:t>
            </a:r>
          </a:p>
          <a:p>
            <a:pPr marL="0" indent="0" algn="r" rtl="1">
              <a:buNone/>
            </a:pP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تعیین حد دوز به عنوان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جزیی از کنترل پرتوگیری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مورد نیاز است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 </a:t>
            </a: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کمسیون بین المللی حفاظت پرتویی </a:t>
            </a:r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(ICRP) </a:t>
            </a: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حد دوز را مشخص میکند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سطوحی از دوز را تعیین میکند که در مقادیر بالاتر از آنها، عواقب ناشی از تابش برای تشخیص زیان آور و غیر قابل قبول است.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1- حد دوز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دریافتی کارکنان </a:t>
            </a:r>
            <a:r>
              <a:rPr lang="fa-IR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Occupational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Workers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بیشترین دوز </a:t>
            </a:r>
            <a:r>
              <a:rPr lang="en-US" sz="20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افرادی مثل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کاردیولوژیست ه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ا </a:t>
            </a:r>
            <a:r>
              <a:rPr lang="fa-IR" sz="2000" b="1" dirty="0">
                <a:latin typeface="Times New Roman" panose="02020603050405020304" pitchFamily="18" charset="0"/>
              </a:rPr>
              <a:t>که به میزان زیادی در برابر پرتو قرار دارند. </a:t>
            </a:r>
            <a:endParaRPr lang="fa-IR" sz="2000" b="1" dirty="0" smtClean="0"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</a:rPr>
              <a:t>برای </a:t>
            </a:r>
            <a:r>
              <a:rPr lang="fa-IR" sz="2000" b="1" dirty="0">
                <a:latin typeface="Times New Roman" panose="02020603050405020304" pitchFamily="18" charset="0"/>
              </a:rPr>
              <a:t>انان نیز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حد دوز</a:t>
            </a:r>
            <a:r>
              <a:rPr lang="fa-IR" sz="2000" b="1" dirty="0">
                <a:latin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</a:rPr>
              <a:t>(Dose Limit)  </a:t>
            </a:r>
            <a:r>
              <a:rPr lang="fa-IR" sz="2000" b="1" dirty="0">
                <a:latin typeface="Times New Roman" panose="02020603050405020304" pitchFamily="18" charset="0"/>
              </a:rPr>
              <a:t> تعریف میشود. </a:t>
            </a:r>
            <a:endParaRPr lang="en-US" sz="2000" b="1" dirty="0"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latin typeface="Times New Roman" panose="02020603050405020304" pitchFamily="18" charset="0"/>
              </a:rPr>
              <a:t> الف)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حد دوز</a:t>
            </a:r>
            <a:r>
              <a:rPr lang="fa-IR" sz="2000" b="1" dirty="0">
                <a:latin typeface="Times New Roman" panose="02020603050405020304" pitchFamily="18" charset="0"/>
              </a:rPr>
              <a:t> به طور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متوسط  در سال  </a:t>
            </a:r>
            <a:r>
              <a:rPr lang="en-US" sz="2000" b="1" u="sng" dirty="0">
                <a:solidFill>
                  <a:srgbClr val="663300"/>
                </a:solidFill>
                <a:latin typeface="Times New Roman" panose="02020603050405020304" pitchFamily="18" charset="0"/>
              </a:rPr>
              <a:t>20 ml </a:t>
            </a:r>
            <a:r>
              <a:rPr lang="en-US" sz="2000" b="1" u="sng" dirty="0" err="1">
                <a:solidFill>
                  <a:srgbClr val="663300"/>
                </a:solidFill>
                <a:latin typeface="Times New Roman" panose="02020603050405020304" pitchFamily="18" charset="0"/>
              </a:rPr>
              <a:t>Sivert</a:t>
            </a:r>
            <a:endParaRPr lang="fa-IR" sz="2000" b="1" u="sng" dirty="0">
              <a:solidFill>
                <a:srgbClr val="6633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latin typeface="Times New Roman" panose="02020603050405020304" pitchFamily="18" charset="0"/>
              </a:rPr>
              <a:t>ب)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حد دوز</a:t>
            </a:r>
            <a:r>
              <a:rPr lang="fa-IR" sz="2000" b="1" dirty="0">
                <a:latin typeface="Times New Roman" panose="02020603050405020304" pitchFamily="18" charset="0"/>
              </a:rPr>
              <a:t> در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5 سال متمادی </a:t>
            </a:r>
            <a:r>
              <a:rPr lang="fa-IR" sz="2000" b="1" dirty="0">
                <a:latin typeface="Times New Roman" panose="02020603050405020304" pitchFamily="18" charset="0"/>
              </a:rPr>
              <a:t>در مجموع  </a:t>
            </a:r>
            <a:r>
              <a:rPr lang="en-US" sz="2000" b="1" u="sng" dirty="0">
                <a:solidFill>
                  <a:srgbClr val="663300"/>
                </a:solidFill>
                <a:latin typeface="Times New Roman" panose="02020603050405020304" pitchFamily="18" charset="0"/>
              </a:rPr>
              <a:t>100 ml </a:t>
            </a:r>
            <a:r>
              <a:rPr lang="en-US" sz="2000" b="1" u="sng" dirty="0" err="1" smtClean="0">
                <a:solidFill>
                  <a:srgbClr val="663300"/>
                </a:solidFill>
                <a:latin typeface="Times New Roman" panose="02020603050405020304" pitchFamily="18" charset="0"/>
              </a:rPr>
              <a:t>Sivert</a:t>
            </a:r>
            <a:endParaRPr lang="fa-IR" sz="2000" b="1" u="sng" dirty="0" smtClean="0">
              <a:solidFill>
                <a:srgbClr val="6633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شرط : دوز موثر در هر سال از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50mSv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برای  پرتوکار فراتر نرود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زنان پرتوکار بار دار: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محدودیت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دوز دارند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u="sng" dirty="0">
              <a:solidFill>
                <a:srgbClr val="6633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2- </a:t>
            </a:r>
            <a:r>
              <a:rPr lang="fa-IR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حد دوز برای عموم مردم: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General public</a:t>
            </a:r>
            <a:r>
              <a:rPr lang="fa-IR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r>
              <a:rPr lang="en-US" sz="2000" b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1mSv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در سال ( در 5 سال 5 میلی سیورت)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برای افرادی که در نزدیکی نیروگاه های هسته ای زندگی میکنند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شرط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دوز موثر در هر سال از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2mSv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برای عموم فراتر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نرود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Movahedi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6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744"/>
    </mc:Choice>
    <mc:Fallback xmlns="">
      <p:transition spd="slow" advTm="148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2400"/>
            <a:ext cx="8784976" cy="6516960"/>
          </a:xfrm>
        </p:spPr>
        <p:txBody>
          <a:bodyPr>
            <a:normAutofit fontScale="25000" lnSpcReduction="20000"/>
          </a:bodyPr>
          <a:lstStyle/>
          <a:p>
            <a:pPr marL="0" indent="0" algn="ctr" rtl="1">
              <a:buNone/>
            </a:pPr>
            <a:r>
              <a:rPr lang="fa-IR" sz="9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+mj-cs"/>
              </a:rPr>
              <a:t>روشهای دوزیمتری:300</a:t>
            </a:r>
          </a:p>
          <a:p>
            <a:pPr marL="0" indent="0" algn="r" rtl="1">
              <a:buNone/>
            </a:pPr>
            <a:r>
              <a:rPr lang="fa-IR" sz="96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+mj-cs"/>
              </a:rPr>
              <a:t>اهمیت موضوع : </a:t>
            </a:r>
            <a:r>
              <a:rPr lang="fa-IR" sz="80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اندازه </a:t>
            </a:r>
            <a:r>
              <a:rPr lang="fa-IR" sz="8000" b="1" u="sng" dirty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گیری شدت پرتوزایی </a:t>
            </a:r>
            <a:r>
              <a:rPr lang="fa-IR" sz="8000" b="1" u="sng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مواد رادیواکتیو، ایکس و گاما</a:t>
            </a:r>
          </a:p>
          <a:p>
            <a:pPr marL="0" indent="0" algn="r" rtl="1">
              <a:buNone/>
            </a:pPr>
            <a:r>
              <a:rPr lang="fa-IR" sz="9600" b="1" dirty="0" smtClean="0">
                <a:solidFill>
                  <a:srgbClr val="C00000"/>
                </a:solidFill>
                <a:cs typeface="+mj-cs"/>
              </a:rPr>
              <a:t>دوزیمتری :  </a:t>
            </a:r>
            <a:r>
              <a:rPr lang="fa-IR" sz="8000" b="1" dirty="0" smtClean="0">
                <a:cs typeface="+mj-cs"/>
              </a:rPr>
              <a:t>اندازه گیری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مقدار انرژی جذب </a:t>
            </a:r>
            <a:r>
              <a:rPr lang="fa-IR" sz="8000" b="1" dirty="0" smtClean="0">
                <a:cs typeface="+mj-cs"/>
              </a:rPr>
              <a:t>شده در مواد مورد تابش</a:t>
            </a:r>
          </a:p>
          <a:p>
            <a:pPr marL="0" indent="0" algn="r" rtl="1">
              <a:buNone/>
            </a:pPr>
            <a:r>
              <a:rPr lang="fa-IR" sz="9600" b="1" dirty="0" smtClean="0">
                <a:solidFill>
                  <a:srgbClr val="C00000"/>
                </a:solidFill>
                <a:cs typeface="+mj-cs"/>
              </a:rPr>
              <a:t>روش </a:t>
            </a:r>
            <a:r>
              <a:rPr lang="fa-IR" sz="9600" b="1" dirty="0" smtClean="0">
                <a:solidFill>
                  <a:srgbClr val="006600"/>
                </a:solidFill>
                <a:cs typeface="+mj-cs"/>
              </a:rPr>
              <a:t>: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جذب انرژی </a:t>
            </a:r>
            <a:r>
              <a:rPr lang="fa-IR" sz="8000" b="1" dirty="0" smtClean="0">
                <a:cs typeface="+mj-cs"/>
              </a:rPr>
              <a:t>پرتوها در محیط مادی در نتیجه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تغییرات فیزیکی و شیمیایی</a:t>
            </a:r>
          </a:p>
          <a:p>
            <a:pPr marL="0" indent="0" algn="r" rtl="1">
              <a:lnSpc>
                <a:spcPct val="120000"/>
              </a:lnSpc>
              <a:buNone/>
            </a:pPr>
            <a:r>
              <a:rPr lang="fa-IR" sz="8000" b="1" dirty="0" smtClean="0">
                <a:solidFill>
                  <a:srgbClr val="C00000"/>
                </a:solidFill>
                <a:cs typeface="+mj-cs"/>
              </a:rPr>
              <a:t>نوع تغییرات :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افزایش دمای ماده ، یونیزاسیون در ماده</a:t>
            </a:r>
          </a:p>
          <a:p>
            <a:pPr marL="0" indent="0" algn="ctr" rtl="1">
              <a:lnSpc>
                <a:spcPct val="120000"/>
              </a:lnSpc>
              <a:buNone/>
            </a:pPr>
            <a:r>
              <a:rPr lang="fa-IR" sz="9600" b="1" dirty="0" smtClean="0">
                <a:solidFill>
                  <a:srgbClr val="FF0000"/>
                </a:solidFill>
                <a:cs typeface="+mj-cs"/>
              </a:rPr>
              <a:t>دوزیمترهای </a:t>
            </a:r>
            <a:r>
              <a:rPr lang="fa-IR" sz="9600" b="1" dirty="0">
                <a:solidFill>
                  <a:srgbClr val="FF0000"/>
                </a:solidFill>
                <a:cs typeface="+mj-cs"/>
              </a:rPr>
              <a:t>گازی:301  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altLang="en-US" sz="8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چگونگی کارکرد </a:t>
            </a:r>
            <a:r>
              <a:rPr lang="fa-IR" altLang="en-US" sz="8000" b="1" dirty="0">
                <a:latin typeface="Times New Roman" pitchFamily="18" charset="0"/>
                <a:cs typeface="+mj-cs"/>
              </a:rPr>
              <a:t>:</a:t>
            </a:r>
          </a:p>
          <a:p>
            <a:pPr algn="r" rtl="1">
              <a:lnSpc>
                <a:spcPct val="120000"/>
              </a:lnSpc>
              <a:buClr>
                <a:srgbClr val="D60093"/>
              </a:buClr>
              <a:buFont typeface="Wingdings" panose="05000000000000000000" pitchFamily="2" charset="2"/>
              <a:buChar char="§"/>
            </a:pPr>
            <a:r>
              <a:rPr lang="fa-IR" altLang="en-US" sz="8000" b="1" dirty="0">
                <a:latin typeface="Times New Roman" pitchFamily="18" charset="0"/>
                <a:cs typeface="+mj-cs"/>
              </a:rPr>
              <a:t> </a:t>
            </a:r>
            <a:r>
              <a:rPr lang="fa-IR" altLang="en-US" sz="8000" b="1" dirty="0">
                <a:solidFill>
                  <a:srgbClr val="339933"/>
                </a:solidFill>
                <a:latin typeface="Times New Roman" pitchFamily="18" charset="0"/>
                <a:cs typeface="+mj-cs"/>
              </a:rPr>
              <a:t>یونیزاسیون مولکول های گاز بوسیله تابش </a:t>
            </a:r>
            <a:r>
              <a:rPr lang="fa-IR" altLang="en-US" sz="8000" b="1" dirty="0">
                <a:latin typeface="Times New Roman" pitchFamily="18" charset="0"/>
                <a:cs typeface="+mj-cs"/>
              </a:rPr>
              <a:t>و</a:t>
            </a:r>
          </a:p>
          <a:p>
            <a:pPr algn="r" rtl="1">
              <a:lnSpc>
                <a:spcPct val="120000"/>
              </a:lnSpc>
              <a:buClr>
                <a:srgbClr val="D60093"/>
              </a:buClr>
              <a:buFont typeface="Wingdings" panose="05000000000000000000" pitchFamily="2" charset="2"/>
              <a:buChar char="§"/>
            </a:pPr>
            <a:r>
              <a:rPr lang="fa-IR" altLang="en-US" sz="8000" b="1" dirty="0">
                <a:latin typeface="Times New Roman" pitchFamily="18" charset="0"/>
                <a:cs typeface="+mj-cs"/>
              </a:rPr>
              <a:t> </a:t>
            </a:r>
            <a:r>
              <a:rPr lang="fa-IR" altLang="en-US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برقراری ولتاژ بین دو الکترود </a:t>
            </a:r>
            <a:r>
              <a:rPr lang="fa-IR" altLang="en-US" sz="8000" b="1" dirty="0"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lnSpc>
                <a:spcPct val="120000"/>
              </a:lnSpc>
              <a:buClr>
                <a:srgbClr val="D60093"/>
              </a:buClr>
              <a:buFont typeface="Wingdings" panose="05000000000000000000" pitchFamily="2" charset="2"/>
              <a:buChar char="§"/>
            </a:pPr>
            <a:r>
              <a:rPr lang="fa-IR" altLang="en-US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گرد آوری جفت یون ه</a:t>
            </a:r>
            <a:r>
              <a:rPr lang="fa-IR" altLang="en-US" sz="8000" b="1" dirty="0">
                <a:latin typeface="Times New Roman" pitchFamily="18" charset="0"/>
                <a:cs typeface="+mj-cs"/>
              </a:rPr>
              <a:t>ا بصورت جریان،</a:t>
            </a:r>
          </a:p>
          <a:p>
            <a:pPr algn="r" rtl="1">
              <a:lnSpc>
                <a:spcPct val="120000"/>
              </a:lnSpc>
              <a:buNone/>
            </a:pPr>
            <a:r>
              <a:rPr lang="fa-IR" altLang="en-US" sz="8000" b="1" dirty="0">
                <a:latin typeface="Times New Roman" pitchFamily="18" charset="0"/>
                <a:cs typeface="+mj-cs"/>
              </a:rPr>
              <a:t>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اندازه 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گيري ميزان يونيزاسيون ايجاد شده </a:t>
            </a:r>
            <a:r>
              <a:rPr lang="fa-IR" sz="8000" b="1" dirty="0">
                <a:cs typeface="+mj-cs"/>
              </a:rPr>
              <a:t>در اثر تابش در </a:t>
            </a:r>
            <a:endParaRPr lang="fa-IR" sz="8000" b="1" dirty="0" smtClean="0"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8000" b="1" dirty="0" smtClean="0">
                <a:cs typeface="+mj-cs"/>
              </a:rPr>
              <a:t>حجم </a:t>
            </a:r>
            <a:r>
              <a:rPr lang="fa-IR" sz="8000" b="1" dirty="0">
                <a:cs typeface="+mj-cs"/>
              </a:rPr>
              <a:t>كوچكي از گاز، </a:t>
            </a:r>
          </a:p>
          <a:p>
            <a:pPr marL="0" lvl="0" indent="0" algn="r" rtl="1">
              <a:lnSpc>
                <a:spcPct val="120000"/>
              </a:lnSpc>
              <a:buNone/>
            </a:pP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حرکت گازبه سمت الکترودهای مخالف </a:t>
            </a:r>
            <a:r>
              <a:rPr lang="fa-IR" sz="8000" b="1" dirty="0" smtClean="0">
                <a:solidFill>
                  <a:srgbClr val="006600"/>
                </a:solidFill>
                <a:cs typeface="Times New Roman"/>
              </a:rPr>
              <a:t>–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اندازه گیری جریان الکتریکی ایجاد شده</a:t>
            </a:r>
          </a:p>
          <a:p>
            <a:pPr marL="0" lvl="0" indent="0" algn="r" rtl="1">
              <a:lnSpc>
                <a:spcPct val="120000"/>
              </a:lnSpc>
              <a:buNone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مثال: شمارنده گایگر </a:t>
            </a:r>
            <a:r>
              <a:rPr lang="fa-IR" sz="8000" b="1" dirty="0" smtClean="0">
                <a:solidFill>
                  <a:srgbClr val="000099"/>
                </a:solidFill>
                <a:cs typeface="Times New Roman"/>
              </a:rPr>
              <a:t>مولر</a:t>
            </a:r>
          </a:p>
          <a:p>
            <a:pPr algn="r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fa-IR" sz="8000" b="1" dirty="0" smtClean="0">
                <a:solidFill>
                  <a:srgbClr val="000099"/>
                </a:solidFill>
                <a:cs typeface="+mj-cs"/>
              </a:rPr>
              <a:t>قرائت </a:t>
            </a:r>
            <a:r>
              <a:rPr lang="fa-IR" sz="8000" b="1" dirty="0">
                <a:solidFill>
                  <a:srgbClr val="000099"/>
                </a:solidFill>
                <a:cs typeface="+mj-cs"/>
              </a:rPr>
              <a:t>خروجی دستگاه: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براساس میلی رم </a:t>
            </a:r>
            <a:r>
              <a:rPr lang="en-US" sz="8000" b="1" dirty="0">
                <a:solidFill>
                  <a:srgbClr val="006600"/>
                </a:solidFill>
                <a:cs typeface="+mj-cs"/>
              </a:rPr>
              <a:t> (</a:t>
            </a:r>
            <a:r>
              <a:rPr lang="en-US" sz="8000" b="1" dirty="0" err="1">
                <a:solidFill>
                  <a:srgbClr val="006600"/>
                </a:solidFill>
                <a:cs typeface="+mj-cs"/>
              </a:rPr>
              <a:t>mrem</a:t>
            </a:r>
            <a:r>
              <a:rPr lang="en-US" sz="8000" b="1" dirty="0">
                <a:solidFill>
                  <a:srgbClr val="006600"/>
                </a:solidFill>
                <a:cs typeface="+mj-cs"/>
              </a:rPr>
              <a:t>)</a:t>
            </a:r>
            <a:r>
              <a:rPr lang="fa-IR" sz="8000" b="1" dirty="0">
                <a:cs typeface="+mj-cs"/>
              </a:rPr>
              <a:t>یا </a:t>
            </a:r>
            <a:r>
              <a:rPr lang="en-US" sz="8000" b="1" dirty="0" err="1">
                <a:cs typeface="+mj-cs"/>
              </a:rPr>
              <a:t>mrem</a:t>
            </a:r>
            <a:r>
              <a:rPr lang="en-US" sz="8000" b="1" dirty="0">
                <a:cs typeface="+mj-cs"/>
              </a:rPr>
              <a:t>/</a:t>
            </a:r>
            <a:r>
              <a:rPr lang="en-US" sz="8000" b="1" dirty="0" err="1">
                <a:cs typeface="+mj-cs"/>
              </a:rPr>
              <a:t>hr</a:t>
            </a:r>
            <a:endParaRPr lang="en-GB" sz="8000" b="1" dirty="0">
              <a:cs typeface="+mj-cs"/>
            </a:endParaRPr>
          </a:p>
          <a:p>
            <a:pPr marL="0" indent="0" algn="r" rtl="1">
              <a:lnSpc>
                <a:spcPct val="120000"/>
              </a:lnSpc>
              <a:buNone/>
            </a:pPr>
            <a:r>
              <a:rPr lang="fa-IR" sz="8000" b="1" dirty="0" smtClean="0">
                <a:cs typeface="+mj-cs"/>
              </a:rPr>
              <a:t>مثال: اتاقک یونیزاسیون: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شامل دو الکترود مثبت و منفی، مثل خازن</a:t>
            </a:r>
          </a:p>
          <a:p>
            <a:pPr marL="0" indent="0" algn="r" rtl="1">
              <a:lnSpc>
                <a:spcPct val="120000"/>
              </a:lnSpc>
              <a:buNone/>
            </a:pP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 گاز درون اتاقک نقش خازن حرکت یونهای</a:t>
            </a:r>
          </a:p>
          <a:p>
            <a:pPr marL="0" indent="0" algn="r" rtl="1">
              <a:lnSpc>
                <a:spcPct val="120000"/>
              </a:lnSpc>
              <a:buNone/>
            </a:pP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گازبه سمت الکترودهای مخالف - اندازه گیری جریان الکتریکی ایجاد شده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7" y="2514600"/>
            <a:ext cx="3276599" cy="191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990600" y="6324600"/>
            <a:ext cx="2895600" cy="365125"/>
          </a:xfrm>
        </p:spPr>
        <p:txBody>
          <a:bodyPr/>
          <a:lstStyle/>
          <a:p>
            <a:r>
              <a:rPr lang="en-US" dirty="0" smtClean="0"/>
              <a:t>Movahedi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8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501"/>
    </mc:Choice>
    <mc:Fallback xmlns="">
      <p:transition spd="slow" advTm="197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6294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+mj-cs"/>
              </a:rPr>
              <a:t>علت جدا سازی پرتوکاران از عموم </a:t>
            </a:r>
            <a:r>
              <a:rPr lang="fa-IR" sz="2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+mj-cs"/>
              </a:rPr>
              <a:t>جامعه (دوز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+mj-cs"/>
              </a:rPr>
              <a:t>آنها از عموم مردم بیشتر است)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بیشتر بودن  پرتوگیری آنها از دیگر افراد جامعه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قبول  آگاهانه ریسک خطرات جزئی کار با پرتو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کم بودن تعداد آنها نسبت به کل جامعه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</a:t>
            </a: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3- 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افراد بیمار :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هیچ محدودیتی وجود ندارد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ولی باید سود انجام کار بر ضرر آن غلبه داشته باشد </a:t>
            </a:r>
            <a:endParaRPr lang="en-US" sz="2000" b="1" u="sng" dirty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lvl="0" algn="r" rtl="1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prstClr val="black"/>
                </a:solidFill>
                <a:cs typeface="+mj-cs"/>
              </a:rPr>
              <a:t> </a:t>
            </a:r>
            <a:r>
              <a:rPr lang="fa-IR" sz="2000" b="1" dirty="0">
                <a:solidFill>
                  <a:prstClr val="black"/>
                </a:solidFill>
                <a:cs typeface="+mj-cs"/>
              </a:rPr>
              <a:t> 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بهترین توصیف برای قاعده 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(ALAR )</a:t>
            </a:r>
            <a:r>
              <a:rPr lang="en-US" sz="2000" b="1" dirty="0">
                <a:solidFill>
                  <a:srgbClr val="FF0000"/>
                </a:solidFill>
                <a:cs typeface="+mj-cs"/>
              </a:rPr>
              <a:t> As Low As Reasonably Achievable </a:t>
            </a:r>
            <a:r>
              <a:rPr lang="fa-IR" sz="2000" b="1" dirty="0">
                <a:solidFill>
                  <a:prstClr val="black"/>
                </a:solidFill>
                <a:cs typeface="+mj-cs"/>
              </a:rPr>
              <a:t> </a:t>
            </a:r>
            <a:endParaRPr lang="en-US" sz="2000" b="1" dirty="0">
              <a:solidFill>
                <a:prstClr val="black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en-US" sz="2000" b="1" dirty="0">
                <a:solidFill>
                  <a:prstClr val="black"/>
                </a:solidFill>
                <a:cs typeface="+mj-cs"/>
              </a:rPr>
              <a:t>  :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هرچه کمتر موجه و شدنی</a:t>
            </a:r>
          </a:p>
          <a:p>
            <a:pPr lvl="0" algn="r" rtl="1"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6600"/>
                </a:solidFill>
                <a:cs typeface="+mj-cs"/>
              </a:rPr>
              <a:t>برنامه حفاظت در برابر پرتو : حفظ تابش گیری بیماران، کل جامعه و پرتوکاران به صورت معقول و ممکن تا حد پایین 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(ALAR )</a:t>
            </a:r>
            <a:endParaRPr lang="fa-IR" sz="2000" b="1" dirty="0">
              <a:solidFill>
                <a:srgbClr val="006600"/>
              </a:solidFill>
              <a:cs typeface="+mj-cs"/>
            </a:endParaRPr>
          </a:p>
          <a:p>
            <a:pPr lvl="0" algn="r" rtl="1"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prstClr val="black"/>
                </a:solidFill>
                <a:cs typeface="+mj-cs"/>
              </a:rPr>
              <a:t> بهترین توضیح برای اصل </a:t>
            </a:r>
            <a:r>
              <a:rPr lang="en-US" sz="2000" b="1" dirty="0">
                <a:solidFill>
                  <a:srgbClr val="FF0000"/>
                </a:solidFill>
                <a:cs typeface="+mj-cs"/>
              </a:rPr>
              <a:t>Justification </a:t>
            </a:r>
            <a:r>
              <a:rPr lang="fa-IR" sz="2000" b="1" dirty="0">
                <a:solidFill>
                  <a:prstClr val="black"/>
                </a:solidFill>
                <a:cs typeface="+mj-cs"/>
              </a:rPr>
              <a:t> یا 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موجه سازی کاربردهای پرتو </a:t>
            </a:r>
            <a:r>
              <a:rPr lang="en-US" sz="2000" b="1" dirty="0">
                <a:solidFill>
                  <a:srgbClr val="000099"/>
                </a:solidFill>
                <a:cs typeface="+mj-cs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+mj-cs"/>
              </a:rPr>
              <a:t>: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6600"/>
                </a:solidFill>
                <a:cs typeface="+mj-cs"/>
              </a:rPr>
              <a:t>بزرگ تر بودن مزایا نسبت به عوارض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                 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 </a:t>
            </a:r>
            <a:r>
              <a:rPr lang="fa-IR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مهم</a:t>
            </a:r>
            <a:r>
              <a:rPr lang="fa-IR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: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حدود دوز پیشنهاد شده از طرف </a:t>
            </a: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 کمسیون بین المللی حفاظت پرتویی(</a:t>
            </a:r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ICRP</a:t>
            </a: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)</a:t>
            </a:r>
            <a:endParaRPr lang="fa-IR" sz="2000" b="1" u="sng" dirty="0">
              <a:solidFill>
                <a:srgbClr val="000099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endParaRPr lang="fa-IR" sz="20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endParaRPr lang="fa-IR" sz="2000" b="1" u="sng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u="sng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u="sng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fa-IR" sz="2000" b="1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68" y="4648200"/>
            <a:ext cx="7627607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4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279"/>
    </mc:Choice>
    <mc:Fallback xmlns="">
      <p:transition spd="slow" advTm="154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553200"/>
          </a:xfrm>
        </p:spPr>
        <p:txBody>
          <a:bodyPr>
            <a:noAutofit/>
          </a:bodyPr>
          <a:lstStyle/>
          <a:p>
            <a:pPr marL="0" lvl="0" indent="0" algn="ctr" rtl="1"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/>
              </a:rPr>
              <a:t>اصول حفاظت کارکنان </a:t>
            </a:r>
            <a:r>
              <a:rPr lang="fa-I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/>
              </a:rPr>
              <a:t>پرتوکار ... 314</a:t>
            </a:r>
            <a:endParaRPr lang="fa-IR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بیشترین دوز دریافتی کارکنان 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افرادی مثل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کاردیولوژیست ها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که به میزان زیادی در برابر پرتو قرار دارند.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 برای انان نیز حد دوز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(Dose Limit) 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 تعریف میشود.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در روش های تشخیصی مربوط است به آزمایش های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فلوئوروسکوپی، رادیولوژی پرتابل، آنژیوگرافی، پزشکی هسته ای </a:t>
            </a:r>
            <a:endParaRPr lang="fa-IR" sz="2000" b="1" dirty="0" smtClean="0">
              <a:solidFill>
                <a:srgbClr val="CC0066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کمترین </a:t>
            </a:r>
            <a:r>
              <a:rPr lang="fa-IR" sz="2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دوز دریافتی</a:t>
            </a:r>
            <a:r>
              <a:rPr lang="en-US" sz="2000" b="1" dirty="0">
                <a:solidFill>
                  <a:srgbClr val="CC0066"/>
                </a:solidFill>
                <a:latin typeface="Times New Roman" panose="02020603050405020304" pitchFamily="18" charset="0"/>
              </a:rPr>
              <a:t>: 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در آزمایشات 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ماموگرافی و سی تی اسکن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/>
              </a:rPr>
              <a:t>است </a:t>
            </a:r>
            <a:r>
              <a:rPr lang="fa-IR" sz="2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/>
              </a:rPr>
              <a:t>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به حفاظ خاصی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نیاز نیست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بیشترین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دریافتی کارکنان در روشهای تشخیصی: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مربوط به آزمایش های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فلوئورساکوپی، رادیوتراپی پرتابل و آنژوگرافی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971800" algn="ctr"/>
                <a:tab pos="3938905" algn="l"/>
              </a:tabLst>
            </a:pPr>
            <a:r>
              <a:rPr lang="fa-IR" sz="2400" b="1" dirty="0">
                <a:solidFill>
                  <a:srgbClr val="C00000"/>
                </a:solidFill>
                <a:ea typeface="Calibri"/>
              </a:rPr>
              <a:t>دوز سی تی</a:t>
            </a:r>
            <a:r>
              <a:rPr lang="fa-IR" sz="2000" b="1" dirty="0">
                <a:solidFill>
                  <a:srgbClr val="C00000"/>
                </a:solidFill>
                <a:ea typeface="Calibri"/>
              </a:rPr>
              <a:t>	</a:t>
            </a:r>
            <a:endParaRPr lang="en-US" sz="2000" dirty="0">
              <a:ea typeface="Calibri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220470" algn="l"/>
              </a:tabLst>
            </a:pPr>
            <a:r>
              <a:rPr lang="fa-IR" sz="2000" b="1" dirty="0">
                <a:ea typeface="Calibri"/>
              </a:rPr>
              <a:t>پرتونگارانی که سی تی انجام میدهند </a:t>
            </a:r>
            <a:r>
              <a:rPr lang="fa-IR" sz="2000" b="1" dirty="0">
                <a:solidFill>
                  <a:srgbClr val="006600"/>
                </a:solidFill>
                <a:ea typeface="Calibri"/>
              </a:rPr>
              <a:t>به ندرت تابش گیری قابل توجه</a:t>
            </a:r>
            <a:r>
              <a:rPr lang="fa-IR" sz="2000" b="1" dirty="0">
                <a:ea typeface="Calibri"/>
              </a:rPr>
              <a:t>ی دارند ، </a:t>
            </a: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220470" algn="l"/>
              </a:tabLst>
            </a:pPr>
            <a:r>
              <a:rPr lang="fa-IR" sz="2000" b="1" dirty="0">
                <a:ea typeface="Calibri"/>
              </a:rPr>
              <a:t>در زمان تابش اشعه به بیمار، </a:t>
            </a:r>
            <a:r>
              <a:rPr lang="fa-IR" sz="2000" b="1" dirty="0">
                <a:solidFill>
                  <a:srgbClr val="006600"/>
                </a:solidFill>
                <a:ea typeface="Calibri"/>
              </a:rPr>
              <a:t>پرتوکار در اتاق حضور ندارد</a:t>
            </a:r>
            <a:r>
              <a:rPr lang="fa-IR" sz="2000" b="1" dirty="0" smtClean="0">
                <a:solidFill>
                  <a:srgbClr val="006600"/>
                </a:solidFill>
                <a:ea typeface="Calibri"/>
              </a:rPr>
              <a:t>.</a:t>
            </a: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220470" algn="l"/>
              </a:tabLst>
            </a:pPr>
            <a:endParaRPr lang="fa-IR" sz="2000" b="1" dirty="0">
              <a:solidFill>
                <a:srgbClr val="006600"/>
              </a:solidFill>
              <a:ea typeface="Calibri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220470" algn="l"/>
              </a:tabLst>
            </a:pPr>
            <a:r>
              <a:rPr lang="fa-IR" sz="2000" b="1" dirty="0" smtClean="0">
                <a:solidFill>
                  <a:srgbClr val="0000CC"/>
                </a:solidFill>
                <a:ea typeface="Calibri"/>
              </a:rPr>
              <a:t>دوز </a:t>
            </a:r>
            <a:r>
              <a:rPr lang="fa-IR" sz="2000" b="1" dirty="0">
                <a:solidFill>
                  <a:srgbClr val="0000CC"/>
                </a:solidFill>
                <a:ea typeface="Calibri"/>
              </a:rPr>
              <a:t>بیمار در هنگام سی تی : </a:t>
            </a:r>
            <a:r>
              <a:rPr lang="fa-IR" sz="2000" b="1" dirty="0">
                <a:ea typeface="Calibri"/>
              </a:rPr>
              <a:t>تقریبا </a:t>
            </a:r>
            <a:r>
              <a:rPr lang="fa-IR" sz="2000" b="1" dirty="0">
                <a:solidFill>
                  <a:srgbClr val="006600"/>
                </a:solidFill>
                <a:ea typeface="Calibri"/>
              </a:rPr>
              <a:t>برابر و یا کمی بیشتر از دوز رادیوگرافی </a:t>
            </a:r>
            <a:r>
              <a:rPr lang="fa-IR" sz="2000" b="1" dirty="0">
                <a:ea typeface="Calibri"/>
              </a:rPr>
              <a:t>همان ناحیه است.</a:t>
            </a: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220470" algn="l"/>
              </a:tabLst>
            </a:pPr>
            <a:r>
              <a:rPr lang="fa-IR" sz="2000" b="1" dirty="0">
                <a:ea typeface="Calibri"/>
              </a:rPr>
              <a:t>در سی تی میزان دوز به موارد زیر بستگی دارد: </a:t>
            </a:r>
            <a:endParaRPr lang="en-US" sz="2000" dirty="0">
              <a:ea typeface="Calibri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220470" algn="l"/>
              </a:tabLst>
            </a:pPr>
            <a:r>
              <a:rPr lang="fa-IR" sz="2000" b="1" dirty="0">
                <a:solidFill>
                  <a:srgbClr val="006600"/>
                </a:solidFill>
                <a:ea typeface="Calibri"/>
              </a:rPr>
              <a:t>ضخامت برش ( نسبت عکس)  -  قدرت تفکیک کنتراست  - قدرت تفکیک فضایی</a:t>
            </a:r>
            <a:endParaRPr lang="fa-IR" sz="2000" b="1" dirty="0">
              <a:latin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</a:t>
            </a:r>
            <a:r>
              <a:rPr lang="fa-I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پرتوکاران  در آزمایش های فلوئورساکوپی :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پرتوکار دوز قابل توجهی دریافت میکند در نتیجه پوشیدن پیشبند سربی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الزامی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Movahedi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8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749"/>
    </mc:Choice>
    <mc:Fallback xmlns="">
      <p:transition spd="slow" advTm="99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477000"/>
          </a:xfrm>
        </p:spPr>
        <p:txBody>
          <a:bodyPr>
            <a:normAutofit fontScale="92500" lnSpcReduction="10000"/>
          </a:bodyPr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</a:t>
            </a: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پرتوکاران  در آزمایش های رادیولوژی پرتابل</a:t>
            </a: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پرتوکار دوز قابل توجهی </a:t>
            </a: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فاصله کم </a:t>
            </a: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دریافت میکند. </a:t>
            </a:r>
            <a:endParaRPr lang="fa-I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راه حل افزایش فاصله با بکارگیری </a:t>
            </a: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کابل بلند جهت اکسپوز</a:t>
            </a:r>
          </a:p>
          <a:p>
            <a:pPr algn="r" rtl="1">
              <a:buFont typeface="Wingdings" panose="05000000000000000000" pitchFamily="2" charset="2"/>
              <a:buChar char="Ø"/>
            </a:pPr>
            <a:endParaRPr lang="fa-I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پرتوکاران درآزمایش </a:t>
            </a:r>
            <a:r>
              <a:rPr lang="fa-IR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های پزشکی هسته ای: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کارکنان باید از روشهای خاصی استفاده نمایند</a:t>
            </a:r>
          </a:p>
          <a:p>
            <a:pPr marL="0" indent="0" algn="r" rtl="1">
              <a:buNone/>
            </a:pP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استفاده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 حفاظ سربی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هنگام </a:t>
            </a:r>
            <a:r>
              <a:rPr lang="fa-I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اماده سازی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سرنگ و تزریق آن به بیمار.</a:t>
            </a:r>
          </a:p>
          <a:p>
            <a:pPr marL="0" indent="0" algn="r" rtl="1">
              <a:buNone/>
            </a:pPr>
            <a:endParaRPr lang="fa-I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آماده سازی رادیو دارو: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قرار گیری پرتوکاران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پشت شیشه های سربی  - پوشیدن پیشبند - دستکش یکبار مصرف – استفاده از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TLD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روی دست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 ....</a:t>
            </a:r>
          </a:p>
          <a:p>
            <a:pPr marL="0" indent="0" algn="r" rtl="1">
              <a:buNone/>
            </a:pPr>
            <a:endParaRPr lang="fa-IR" sz="22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قانون </a:t>
            </a:r>
            <a:r>
              <a:rPr lang="fa-I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ده روز</a:t>
            </a:r>
            <a:r>
              <a:rPr lang="fa-IR" sz="22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حساسیت جنین به سرطان زایی پرتوهای یونساز (دو برابر بزرگسالان)</a:t>
            </a:r>
          </a:p>
          <a:p>
            <a:pPr marL="0" indent="0" algn="r" rtl="1">
              <a:buNone/>
            </a:pP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تا آنجا که ممکن است از تابش به مادران خودداری شود.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2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زنان در سن باروری فقط می توانند در طی ده روز پس از شروع قائدگی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مورد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معاینات تشخیصی و </a:t>
            </a: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درمانی پرتو در ناحیه لگن و اندام های تحتانی شکم قرار گیرند. </a:t>
            </a:r>
          </a:p>
          <a:p>
            <a:pPr marL="0" indent="0" algn="r" rtl="1">
              <a:buNone/>
            </a:pPr>
            <a:r>
              <a:rPr lang="fa-I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شامل زنانی نمیشود که سلامت آنها در خطر است.</a:t>
            </a:r>
          </a:p>
          <a:p>
            <a:pPr marL="0" indent="0" algn="r" rtl="1">
              <a:buNone/>
            </a:pPr>
            <a:endParaRPr lang="fa-I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  <a:tabLst>
                <a:tab pos="55563" algn="l"/>
              </a:tabLst>
            </a:pP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	</a:t>
            </a:r>
            <a:r>
              <a:rPr lang="fa-IR" sz="2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کسب مهارت پرتوکار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( مثل همگام فلوروسکوپی)</a:t>
            </a:r>
          </a:p>
          <a:p>
            <a:pPr marL="0" indent="0" algn="r" rtl="1">
              <a:buNone/>
              <a:tabLst>
                <a:tab pos="55563" algn="l"/>
              </a:tabLst>
            </a:pP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	</a:t>
            </a:r>
            <a:endParaRPr lang="en-US" dirty="0"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9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672"/>
    </mc:Choice>
    <mc:Fallback xmlns="">
      <p:transition spd="slow" advTm="181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86800" cy="7010400"/>
          </a:xfrm>
        </p:spPr>
        <p:txBody>
          <a:bodyPr>
            <a:normAutofit fontScale="25000" lnSpcReduction="20000"/>
          </a:bodyPr>
          <a:lstStyle/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 </a:t>
            </a:r>
            <a:r>
              <a:rPr lang="fa-IR" sz="6400" b="1" dirty="0" smtClean="0">
                <a:ea typeface="Calibri"/>
                <a:cs typeface="+mj-cs"/>
              </a:rPr>
              <a:t>حد </a:t>
            </a:r>
            <a:r>
              <a:rPr lang="fa-IR" sz="6400" b="1" dirty="0">
                <a:ea typeface="Calibri"/>
                <a:cs typeface="+mj-cs"/>
              </a:rPr>
              <a:t>دوز سالایانه برای افراد بیمار چند میلی سیلورت است؟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الف) 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15</a:t>
            </a:r>
            <a:r>
              <a:rPr lang="fa-IR" sz="6400" b="1" dirty="0">
                <a:ea typeface="Calibri"/>
                <a:cs typeface="+mj-cs"/>
              </a:rPr>
              <a:t>                  				ب)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  20</a:t>
            </a:r>
            <a:r>
              <a:rPr lang="fa-IR" sz="6400" b="1" dirty="0">
                <a:ea typeface="Calibri"/>
                <a:cs typeface="+mj-cs"/>
              </a:rPr>
              <a:t>               </a:t>
            </a:r>
            <a:endParaRPr lang="en-US" sz="6400" dirty="0">
              <a:ea typeface="Calibri"/>
              <a:cs typeface="+mj-cs"/>
            </a:endParaRPr>
          </a:p>
          <a:p>
            <a:pPr marL="11430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6400" b="1" dirty="0">
                <a:ea typeface="Calibri"/>
                <a:cs typeface="+mj-cs"/>
              </a:rPr>
              <a:t>ج) 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500</a:t>
            </a:r>
            <a:r>
              <a:rPr lang="fa-IR" sz="6400" b="1" dirty="0">
                <a:ea typeface="Calibri"/>
                <a:cs typeface="+mj-cs"/>
              </a:rPr>
              <a:t>            				</a:t>
            </a:r>
            <a:r>
              <a:rPr lang="fa-IR" sz="6400" b="1" dirty="0">
                <a:highlight>
                  <a:srgbClr val="FFFF00"/>
                </a:highlight>
                <a:ea typeface="Calibri"/>
                <a:cs typeface="+mj-cs"/>
              </a:rPr>
              <a:t>د.) حدی وجود ندارد</a:t>
            </a:r>
            <a:endParaRPr lang="en-US" sz="6400" b="1" dirty="0">
              <a:highlight>
                <a:srgbClr val="FFFF00"/>
              </a:highlight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 </a:t>
            </a:r>
            <a:endParaRPr lang="en-US" sz="6400" dirty="0">
              <a:ea typeface="Calibri"/>
              <a:cs typeface="+mj-cs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6400" b="1" dirty="0">
                <a:ea typeface="Calibri"/>
                <a:cs typeface="+mj-cs"/>
              </a:rPr>
              <a:t>کدام یک از پرتوکاران به میزان زیادی در برابر پرتو قرار دارند.؟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الف) کار با دستگاه رادیوگرافی تک دندان           		 ب) کسانی که با دستگاه مموگرافی کار میکنند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highlight>
                  <a:srgbClr val="FFFF00"/>
                </a:highlight>
                <a:ea typeface="Calibri"/>
                <a:cs typeface="+mj-cs"/>
              </a:rPr>
              <a:t>ج</a:t>
            </a:r>
            <a:r>
              <a:rPr lang="fa-IR" sz="6400" b="1" dirty="0" smtClean="0">
                <a:highlight>
                  <a:srgbClr val="FFFF00"/>
                </a:highlight>
                <a:ea typeface="Calibri"/>
                <a:cs typeface="+mj-cs"/>
              </a:rPr>
              <a:t>). </a:t>
            </a:r>
            <a:r>
              <a:rPr lang="fa-IR" sz="6400" b="1" dirty="0">
                <a:highlight>
                  <a:srgbClr val="FFFF00"/>
                </a:highlight>
                <a:ea typeface="Calibri"/>
                <a:cs typeface="+mj-cs"/>
              </a:rPr>
              <a:t>کاردیولوژیست ها</a:t>
            </a:r>
            <a:r>
              <a:rPr lang="fa-IR" sz="6400" b="1" dirty="0">
                <a:ea typeface="Calibri"/>
                <a:cs typeface="+mj-cs"/>
              </a:rPr>
              <a:t>       			</a:t>
            </a:r>
            <a:r>
              <a:rPr lang="fa-IR" sz="6400" b="1" dirty="0" smtClean="0">
                <a:ea typeface="Calibri"/>
                <a:cs typeface="+mj-cs"/>
              </a:rPr>
              <a:t>د</a:t>
            </a:r>
            <a:r>
              <a:rPr lang="fa-IR" sz="6400" b="1" dirty="0">
                <a:ea typeface="Calibri"/>
                <a:cs typeface="+mj-cs"/>
              </a:rPr>
              <a:t>) کار با دستگاه رادیوگرافی عمومی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 </a:t>
            </a:r>
            <a:endParaRPr lang="en-US" sz="6400" dirty="0">
              <a:ea typeface="Calibri"/>
              <a:cs typeface="+mj-cs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6400" b="1" dirty="0">
                <a:ea typeface="Calibri"/>
                <a:cs typeface="+mj-cs"/>
              </a:rPr>
              <a:t>در جهت کاهش دوز دریافتی بیمار کدام گزینه </a:t>
            </a:r>
            <a:r>
              <a:rPr lang="fa-IR" sz="6400" b="1" u="sng" dirty="0">
                <a:ea typeface="Calibri"/>
                <a:cs typeface="+mj-cs"/>
              </a:rPr>
              <a:t>صحیح نیست؟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highlight>
                  <a:srgbClr val="FFFF00"/>
                </a:highlight>
                <a:ea typeface="Calibri"/>
                <a:cs typeface="+mj-cs"/>
              </a:rPr>
              <a:t>الف) بکار گیری اشعه ایکس با انرژی</a:t>
            </a:r>
            <a:r>
              <a:rPr lang="fa-IR" sz="6400" b="1" dirty="0">
                <a:ea typeface="Calibri"/>
                <a:cs typeface="+mj-cs"/>
              </a:rPr>
              <a:t> 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(</a:t>
            </a:r>
            <a:r>
              <a:rPr lang="en-GB" sz="6400" b="1" dirty="0" err="1">
                <a:latin typeface="Times New Roman"/>
                <a:ea typeface="Calibri"/>
                <a:cs typeface="+mj-cs"/>
              </a:rPr>
              <a:t>kVp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)</a:t>
            </a:r>
            <a:r>
              <a:rPr lang="fa-IR" sz="6400" b="1" dirty="0">
                <a:ea typeface="Calibri"/>
                <a:cs typeface="+mj-cs"/>
              </a:rPr>
              <a:t> </a:t>
            </a:r>
            <a:r>
              <a:rPr lang="fa-IR" sz="6400" b="1" dirty="0" smtClean="0">
                <a:ea typeface="Calibri"/>
                <a:cs typeface="+mj-cs"/>
              </a:rPr>
              <a:t>کمتر.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ب) بکار گیری </a:t>
            </a:r>
            <a:r>
              <a:rPr lang="en-GB" sz="6400" b="1" dirty="0" err="1">
                <a:latin typeface="Times New Roman"/>
                <a:ea typeface="Calibri"/>
                <a:cs typeface="+mj-cs"/>
              </a:rPr>
              <a:t>mAs</a:t>
            </a:r>
            <a:r>
              <a:rPr lang="fa-IR" sz="6400" b="1" dirty="0">
                <a:ea typeface="Calibri"/>
                <a:cs typeface="+mj-cs"/>
              </a:rPr>
              <a:t> کمتر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ج) محدود سازی میدان پرتو</a:t>
            </a:r>
            <a:endParaRPr lang="en-US" sz="6400" dirty="0">
              <a:ea typeface="Calibri"/>
              <a:cs typeface="+mj-cs"/>
            </a:endParaRPr>
          </a:p>
          <a:p>
            <a:pPr marL="11430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400" b="1" dirty="0">
                <a:ea typeface="Calibri"/>
                <a:cs typeface="+mj-cs"/>
              </a:rPr>
              <a:t>د) افزایش فاصله منبع پرتو تا پوست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400" b="1" dirty="0">
                <a:solidFill>
                  <a:srgbClr val="FF0000"/>
                </a:solidFill>
                <a:latin typeface="Times New Roman"/>
                <a:ea typeface="Calibri"/>
                <a:cs typeface="+mj-cs"/>
              </a:rPr>
              <a:t> </a:t>
            </a:r>
            <a:endParaRPr lang="en-US" sz="6400" dirty="0">
              <a:ea typeface="Calibri"/>
              <a:cs typeface="+mj-cs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ar-SA" sz="6400" b="1" dirty="0" smtClean="0">
                <a:ea typeface="Calibri"/>
                <a:cs typeface="+mj-cs"/>
              </a:rPr>
              <a:t>واحد </a:t>
            </a:r>
            <a:r>
              <a:rPr lang="ar-SA" sz="6400" b="1" dirty="0">
                <a:ea typeface="Calibri"/>
                <a:cs typeface="+mj-cs"/>
              </a:rPr>
              <a:t>رونتگن در کجا به کار می رود؟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	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400" b="1" dirty="0">
                <a:ea typeface="Calibri"/>
                <a:cs typeface="+mj-cs"/>
              </a:rPr>
              <a:t>الف) برای اندازه گیری شدت تشعشع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	</a:t>
            </a:r>
            <a:r>
              <a:rPr lang="ar-SA" sz="6400" b="1" dirty="0">
                <a:ea typeface="Calibri"/>
                <a:cs typeface="+mj-cs"/>
              </a:rPr>
              <a:t>	ب) برای دز جذب شده بیمار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400" b="1" dirty="0">
                <a:ea typeface="Calibri"/>
                <a:cs typeface="+mj-cs"/>
              </a:rPr>
              <a:t>ج</a:t>
            </a:r>
            <a:r>
              <a:rPr lang="ar-SA" sz="6400" b="1" dirty="0">
                <a:highlight>
                  <a:srgbClr val="FFFF00"/>
                </a:highlight>
                <a:ea typeface="Calibri"/>
                <a:cs typeface="+mj-cs"/>
              </a:rPr>
              <a:t>) برای مقدار یونیزاسیون</a:t>
            </a:r>
            <a:r>
              <a:rPr lang="ar-SA" sz="6400" b="1" dirty="0">
                <a:ea typeface="Calibri"/>
                <a:cs typeface="+mj-cs"/>
              </a:rPr>
              <a:t> </a:t>
            </a:r>
            <a:r>
              <a:rPr lang="ar-SA" sz="6400" b="1" dirty="0" smtClean="0">
                <a:ea typeface="Calibri"/>
                <a:cs typeface="+mj-cs"/>
              </a:rPr>
              <a:t>هوا</a:t>
            </a:r>
            <a:r>
              <a:rPr lang="fa-IR" sz="6400" b="1" dirty="0" smtClean="0">
                <a:latin typeface="Times New Roman"/>
                <a:ea typeface="Calibri"/>
                <a:cs typeface="+mj-cs"/>
              </a:rPr>
              <a:t>.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	</a:t>
            </a:r>
            <a:r>
              <a:rPr lang="ar-SA" sz="6400" b="1" dirty="0">
                <a:ea typeface="Calibri"/>
                <a:cs typeface="+mj-cs"/>
              </a:rPr>
              <a:t>	) برای اندازه گیری ذرات آلفا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400" b="1" dirty="0">
                <a:latin typeface="Times New Roman"/>
                <a:ea typeface="Calibri"/>
                <a:cs typeface="+mj-cs"/>
              </a:rPr>
              <a:t> </a:t>
            </a:r>
            <a:endParaRPr lang="en-US" sz="6400" dirty="0">
              <a:ea typeface="Calibri"/>
              <a:cs typeface="+mj-cs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ar-SA" sz="6400" b="1" dirty="0">
                <a:ea typeface="Calibri"/>
                <a:cs typeface="+mj-cs"/>
              </a:rPr>
              <a:t>حساسیت انسان به اشعه در چه موقعی زیادتر است؟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400" b="1" dirty="0">
                <a:highlight>
                  <a:srgbClr val="FFFF00"/>
                </a:highlight>
                <a:ea typeface="Calibri"/>
                <a:cs typeface="+mj-cs"/>
              </a:rPr>
              <a:t>الف) قبل از </a:t>
            </a:r>
            <a:r>
              <a:rPr lang="ar-SA" sz="6400" b="1" dirty="0" smtClean="0">
                <a:highlight>
                  <a:srgbClr val="FFFF00"/>
                </a:highlight>
                <a:ea typeface="Calibri"/>
                <a:cs typeface="+mj-cs"/>
              </a:rPr>
              <a:t>تولد</a:t>
            </a:r>
            <a:r>
              <a:rPr lang="fa-IR" sz="6400" b="1" dirty="0" smtClean="0">
                <a:latin typeface="Times New Roman"/>
                <a:ea typeface="Calibri"/>
                <a:cs typeface="+mj-cs"/>
              </a:rPr>
              <a:t>.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	</a:t>
            </a:r>
            <a:r>
              <a:rPr lang="ar-SA" sz="6400" b="1" dirty="0">
                <a:ea typeface="Calibri"/>
                <a:cs typeface="+mj-cs"/>
              </a:rPr>
              <a:t>			ب) بلافاصله بعد از تولد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400" b="1" dirty="0">
                <a:ea typeface="Calibri"/>
                <a:cs typeface="+mj-cs"/>
              </a:rPr>
              <a:t>ج) در سالهای جوانی و رشد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	</a:t>
            </a:r>
            <a:r>
              <a:rPr lang="ar-SA" sz="6400" b="1" dirty="0">
                <a:ea typeface="Calibri"/>
                <a:cs typeface="+mj-cs"/>
              </a:rPr>
              <a:t>		د) در سنین بالا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400" b="1" dirty="0">
                <a:latin typeface="Times New Roman"/>
                <a:ea typeface="Calibri"/>
                <a:cs typeface="+mj-cs"/>
              </a:rPr>
              <a:t> </a:t>
            </a:r>
            <a:endParaRPr lang="en-US" sz="6400" dirty="0">
              <a:ea typeface="Calibri"/>
              <a:cs typeface="+mj-cs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ar-SA" sz="6400" b="1" dirty="0" smtClean="0">
                <a:ea typeface="Calibri"/>
              </a:rPr>
              <a:t>واحد </a:t>
            </a:r>
            <a:r>
              <a:rPr lang="ar-SA" sz="6400" b="1" dirty="0">
                <a:ea typeface="Calibri"/>
              </a:rPr>
              <a:t>مقدار پرتودهی، دوز جذبی و دز معادل به ترتیب عبارت است از</a:t>
            </a:r>
            <a:r>
              <a:rPr lang="en-GB" sz="6400" b="1" dirty="0">
                <a:latin typeface="Times New Roman"/>
                <a:ea typeface="Calibri"/>
              </a:rPr>
              <a:t>:</a:t>
            </a:r>
            <a:endParaRPr lang="en-US" sz="6400" dirty="0">
              <a:ea typeface="Calibri"/>
            </a:endParaRPr>
          </a:p>
          <a:p>
            <a:pPr mar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ar-SA" sz="6400" b="1" dirty="0">
                <a:ea typeface="Calibri"/>
              </a:rPr>
              <a:t>الف</a:t>
            </a:r>
            <a:r>
              <a:rPr lang="en-GB" sz="6400" b="1" dirty="0">
                <a:latin typeface="Times New Roman"/>
                <a:ea typeface="Calibri"/>
              </a:rPr>
              <a:t>) C/Kg</a:t>
            </a:r>
            <a:r>
              <a:rPr lang="ar-SA" sz="6400" b="1" dirty="0">
                <a:ea typeface="Calibri"/>
              </a:rPr>
              <a:t>، رِم، سیورت</a:t>
            </a:r>
            <a:r>
              <a:rPr lang="en-GB" sz="6400" b="1" dirty="0">
                <a:latin typeface="Times New Roman"/>
                <a:ea typeface="Calibri"/>
              </a:rPr>
              <a:t>	</a:t>
            </a:r>
            <a:r>
              <a:rPr lang="ar-SA" sz="6400" b="1" dirty="0">
                <a:ea typeface="Calibri"/>
              </a:rPr>
              <a:t>	</a:t>
            </a:r>
            <a:r>
              <a:rPr lang="fa-IR" sz="6400" b="1" dirty="0">
                <a:highlight>
                  <a:srgbClr val="FFFF00"/>
                </a:highlight>
                <a:ea typeface="Calibri"/>
              </a:rPr>
              <a:t>ب) </a:t>
            </a:r>
            <a:r>
              <a:rPr lang="fa-IR" sz="6400" b="1" dirty="0">
                <a:ea typeface="Calibri"/>
              </a:rPr>
              <a:t>رونتگن ، گری ؛ </a:t>
            </a:r>
            <a:r>
              <a:rPr lang="fa-IR" sz="6400" b="1" dirty="0" smtClean="0">
                <a:ea typeface="Calibri"/>
              </a:rPr>
              <a:t>سیورت </a:t>
            </a:r>
          </a:p>
          <a:p>
            <a:pPr mar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6400" b="1" dirty="0" smtClean="0">
                <a:ea typeface="Calibri"/>
              </a:rPr>
              <a:t>ج</a:t>
            </a:r>
            <a:r>
              <a:rPr lang="fa-IR" sz="6400" b="1" dirty="0">
                <a:ea typeface="Calibri"/>
              </a:rPr>
              <a:t>) </a:t>
            </a:r>
            <a:r>
              <a:rPr lang="ar-SA" sz="6400" b="1" dirty="0">
                <a:ea typeface="Calibri"/>
              </a:rPr>
              <a:t>رونتگن، </a:t>
            </a:r>
            <a:r>
              <a:rPr lang="fa-IR" sz="6400" b="1" dirty="0">
                <a:ea typeface="Calibri"/>
              </a:rPr>
              <a:t>گری، </a:t>
            </a:r>
            <a:r>
              <a:rPr lang="ar-SA" sz="6400" b="1" dirty="0">
                <a:ea typeface="Calibri"/>
              </a:rPr>
              <a:t> </a:t>
            </a:r>
            <a:r>
              <a:rPr lang="fa-IR" sz="6400" b="1" dirty="0">
                <a:ea typeface="Calibri"/>
              </a:rPr>
              <a:t>گری</a:t>
            </a:r>
            <a:r>
              <a:rPr lang="ar-SA" sz="6400" b="1" dirty="0" smtClean="0">
                <a:ea typeface="Calibri"/>
              </a:rPr>
              <a:t>ی</a:t>
            </a:r>
            <a:r>
              <a:rPr lang="fa-IR" sz="6400" b="1" dirty="0" smtClean="0">
                <a:ea typeface="Calibri"/>
              </a:rPr>
              <a:t>	</a:t>
            </a:r>
            <a:r>
              <a:rPr lang="ar-SA" sz="6400" b="1" dirty="0">
                <a:ea typeface="Calibri"/>
              </a:rPr>
              <a:t>	د) راد، رم، گری</a:t>
            </a:r>
            <a:endParaRPr lang="en-US" sz="6400" dirty="0">
              <a:ea typeface="Calibri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400" b="1" dirty="0">
                <a:latin typeface="Times New Roman"/>
                <a:ea typeface="Calibri"/>
                <a:cs typeface="+mj-cs"/>
              </a:rPr>
              <a:t> </a:t>
            </a:r>
            <a:endParaRPr lang="en-US" sz="6400" dirty="0">
              <a:ea typeface="Calibri"/>
              <a:cs typeface="+mj-cs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ar-SA" sz="6400" b="1" dirty="0">
                <a:ea typeface="Calibri"/>
                <a:cs typeface="+mj-cs"/>
              </a:rPr>
              <a:t>از پرتوهای زیر کدامیک یونسازی مستقیم دارند؟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400" b="1" dirty="0">
                <a:ea typeface="Calibri"/>
                <a:cs typeface="+mj-cs"/>
              </a:rPr>
              <a:t>الف) اشعه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 X	</a:t>
            </a:r>
            <a:r>
              <a:rPr lang="ar-SA" sz="6400" b="1" dirty="0">
                <a:ea typeface="Calibri"/>
                <a:cs typeface="+mj-cs"/>
              </a:rPr>
              <a:t>		ب) اشعه گاما</a:t>
            </a:r>
            <a:endParaRPr lang="en-US" sz="6400" dirty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400" b="1" dirty="0">
                <a:highlight>
                  <a:srgbClr val="FFFF00"/>
                </a:highlight>
                <a:ea typeface="Calibri"/>
                <a:cs typeface="+mj-cs"/>
              </a:rPr>
              <a:t>ج) ذرات </a:t>
            </a:r>
            <a:r>
              <a:rPr lang="ar-SA" sz="6400" b="1" dirty="0" smtClean="0">
                <a:highlight>
                  <a:srgbClr val="FFFF00"/>
                </a:highlight>
                <a:ea typeface="Calibri"/>
                <a:cs typeface="+mj-cs"/>
              </a:rPr>
              <a:t>بتا</a:t>
            </a:r>
            <a:r>
              <a:rPr lang="fa-IR" sz="6400" b="1" dirty="0" smtClean="0">
                <a:highlight>
                  <a:srgbClr val="FFFF00"/>
                </a:highlight>
                <a:latin typeface="Times New Roman"/>
                <a:ea typeface="Calibri"/>
                <a:cs typeface="+mj-cs"/>
              </a:rPr>
              <a:t>.</a:t>
            </a:r>
            <a:r>
              <a:rPr lang="en-GB" sz="6400" b="1" dirty="0">
                <a:latin typeface="Times New Roman"/>
                <a:ea typeface="Calibri"/>
                <a:cs typeface="+mj-cs"/>
              </a:rPr>
              <a:t>	</a:t>
            </a:r>
            <a:r>
              <a:rPr lang="ar-SA" sz="6400" b="1" dirty="0">
                <a:ea typeface="Calibri"/>
                <a:cs typeface="+mj-cs"/>
              </a:rPr>
              <a:t>		د) ذرات نوترون</a:t>
            </a:r>
            <a:endParaRPr lang="en-US" sz="6400" dirty="0">
              <a:ea typeface="Calibri"/>
              <a:cs typeface="+mj-cs"/>
            </a:endParaRPr>
          </a:p>
          <a:p>
            <a:pPr marL="0" indent="0" algn="r">
              <a:buNone/>
            </a:pPr>
            <a:endParaRPr lang="en-US" dirty="0"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9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54"/>
    </mc:Choice>
    <mc:Fallback xmlns="">
      <p:transition spd="slow" advTm="29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6632"/>
            <a:ext cx="8640960" cy="6480720"/>
          </a:xfrm>
        </p:spPr>
        <p:txBody>
          <a:bodyPr/>
          <a:lstStyle/>
          <a:p>
            <a:pPr marL="0" lvl="0" indent="0" algn="r" rtl="1" eaLnBrk="1" fontAlgn="auto" hangingPunct="1">
              <a:spcAft>
                <a:spcPts val="0"/>
              </a:spcAft>
              <a:buNone/>
            </a:pPr>
            <a:r>
              <a:rPr lang="fa-IR" sz="2000" b="1" dirty="0" smtClean="0">
                <a:solidFill>
                  <a:srgbClr val="C00000"/>
                </a:solidFill>
                <a:cs typeface="+mj-cs"/>
              </a:rPr>
              <a:t>      ***   اتاقک </a:t>
            </a:r>
            <a:r>
              <a:rPr lang="fa-IR" sz="2000" b="1" dirty="0">
                <a:solidFill>
                  <a:srgbClr val="C00000"/>
                </a:solidFill>
                <a:cs typeface="+mj-cs"/>
              </a:rPr>
              <a:t>یونیزاسیون: </a:t>
            </a:r>
            <a:r>
              <a:rPr lang="fa-IR" sz="2000" b="1" dirty="0">
                <a:solidFill>
                  <a:prstClr val="black"/>
                </a:solidFill>
                <a:cs typeface="+mj-cs"/>
              </a:rPr>
              <a:t>اشکار سازی پرتوهای ایکس ، گاما و بتای پر انرژی</a:t>
            </a:r>
            <a:endParaRPr lang="en-US" sz="2000" dirty="0">
              <a:solidFill>
                <a:prstClr val="black"/>
              </a:solidFill>
              <a:cs typeface="+mj-cs"/>
            </a:endParaRPr>
          </a:p>
          <a:p>
            <a:pPr marL="0" lvl="0" indent="0" algn="r" rtl="1" eaLnBrk="1" fontAlgn="auto" hangingPunct="1">
              <a:spcAft>
                <a:spcPts val="0"/>
              </a:spcAft>
              <a:buNone/>
            </a:pPr>
            <a:r>
              <a:rPr lang="fa-IR" sz="2000" b="1" dirty="0">
                <a:solidFill>
                  <a:srgbClr val="0000CC"/>
                </a:solidFill>
                <a:cs typeface="+mj-cs"/>
              </a:rPr>
              <a:t>کاربرد: </a:t>
            </a:r>
            <a:r>
              <a:rPr lang="fa-IR" sz="2000" b="1" dirty="0">
                <a:solidFill>
                  <a:prstClr val="black"/>
                </a:solidFill>
                <a:cs typeface="+mj-cs"/>
              </a:rPr>
              <a:t>تعیین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شدت تابش گیری </a:t>
            </a:r>
            <a:r>
              <a:rPr lang="fa-IR" sz="2000" b="1" dirty="0">
                <a:solidFill>
                  <a:prstClr val="black"/>
                </a:solidFill>
                <a:cs typeface="+mj-cs"/>
              </a:rPr>
              <a:t>به میلی رونتگن در ساعت</a:t>
            </a:r>
            <a:endParaRPr lang="en-US" sz="2000" dirty="0">
              <a:solidFill>
                <a:prstClr val="black"/>
              </a:solidFill>
              <a:cs typeface="+mj-cs"/>
            </a:endParaRPr>
          </a:p>
          <a:p>
            <a:pPr marL="0" lvl="0" indent="0" algn="r" rtl="1" eaLnBrk="1" fontAlgn="auto" hangingPunct="1">
              <a:lnSpc>
                <a:spcPct val="120000"/>
              </a:lnSpc>
              <a:spcAft>
                <a:spcPts val="0"/>
              </a:spcAft>
              <a:buNone/>
            </a:pPr>
            <a:r>
              <a:rPr lang="fa-IR" sz="2000" b="1" dirty="0">
                <a:solidFill>
                  <a:srgbClr val="FF0000"/>
                </a:solidFill>
                <a:cs typeface="+mj-cs"/>
              </a:rPr>
              <a:t> 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قرائت خروجی دستگاه: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براساس میلی رم 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 (</a:t>
            </a:r>
            <a:r>
              <a:rPr lang="en-US" sz="2000" b="1" dirty="0" err="1">
                <a:solidFill>
                  <a:srgbClr val="006600"/>
                </a:solidFill>
                <a:cs typeface="+mj-cs"/>
              </a:rPr>
              <a:t>mrem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)</a:t>
            </a:r>
            <a:r>
              <a:rPr lang="fa-IR" sz="2000" b="1" dirty="0">
                <a:solidFill>
                  <a:prstClr val="black"/>
                </a:solidFill>
                <a:cs typeface="+mj-cs"/>
              </a:rPr>
              <a:t>یا </a:t>
            </a:r>
            <a:r>
              <a:rPr lang="en-US" sz="2000" b="1" dirty="0" err="1">
                <a:solidFill>
                  <a:prstClr val="black"/>
                </a:solidFill>
                <a:cs typeface="+mj-cs"/>
              </a:rPr>
              <a:t>mrem</a:t>
            </a:r>
            <a:r>
              <a:rPr lang="en-US" sz="2000" b="1" dirty="0">
                <a:solidFill>
                  <a:prstClr val="black"/>
                </a:solidFill>
                <a:cs typeface="+mj-cs"/>
              </a:rPr>
              <a:t>/</a:t>
            </a:r>
            <a:r>
              <a:rPr lang="en-US" sz="2000" b="1" dirty="0" err="1">
                <a:solidFill>
                  <a:prstClr val="black"/>
                </a:solidFill>
                <a:cs typeface="+mj-cs"/>
              </a:rPr>
              <a:t>hr</a:t>
            </a:r>
            <a:endParaRPr lang="en-GB" sz="2000" b="1" dirty="0">
              <a:solidFill>
                <a:prstClr val="black"/>
              </a:solidFill>
              <a:cs typeface="+mj-cs"/>
            </a:endParaRPr>
          </a:p>
          <a:p>
            <a:pPr marL="0" lvl="0" indent="0" algn="r" rtl="1" eaLnBrk="1" fontAlgn="auto" hangingPunct="1">
              <a:lnSpc>
                <a:spcPct val="120000"/>
              </a:lnSpc>
              <a:spcAft>
                <a:spcPts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+mj-cs"/>
              </a:rPr>
              <a:t>مثال: اتاقک یونیزاسیون: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شامل دو الکترود مثبت و منفی، مثل خازن</a:t>
            </a:r>
          </a:p>
          <a:p>
            <a:pPr marL="0" lvl="0" indent="0" algn="r" rtl="1" eaLnBrk="1" fontAlgn="auto" hangingPunct="1">
              <a:lnSpc>
                <a:spcPct val="120000"/>
              </a:lnSpc>
              <a:spcAft>
                <a:spcPts val="0"/>
              </a:spcAft>
              <a:buNone/>
            </a:pPr>
            <a:r>
              <a:rPr lang="fa-IR" sz="2000" b="1" dirty="0">
                <a:solidFill>
                  <a:srgbClr val="006600"/>
                </a:solidFill>
                <a:cs typeface="+mj-cs"/>
              </a:rPr>
              <a:t> گاز درون اتاقک نقش خازن حرکت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یونهای</a:t>
            </a:r>
            <a:endParaRPr lang="fa-IR" sz="2000" b="1" dirty="0" smtClean="0">
              <a:solidFill>
                <a:srgbClr val="000099"/>
              </a:solidFill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74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6632"/>
            <a:ext cx="8640960" cy="6480720"/>
          </a:xfrm>
        </p:spPr>
        <p:txBody>
          <a:bodyPr/>
          <a:lstStyle/>
          <a:p>
            <a:pPr marL="0" lvl="0" indent="0" algn="ctr" rtl="1" eaLnBrk="0" fontAlgn="base" hangingPunct="0">
              <a:spcAft>
                <a:spcPct val="0"/>
              </a:spcAft>
              <a:buNone/>
            </a:pPr>
            <a:r>
              <a:rPr lang="fa-IR" sz="2400" b="1" dirty="0">
                <a:solidFill>
                  <a:srgbClr val="000099"/>
                </a:solidFill>
                <a:cs typeface="Times New Roman"/>
              </a:rPr>
              <a:t>مثال دوزیمترهای گازی</a:t>
            </a:r>
          </a:p>
          <a:p>
            <a:pPr marL="0" lvl="0" indent="0" algn="ctr" rtl="1" eaLnBrk="0" fontAlgn="base" hangingPunct="0">
              <a:spcAft>
                <a:spcPct val="0"/>
              </a:spcAft>
              <a:buNone/>
            </a:pPr>
            <a:r>
              <a:rPr lang="fa-IR" sz="2800" b="1" dirty="0">
                <a:solidFill>
                  <a:srgbClr val="FF0000"/>
                </a:solidFill>
                <a:cs typeface="Times New Roman"/>
              </a:rPr>
              <a:t>آشكارسازهاي گايگر- مولر 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D60093"/>
              </a:buClr>
              <a:buFont typeface="Wingdings" panose="05000000000000000000" pitchFamily="2" charset="2"/>
              <a:buChar char="q"/>
            </a:pPr>
            <a:endParaRPr lang="fa-IR" sz="2000" b="1" dirty="0">
              <a:solidFill>
                <a:srgbClr val="006600"/>
              </a:solidFill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شمارشگر گایگر: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جمع آوری یون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های تولید شده در یک اتاقک آکنده از 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گاز و تعیین مقدار تابش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نوع آشکارسازی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: اشکارسازی پرتو های 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ایکس، </a:t>
            </a:r>
            <a:r>
              <a:rPr lang="fa-IR" sz="2000" b="1" u="sng" dirty="0">
                <a:solidFill>
                  <a:srgbClr val="006600"/>
                </a:solidFill>
                <a:cs typeface="Times New Roman"/>
              </a:rPr>
              <a:t>گاما ، بتای و الفا </a:t>
            </a:r>
            <a:endParaRPr lang="en-US" sz="2000" dirty="0">
              <a:solidFill>
                <a:srgbClr val="006600"/>
              </a:solidFill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همینطور تعیین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موقعیت چشمه های مفقود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شده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متداولترین و مفیدترین آشکارساز چشمه های تشعشع و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مقادیر کم آلودگی رادیواکتیو</a:t>
            </a:r>
            <a:endParaRPr lang="en-US" sz="2000" dirty="0">
              <a:solidFill>
                <a:srgbClr val="006600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endParaRPr lang="fa-IR" sz="2000" b="1" dirty="0">
              <a:solidFill>
                <a:srgbClr val="FF0000"/>
              </a:solidFill>
              <a:cs typeface="Times New Roman"/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99"/>
                </a:solidFill>
                <a:cs typeface="Times New Roman"/>
              </a:rPr>
              <a:t>کاربرد 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D60093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0099"/>
                </a:solidFill>
                <a:cs typeface="Times New Roman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مواردي كه شدت تابش پايين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( مانند پزشكي)  </a:t>
            </a:r>
            <a:endParaRPr lang="en-GB" sz="2000" b="1" dirty="0">
              <a:solidFill>
                <a:srgbClr val="006600"/>
              </a:solidFill>
            </a:endParaRPr>
          </a:p>
          <a:p>
            <a:pPr lvl="0" algn="r" rtl="1" eaLnBrk="0" fontAlgn="base" hangingPunct="0">
              <a:spcAft>
                <a:spcPct val="0"/>
              </a:spcAft>
              <a:buClr>
                <a:srgbClr val="D60093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عدم امکان اندازه گیری انرژی پرتو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D60093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کاربرد در امور ایمنی پرتو ؛ بررسی آلودگی های محیطی 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حساس به پرتو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ایکس، </a:t>
            </a:r>
            <a:r>
              <a:rPr lang="fa-IR" sz="2000" b="1" u="sng" dirty="0">
                <a:solidFill>
                  <a:prstClr val="black"/>
                </a:solidFill>
                <a:cs typeface="Times New Roman"/>
              </a:rPr>
              <a:t>گاما ، بتای و الفا </a:t>
            </a:r>
            <a:endParaRPr lang="en-US" sz="2000" dirty="0">
              <a:solidFill>
                <a:prstClr val="black"/>
              </a:solidFill>
            </a:endParaRPr>
          </a:p>
          <a:p>
            <a:pPr lvl="0" algn="r" rtl="1" eaLnBrk="0" fontAlgn="base" hangingPunct="0">
              <a:spcAft>
                <a:spcPct val="0"/>
              </a:spcAft>
              <a:buClr>
                <a:srgbClr val="D60093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حساس ترین نوع آشکارساز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D60093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مهم: آز آن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نمیتوان برای اندازه گیری شدت تابش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استفاده کرد 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2447245" cy="223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6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07"/>
    </mc:Choice>
    <mc:Fallback xmlns="">
      <p:transition spd="slow" advTm="60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784976" cy="6624736"/>
          </a:xfrm>
        </p:spPr>
        <p:txBody>
          <a:bodyPr>
            <a:noAutofit/>
          </a:bodyPr>
          <a:lstStyle/>
          <a:p>
            <a:pPr marL="0" lvl="0" indent="0" algn="ctr" rtl="1" eaLnBrk="0" fontAlgn="base" hangingPunct="0">
              <a:spcAft>
                <a:spcPct val="0"/>
              </a:spcAft>
              <a:buNone/>
            </a:pPr>
            <a:r>
              <a:rPr lang="fa-IR" sz="2800" b="1" dirty="0">
                <a:solidFill>
                  <a:srgbClr val="FF0000"/>
                </a:solidFill>
                <a:cs typeface="Times New Roman"/>
              </a:rPr>
              <a:t>2- دوزیمتری ترمولومینسانس </a:t>
            </a:r>
            <a:r>
              <a:rPr lang="en-US" sz="2800" b="1" dirty="0">
                <a:solidFill>
                  <a:srgbClr val="FF0000"/>
                </a:solidFill>
              </a:rPr>
              <a:t>(TLD) </a:t>
            </a:r>
            <a:r>
              <a:rPr lang="fa-IR" sz="2800" b="1" dirty="0">
                <a:solidFill>
                  <a:srgbClr val="FF0000"/>
                </a:solidFill>
                <a:cs typeface="Times New Roman"/>
              </a:rPr>
              <a:t>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صفحه 302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 smtClean="0">
                <a:solidFill>
                  <a:srgbClr val="000099"/>
                </a:solidFill>
                <a:cs typeface="Times New Roman"/>
              </a:rPr>
              <a:t>مشخصات </a:t>
            </a:r>
            <a:r>
              <a:rPr lang="en-US" sz="2000" b="1" dirty="0">
                <a:solidFill>
                  <a:srgbClr val="000099"/>
                </a:solidFill>
              </a:rPr>
              <a:t>TLD</a:t>
            </a:r>
            <a:r>
              <a:rPr lang="fa-IR" sz="2000" b="1" dirty="0">
                <a:solidFill>
                  <a:srgbClr val="000099"/>
                </a:solidFill>
                <a:cs typeface="Times New Roman"/>
              </a:rPr>
              <a:t>: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 ساخته شده از فلور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اید کلسیم همراه منگنز یا فلورید لیتیم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به صورت ناخالصی 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حرارت دادن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این بلورها پس از تابش گیری 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تابش انرژی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جذب شده به صورت </a:t>
            </a:r>
            <a:r>
              <a:rPr lang="fa-IR" sz="2000" b="1" dirty="0">
                <a:solidFill>
                  <a:srgbClr val="0000CC"/>
                </a:solidFill>
                <a:cs typeface="Times New Roman"/>
              </a:rPr>
              <a:t>نور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 ( ترمولومینسانس)</a:t>
            </a:r>
            <a:endParaRPr lang="en-US" sz="2000" b="1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000099"/>
                </a:solidFill>
                <a:cs typeface="Times New Roman"/>
              </a:rPr>
              <a:t>تئوری بور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: در یک اتم منفرد،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سطوح انرژی مجاز الکترونی شامل </a:t>
            </a:r>
            <a:endParaRPr lang="fa-IR" sz="2000" b="1" dirty="0" smtClean="0">
              <a:solidFill>
                <a:srgbClr val="006600"/>
              </a:solidFill>
              <a:cs typeface="Times New Roman"/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 smtClean="0">
                <a:solidFill>
                  <a:srgbClr val="006600"/>
                </a:solidFill>
                <a:cs typeface="Times New Roman"/>
              </a:rPr>
              <a:t>یک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سری ترازهای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جداگانه انرژی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  <a:tabLst>
                <a:tab pos="1087438" algn="l"/>
              </a:tabLst>
            </a:pPr>
            <a:r>
              <a:rPr lang="fa-IR" sz="2000" b="1" dirty="0">
                <a:solidFill>
                  <a:srgbClr val="000099"/>
                </a:solidFill>
                <a:cs typeface="Times New Roman"/>
              </a:rPr>
              <a:t>	</a:t>
            </a: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باند ظرفیت: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اشغال </a:t>
            </a: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بالاترین سطح انرژی 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بوسیله الکترون ها 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  <a:tabLst>
                <a:tab pos="971550" algn="l"/>
              </a:tabLst>
            </a:pP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باند هدایت: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پایین ترین باند خالی از الکترون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  <a:tabLst>
                <a:tab pos="971550" algn="l"/>
              </a:tabLst>
            </a:pP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نواحی ممنوعه: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فاصله میان باند های انرژی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مجاز یعنی بین باند هدایت و ظرفیت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  <a:tabLst>
                <a:tab pos="914400" algn="l"/>
              </a:tabLst>
            </a:pP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ایجاد حفره: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 جابجایی الکترون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اگر یک الکترون از باند ظرفیت انرژی کافی دریافت کند و به باند هدایت برود یک جابجایی در باند ظرفیت بر جا میگذارد -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  <a:tabLst>
                <a:tab pos="914400" algn="l"/>
              </a:tabLst>
            </a:pP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این جای خالی حفره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نامیده میشود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 smtClean="0">
                <a:solidFill>
                  <a:srgbClr val="FF0000"/>
                </a:solidFill>
                <a:cs typeface="Times New Roman"/>
              </a:rPr>
              <a:t>ناخالصی </a:t>
            </a: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موجود در کریستال: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تغییر در باندهای انرژی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prstClr val="black"/>
                </a:solidFill>
                <a:cs typeface="Times New Roman"/>
              </a:rPr>
              <a:t>پدید آمدن 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سطوح مجاز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انرژی بین</a:t>
            </a:r>
            <a:r>
              <a:rPr lang="fa-IR" sz="2000" b="1" dirty="0">
                <a:solidFill>
                  <a:srgbClr val="006600"/>
                </a:solidFill>
                <a:cs typeface="Times New Roman"/>
              </a:rPr>
              <a:t> باند ظرفیت و هدایت </a:t>
            </a:r>
            <a:r>
              <a:rPr lang="fa-IR" sz="2000" b="1" dirty="0">
                <a:solidFill>
                  <a:prstClr val="black"/>
                </a:solidFill>
                <a:cs typeface="Times New Roman"/>
              </a:rPr>
              <a:t>در ناحیه ممنوعه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2000" b="1" dirty="0">
                <a:solidFill>
                  <a:srgbClr val="FF0000"/>
                </a:solidFill>
                <a:cs typeface="Times New Roman"/>
              </a:rPr>
              <a:t>تحت تابش قراردادن کریستال</a:t>
            </a:r>
            <a:endParaRPr lang="en-US" sz="2000" u="sng" dirty="0">
              <a:solidFill>
                <a:prstClr val="black"/>
              </a:solidFill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CC0066"/>
                </a:solidFill>
                <a:cs typeface="+mj-cs"/>
              </a:rPr>
              <a:t>فرایند فلورسانس : </a:t>
            </a:r>
            <a:r>
              <a:rPr lang="fa-IR" sz="2000" b="1" u="sng" dirty="0" smtClean="0">
                <a:solidFill>
                  <a:srgbClr val="000099"/>
                </a:solidFill>
                <a:cs typeface="+mj-cs"/>
              </a:rPr>
              <a:t>تحت تابش قرار دادن کریستال </a:t>
            </a:r>
            <a:r>
              <a:rPr lang="fa-IR" sz="2000" b="1" u="sng" dirty="0" smtClean="0">
                <a:cs typeface="+mj-cs"/>
              </a:rPr>
              <a:t>←   رسیدن</a:t>
            </a:r>
            <a:r>
              <a:rPr lang="en-US" sz="2000" b="1" u="sng" dirty="0" smtClean="0">
                <a:cs typeface="+mj-cs"/>
              </a:rPr>
              <a:t> </a:t>
            </a:r>
            <a:r>
              <a:rPr lang="fa-IR" sz="2000" b="1" u="sng" dirty="0" smtClean="0">
                <a:cs typeface="+mj-cs"/>
              </a:rPr>
              <a:t>الکترون </a:t>
            </a:r>
            <a:r>
              <a:rPr lang="fa-IR" sz="2000" b="1" u="sng" dirty="0" smtClean="0">
                <a:solidFill>
                  <a:srgbClr val="006600"/>
                </a:solidFill>
                <a:cs typeface="+mj-cs"/>
              </a:rPr>
              <a:t>باند ظرفیت به باند هدایت </a:t>
            </a:r>
          </a:p>
          <a:p>
            <a:pPr marL="0" indent="0" algn="r" rtl="1">
              <a:buNone/>
            </a:pPr>
            <a:r>
              <a:rPr lang="fa-IR" sz="2000" b="1" u="sng" dirty="0" smtClean="0">
                <a:solidFill>
                  <a:srgbClr val="006600"/>
                </a:solidFill>
                <a:cs typeface="+mj-cs"/>
              </a:rPr>
              <a:t>سپس به باند ظرفیت باز میگردد  </a:t>
            </a:r>
            <a:r>
              <a:rPr lang="fa-IR" sz="2000" b="1" u="sng" dirty="0" smtClean="0">
                <a:cs typeface="+mj-cs"/>
              </a:rPr>
              <a:t>←</a:t>
            </a:r>
            <a:r>
              <a:rPr lang="en-US" sz="2000" b="1" u="sng" dirty="0" smtClean="0">
                <a:cs typeface="+mj-cs"/>
              </a:rPr>
              <a:t> </a:t>
            </a:r>
            <a:r>
              <a:rPr lang="fa-IR" sz="2000" b="1" u="sng" dirty="0" smtClean="0">
                <a:cs typeface="+mj-cs"/>
              </a:rPr>
              <a:t> </a:t>
            </a:r>
            <a:r>
              <a:rPr lang="fa-IR" sz="2000" b="1" u="sng" dirty="0" smtClean="0">
                <a:solidFill>
                  <a:srgbClr val="006600"/>
                </a:solidFill>
                <a:cs typeface="+mj-cs"/>
              </a:rPr>
              <a:t>تابش نور </a:t>
            </a:r>
            <a:r>
              <a:rPr lang="fa-IR" sz="2000" b="1" u="sng" dirty="0" smtClean="0">
                <a:cs typeface="+mj-cs"/>
              </a:rPr>
              <a:t>( فلورسانس)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2133600" cy="202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13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719"/>
    </mc:Choice>
    <mc:Fallback xmlns="">
      <p:transition spd="slow" advTm="223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784976" cy="6624736"/>
          </a:xfrm>
        </p:spPr>
        <p:txBody>
          <a:bodyPr>
            <a:normAutofit fontScale="25000" lnSpcReduction="20000"/>
          </a:bodyPr>
          <a:lstStyle/>
          <a:p>
            <a:pPr marL="0" indent="0" algn="r" rtl="1">
              <a:buNone/>
            </a:pPr>
            <a:r>
              <a:rPr lang="fa-IR" sz="8000" b="1" dirty="0" smtClean="0">
                <a:solidFill>
                  <a:srgbClr val="C00000"/>
                </a:solidFill>
              </a:rPr>
              <a:t>فرایند </a:t>
            </a:r>
            <a:r>
              <a:rPr lang="fa-IR" sz="8000" b="1" dirty="0">
                <a:solidFill>
                  <a:srgbClr val="C00000"/>
                </a:solidFill>
              </a:rPr>
              <a:t>ترمولومینسانس </a:t>
            </a:r>
            <a:r>
              <a:rPr lang="fa-IR" sz="8000" b="1" dirty="0"/>
              <a:t>:  اگر تله عمیق باشد</a:t>
            </a:r>
            <a:r>
              <a:rPr lang="fa-IR" sz="8000" b="1" dirty="0">
                <a:solidFill>
                  <a:srgbClr val="0000FF"/>
                </a:solidFill>
              </a:rPr>
              <a:t>، </a:t>
            </a:r>
            <a:r>
              <a:rPr lang="fa-IR" sz="8000" b="1" u="sng" dirty="0">
                <a:solidFill>
                  <a:srgbClr val="000099"/>
                </a:solidFill>
              </a:rPr>
              <a:t>بازگشت الکترون از باند هدایت به باند ظرفیت</a:t>
            </a:r>
          </a:p>
          <a:p>
            <a:pPr marL="0" indent="0" algn="r" rtl="1">
              <a:buNone/>
            </a:pPr>
            <a:r>
              <a:rPr lang="fa-IR" sz="8000" b="1" u="sng" dirty="0">
                <a:solidFill>
                  <a:srgbClr val="006600"/>
                </a:solidFill>
              </a:rPr>
              <a:t> توام با تابش نور </a:t>
            </a:r>
            <a:r>
              <a:rPr lang="fa-IR" sz="8000" b="1" u="sng" dirty="0"/>
              <a:t>است به این</a:t>
            </a:r>
          </a:p>
          <a:p>
            <a:pPr marL="0" indent="0" algn="r" rtl="1">
              <a:buNone/>
            </a:pPr>
            <a:r>
              <a:rPr lang="fa-IR" sz="8000" b="1" dirty="0">
                <a:solidFill>
                  <a:srgbClr val="FF0000"/>
                </a:solidFill>
              </a:rPr>
              <a:t>ناخالصی کریستال : </a:t>
            </a:r>
            <a:r>
              <a:rPr lang="fa-IR" sz="8000" b="1" dirty="0"/>
              <a:t>هر چه بیشتر باشد اثر لومینسانس بیشتر است</a:t>
            </a:r>
            <a:endParaRPr lang="en-US" sz="8000" u="sng" dirty="0"/>
          </a:p>
          <a:p>
            <a:pPr marL="0" indent="0" algn="r" rtl="1">
              <a:buNone/>
            </a:pPr>
            <a:endParaRPr lang="fa-IR" sz="8000" b="1" dirty="0" smtClean="0">
              <a:cs typeface="+mj-cs"/>
            </a:endParaRPr>
          </a:p>
          <a:p>
            <a:pPr marL="0" lvl="0" indent="0" algn="ct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C00000"/>
                </a:solidFill>
                <a:cs typeface="Times New Roman"/>
              </a:rPr>
              <a:t>خلاصه عملکرد دستگاه </a:t>
            </a:r>
            <a:r>
              <a:rPr lang="en-US" sz="8000" b="1" dirty="0">
                <a:solidFill>
                  <a:srgbClr val="C00000"/>
                </a:solidFill>
              </a:rPr>
              <a:t>TLD</a:t>
            </a:r>
            <a:r>
              <a:rPr lang="fa-IR" sz="8000" b="1" dirty="0">
                <a:solidFill>
                  <a:srgbClr val="C00000"/>
                </a:solidFill>
                <a:cs typeface="Times New Roman"/>
              </a:rPr>
              <a:t>: </a:t>
            </a:r>
            <a:endParaRPr lang="en-US" sz="8000" b="1" dirty="0">
              <a:solidFill>
                <a:srgbClr val="C00000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CC0066"/>
                </a:solidFill>
                <a:cs typeface="Times New Roman"/>
              </a:rPr>
              <a:t>فرایند فلورسانس : </a:t>
            </a:r>
            <a:r>
              <a:rPr lang="fa-IR" sz="8000" b="1" u="sng" dirty="0">
                <a:solidFill>
                  <a:prstClr val="black"/>
                </a:solidFill>
                <a:cs typeface="Times New Roman"/>
              </a:rPr>
              <a:t>تحت تابش قرار دادن کریستال ←   رسیدن</a:t>
            </a:r>
            <a:r>
              <a:rPr lang="en-US" sz="8000" b="1" u="sng" dirty="0">
                <a:solidFill>
                  <a:prstClr val="black"/>
                </a:solidFill>
              </a:rPr>
              <a:t> </a:t>
            </a:r>
            <a:r>
              <a:rPr lang="fa-IR" sz="8000" b="1" u="sng" dirty="0">
                <a:solidFill>
                  <a:prstClr val="black"/>
                </a:solidFill>
                <a:cs typeface="Times New Roman"/>
              </a:rPr>
              <a:t>الکترون </a:t>
            </a:r>
            <a:r>
              <a:rPr lang="fa-IR" sz="8000" b="1" u="sng" dirty="0">
                <a:solidFill>
                  <a:srgbClr val="006600"/>
                </a:solidFill>
                <a:cs typeface="Times New Roman"/>
              </a:rPr>
              <a:t>باند ظرفیت به باند هدایت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u="sng" dirty="0">
                <a:solidFill>
                  <a:srgbClr val="006600"/>
                </a:solidFill>
                <a:cs typeface="Times New Roman"/>
              </a:rPr>
              <a:t>سپس به باند ظرفیت باز میگردد  </a:t>
            </a:r>
            <a:r>
              <a:rPr lang="fa-IR" sz="8000" b="1" u="sng" dirty="0">
                <a:solidFill>
                  <a:prstClr val="black"/>
                </a:solidFill>
                <a:cs typeface="Times New Roman"/>
              </a:rPr>
              <a:t>←</a:t>
            </a:r>
            <a:r>
              <a:rPr lang="en-US" sz="8000" b="1" u="sng" dirty="0">
                <a:solidFill>
                  <a:prstClr val="black"/>
                </a:solidFill>
              </a:rPr>
              <a:t> </a:t>
            </a:r>
            <a:r>
              <a:rPr lang="fa-IR" sz="8000" b="1" u="sng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a-IR" sz="8000" b="1" u="sng" dirty="0">
                <a:solidFill>
                  <a:srgbClr val="006600"/>
                </a:solidFill>
                <a:cs typeface="Times New Roman"/>
              </a:rPr>
              <a:t>تابش نور </a:t>
            </a:r>
            <a:r>
              <a:rPr lang="fa-IR" sz="8000" b="1" u="sng" dirty="0">
                <a:solidFill>
                  <a:prstClr val="black"/>
                </a:solidFill>
                <a:cs typeface="Times New Roman"/>
              </a:rPr>
              <a:t>( فلورسانس)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C00000"/>
                </a:solidFill>
                <a:cs typeface="Times New Roman"/>
              </a:rPr>
              <a:t>فرایند ترمولومینسانس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:  اگر تله عمیق باشد</a:t>
            </a:r>
            <a:r>
              <a:rPr lang="fa-IR" sz="8000" b="1" dirty="0">
                <a:solidFill>
                  <a:srgbClr val="0000FF"/>
                </a:solidFill>
                <a:cs typeface="Times New Roman"/>
              </a:rPr>
              <a:t>، </a:t>
            </a:r>
            <a:r>
              <a:rPr lang="fa-IR" sz="8000" b="1" u="sng" dirty="0">
                <a:solidFill>
                  <a:srgbClr val="000099"/>
                </a:solidFill>
                <a:cs typeface="Times New Roman"/>
              </a:rPr>
              <a:t>بازگشت الکترون از باند هدایت به باند ظرفیت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u="sng" dirty="0">
                <a:solidFill>
                  <a:srgbClr val="006600"/>
                </a:solidFill>
                <a:cs typeface="Times New Roman"/>
              </a:rPr>
              <a:t> توام با تابش نور </a:t>
            </a:r>
            <a:r>
              <a:rPr lang="fa-IR" sz="8000" b="1" u="sng" dirty="0">
                <a:solidFill>
                  <a:prstClr val="black"/>
                </a:solidFill>
                <a:cs typeface="Times New Roman"/>
              </a:rPr>
              <a:t>است به این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FF0000"/>
                </a:solidFill>
                <a:cs typeface="Times New Roman"/>
              </a:rPr>
              <a:t>ناخالصی کریستال :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هر چه بیشتر باشد اثر لومینسانس بیشتر است</a:t>
            </a:r>
            <a:endParaRPr lang="en-US" sz="8000" u="sng" dirty="0">
              <a:solidFill>
                <a:prstClr val="black"/>
              </a:solidFill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مهم :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استفاده از خاصیت ترمولومینسانس در دوزیمتری پرتو های یونساز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CC0066"/>
                </a:solidFill>
                <a:cs typeface="Times New Roman"/>
              </a:rPr>
              <a:t>سیستم حرارتی 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دوزیمتر را تا دمای معینی گرم میکند </a:t>
            </a:r>
            <a:r>
              <a:rPr lang="fa-IR" sz="8000" b="1" u="sng" dirty="0">
                <a:solidFill>
                  <a:srgbClr val="006600"/>
                </a:solidFill>
                <a:cs typeface="Times New Roman"/>
              </a:rPr>
              <a:t>←</a:t>
            </a:r>
            <a:endParaRPr lang="fa-IR" sz="8000" b="1" dirty="0">
              <a:solidFill>
                <a:srgbClr val="006600"/>
              </a:solidFill>
              <a:cs typeface="Times New Roman"/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نور تابش میشود </a:t>
            </a:r>
            <a:r>
              <a:rPr lang="fa-IR" sz="8000" b="1" u="sng" dirty="0">
                <a:solidFill>
                  <a:srgbClr val="006600"/>
                </a:solidFill>
                <a:cs typeface="Times New Roman"/>
              </a:rPr>
              <a:t>←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 تبدیل به جریان الکتریکی میشود </a:t>
            </a:r>
            <a:r>
              <a:rPr lang="fa-IR" sz="8000" b="1" u="sng" dirty="0">
                <a:solidFill>
                  <a:srgbClr val="006600"/>
                </a:solidFill>
                <a:cs typeface="Times New Roman"/>
              </a:rPr>
              <a:t>←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 تقویت میشود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مقدار دوز متناسب با جریان است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00CC"/>
                </a:solidFill>
                <a:cs typeface="Times New Roman"/>
              </a:rPr>
              <a:t>حساسیت دستگاه: 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در محدوده </a:t>
            </a:r>
            <a:r>
              <a:rPr lang="en-US" sz="8000" b="1" dirty="0">
                <a:solidFill>
                  <a:prstClr val="black"/>
                </a:solidFill>
              </a:rPr>
              <a:t>(0.05 </a:t>
            </a:r>
            <a:r>
              <a:rPr lang="en-US" sz="8000" b="1" dirty="0" err="1">
                <a:solidFill>
                  <a:prstClr val="black"/>
                </a:solidFill>
              </a:rPr>
              <a:t>mSv</a:t>
            </a:r>
            <a:r>
              <a:rPr lang="en-US" sz="8000" b="1" dirty="0">
                <a:solidFill>
                  <a:prstClr val="black"/>
                </a:solidFill>
              </a:rPr>
              <a:t>  - 5 </a:t>
            </a:r>
            <a:r>
              <a:rPr lang="en-US" sz="8000" b="1" dirty="0" err="1">
                <a:solidFill>
                  <a:prstClr val="black"/>
                </a:solidFill>
              </a:rPr>
              <a:t>mrem</a:t>
            </a:r>
            <a:r>
              <a:rPr lang="en-US" sz="8000" b="1" dirty="0">
                <a:solidFill>
                  <a:prstClr val="black"/>
                </a:solidFill>
              </a:rPr>
              <a:t>)</a:t>
            </a:r>
            <a:endParaRPr lang="en-US" sz="8000" b="1" dirty="0">
              <a:solidFill>
                <a:srgbClr val="006600"/>
              </a:solidFill>
            </a:endParaRPr>
          </a:p>
          <a:p>
            <a:pPr marL="0" indent="0" algn="r" rtl="1">
              <a:buNone/>
            </a:pPr>
            <a:endParaRPr lang="fa-IR" sz="8000" b="1" dirty="0" smtClean="0">
              <a:solidFill>
                <a:srgbClr val="FF0000"/>
              </a:solidFill>
              <a:cs typeface="+mj-cs"/>
            </a:endParaRPr>
          </a:p>
          <a:p>
            <a:pPr marL="0" indent="0" algn="r" rtl="1">
              <a:buNone/>
            </a:pPr>
            <a:r>
              <a:rPr lang="fa-IR" sz="8000" b="1" dirty="0" smtClean="0">
                <a:solidFill>
                  <a:srgbClr val="FF0000"/>
                </a:solidFill>
                <a:cs typeface="+mj-cs"/>
              </a:rPr>
              <a:t>کاربرد خاصیت ترمولومینانس در دوزیمتری</a:t>
            </a:r>
          </a:p>
          <a:p>
            <a:pPr marL="0" indent="0" algn="r" rtl="1">
              <a:buFont typeface="Wingdings" pitchFamily="2" charset="2"/>
              <a:buChar char="v"/>
            </a:pPr>
            <a:r>
              <a:rPr lang="fa-IR" sz="8000" b="1" dirty="0">
                <a:cs typeface="+mj-cs"/>
              </a:rPr>
              <a:t>	</a:t>
            </a:r>
            <a:r>
              <a:rPr lang="fa-IR" sz="8000" b="1" dirty="0" smtClean="0">
                <a:cs typeface="+mj-cs"/>
              </a:rPr>
              <a:t> 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تحت تابش قرار دادن </a:t>
            </a:r>
            <a:r>
              <a:rPr lang="fa-IR" sz="8000" b="1" dirty="0">
                <a:solidFill>
                  <a:srgbClr val="000099"/>
                </a:solidFill>
                <a:cs typeface="+mj-cs"/>
              </a:rPr>
              <a:t>کریستال دارای خاصیت ترمولومینسانس</a:t>
            </a:r>
          </a:p>
          <a:p>
            <a:pPr marL="0" indent="0" algn="r" rtl="1">
              <a:buFont typeface="Wingdings" pitchFamily="2" charset="2"/>
              <a:buChar char="v"/>
            </a:pPr>
            <a:r>
              <a:rPr lang="fa-IR" sz="8000" b="1" dirty="0">
                <a:cs typeface="+mj-cs"/>
              </a:rPr>
              <a:t>	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گرم کردن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آن تا دمای معین </a:t>
            </a:r>
            <a:endParaRPr lang="fa-IR" sz="8000" b="1" dirty="0">
              <a:solidFill>
                <a:srgbClr val="006600"/>
              </a:solidFill>
              <a:cs typeface="+mj-cs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fa-IR" sz="8000" b="1" dirty="0">
                <a:cs typeface="+mj-cs"/>
              </a:rPr>
              <a:t>	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اندازه گیری </a:t>
            </a:r>
            <a:r>
              <a:rPr lang="fa-IR" sz="8000" b="1" dirty="0">
                <a:solidFill>
                  <a:srgbClr val="FF0000"/>
                </a:solidFill>
                <a:cs typeface="+mj-cs"/>
              </a:rPr>
              <a:t>نور </a:t>
            </a:r>
            <a:r>
              <a:rPr lang="fa-IR" sz="8000" b="1" dirty="0" smtClean="0">
                <a:solidFill>
                  <a:srgbClr val="FF0000"/>
                </a:solidFill>
                <a:cs typeface="+mj-cs"/>
              </a:rPr>
              <a:t>خروجی کریستال </a:t>
            </a:r>
            <a:r>
              <a:rPr lang="fa-IR" sz="8000" b="1" u="sng" dirty="0" smtClean="0">
                <a:solidFill>
                  <a:srgbClr val="006600"/>
                </a:solidFill>
              </a:rPr>
              <a:t>←تبدیل نور به جریان الکتریکی توسط لامپ تقویت کننده</a:t>
            </a:r>
          </a:p>
          <a:p>
            <a:pPr marL="0" indent="0" algn="r" rtl="1">
              <a:buFont typeface="Wingdings" pitchFamily="2" charset="2"/>
              <a:buChar char="v"/>
            </a:pPr>
            <a:r>
              <a:rPr lang="fa-IR" sz="8000" b="1" dirty="0">
                <a:cs typeface="+mj-cs"/>
              </a:rPr>
              <a:t>	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تناسب نور خروجی با دوز جذب </a:t>
            </a: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شده و </a:t>
            </a:r>
          </a:p>
          <a:p>
            <a:pPr marL="0" indent="0" algn="r" rtl="1">
              <a:buFont typeface="Wingdings" pitchFamily="2" charset="2"/>
              <a:buChar char="v"/>
            </a:pPr>
            <a:r>
              <a:rPr lang="fa-IR" sz="8000" b="1" dirty="0" smtClean="0">
                <a:solidFill>
                  <a:srgbClr val="006600"/>
                </a:solidFill>
                <a:cs typeface="+mj-cs"/>
              </a:rPr>
              <a:t>          تناسب آنها با شدت جریان تولید شده</a:t>
            </a:r>
            <a:r>
              <a:rPr lang="fa-IR" sz="8000" b="1" dirty="0">
                <a:cs typeface="+mj-cs"/>
              </a:rPr>
              <a:t>	وسیله اندازه گیری 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دوزیمتر </a:t>
            </a:r>
            <a:r>
              <a:rPr lang="en-US" sz="8000" b="1" dirty="0" smtClean="0">
                <a:solidFill>
                  <a:srgbClr val="006600"/>
                </a:solidFill>
                <a:cs typeface="+mj-cs"/>
              </a:rPr>
              <a:t>TLD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18" y="3352800"/>
            <a:ext cx="2133600" cy="202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61537" y="6218785"/>
            <a:ext cx="2895600" cy="365125"/>
          </a:xfrm>
        </p:spPr>
        <p:txBody>
          <a:bodyPr/>
          <a:lstStyle/>
          <a:p>
            <a:r>
              <a:rPr lang="en-US" dirty="0" smtClean="0"/>
              <a:t>Movahedi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6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26"/>
    </mc:Choice>
    <mc:Fallback xmlns="">
      <p:transition spd="slow" advTm="49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fa-IR" sz="2400" b="1" dirty="0" smtClean="0">
                <a:solidFill>
                  <a:srgbClr val="C00000"/>
                </a:solidFill>
                <a:cs typeface="+mj-cs"/>
              </a:rPr>
              <a:t>لامپ تقویت کننده الکترونی  </a:t>
            </a:r>
            <a:r>
              <a:rPr lang="fa-IR" sz="2400" b="1" dirty="0" smtClean="0">
                <a:cs typeface="+mj-cs"/>
              </a:rPr>
              <a:t>305 (فتومالتی پلایور </a:t>
            </a:r>
            <a:r>
              <a:rPr lang="en-US" sz="2400" b="1" dirty="0" smtClean="0">
                <a:cs typeface="+mj-cs"/>
              </a:rPr>
              <a:t>PM</a:t>
            </a:r>
            <a:r>
              <a:rPr lang="fa-IR" sz="2400" b="1" dirty="0" smtClean="0">
                <a:cs typeface="+mj-cs"/>
              </a:rPr>
              <a:t>)</a:t>
            </a:r>
          </a:p>
          <a:p>
            <a:pPr marL="0" indent="0">
              <a:buNone/>
            </a:pP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کار </a:t>
            </a:r>
            <a:r>
              <a:rPr lang="fa-IR" sz="2000" b="1" dirty="0">
                <a:solidFill>
                  <a:srgbClr val="000099"/>
                </a:solidFill>
              </a:rPr>
              <a:t>لامپ تقویت کننده الکترونی</a:t>
            </a: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: تقویت نور گسیل شده در دستگاه  </a:t>
            </a:r>
            <a:r>
              <a:rPr lang="en-US" sz="2000" b="1" dirty="0" smtClean="0">
                <a:solidFill>
                  <a:srgbClr val="006600"/>
                </a:solidFill>
              </a:rPr>
              <a:t>TLD</a:t>
            </a:r>
            <a:r>
              <a:rPr lang="fa-IR" sz="2000" b="1" dirty="0" smtClean="0">
                <a:solidFill>
                  <a:srgbClr val="006600"/>
                </a:solidFill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و دیگر دستگاه های دوزیمتری </a:t>
            </a:r>
          </a:p>
          <a:p>
            <a:pPr marL="0" indent="0">
              <a:buNone/>
            </a:pP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قسمت 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های </a:t>
            </a: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اصلی دستگاه: </a:t>
            </a:r>
            <a:endParaRPr lang="fa-IR" sz="2000" b="1" dirty="0">
              <a:solidFill>
                <a:srgbClr val="000099"/>
              </a:solidFill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990099"/>
                </a:solidFill>
                <a:cs typeface="+mj-cs"/>
              </a:rPr>
              <a:t>دریچه کاتد: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محل ورود نور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990099"/>
                </a:solidFill>
                <a:cs typeface="+mj-cs"/>
              </a:rPr>
              <a:t>فتوکاتد 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برخورد نور به  آن تولید الکترون </a:t>
            </a:r>
            <a:r>
              <a:rPr lang="fa-IR" sz="2000" b="1" dirty="0" smtClean="0">
                <a:cs typeface="+mj-cs"/>
              </a:rPr>
              <a:t>بر اثر فتوالکتریک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990099"/>
                </a:solidFill>
                <a:cs typeface="+mj-cs"/>
              </a:rPr>
              <a:t>الکترود </a:t>
            </a:r>
            <a:r>
              <a:rPr lang="fa-IR" sz="2000" b="1" dirty="0">
                <a:solidFill>
                  <a:srgbClr val="990099"/>
                </a:solidFill>
                <a:cs typeface="+mj-cs"/>
              </a:rPr>
              <a:t>فلزی داینود</a:t>
            </a:r>
            <a:r>
              <a:rPr lang="fa-IR" sz="2000" b="1" dirty="0"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شتاب الکترون ها </a:t>
            </a:r>
            <a:r>
              <a:rPr lang="fa-IR" sz="2000" b="1" dirty="0">
                <a:cs typeface="+mj-cs"/>
              </a:rPr>
              <a:t>به سمت آن </a:t>
            </a:r>
            <a:endParaRPr lang="fa-IR" sz="2000" b="1" dirty="0" smtClean="0"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cs typeface="+mj-cs"/>
              </a:rPr>
              <a:t>و </a:t>
            </a:r>
            <a:r>
              <a:rPr lang="fa-IR" sz="2000" b="1" dirty="0">
                <a:cs typeface="+mj-cs"/>
              </a:rPr>
              <a:t>تولید الکترون های </a:t>
            </a:r>
            <a:r>
              <a:rPr lang="fa-IR" sz="2000" b="1" dirty="0" smtClean="0">
                <a:cs typeface="+mj-cs"/>
              </a:rPr>
              <a:t>ثانویه و....</a:t>
            </a:r>
          </a:p>
          <a:p>
            <a:pPr marL="0" indent="0" algn="r" rtl="1">
              <a:buNone/>
              <a:tabLst>
                <a:tab pos="6567488" algn="l"/>
              </a:tabLst>
            </a:pPr>
            <a:r>
              <a:rPr lang="fa-IR" sz="2000" b="1" dirty="0" smtClean="0">
                <a:solidFill>
                  <a:srgbClr val="990099"/>
                </a:solidFill>
                <a:cs typeface="+mj-cs"/>
              </a:rPr>
              <a:t>داینود آخر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تولید </a:t>
            </a:r>
            <a:r>
              <a:rPr lang="en-US" sz="2000" b="1" dirty="0" smtClean="0">
                <a:solidFill>
                  <a:srgbClr val="006600"/>
                </a:solidFill>
                <a:cs typeface="+mj-cs"/>
              </a:rPr>
              <a:t>10</a:t>
            </a:r>
            <a:r>
              <a:rPr lang="en-US" sz="2000" b="1" baseline="30000" dirty="0" smtClean="0">
                <a:solidFill>
                  <a:srgbClr val="006600"/>
                </a:solidFill>
                <a:cs typeface="+mj-cs"/>
              </a:rPr>
              <a:t>8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 الکترون </a:t>
            </a:r>
            <a:r>
              <a:rPr lang="fa-IR" sz="2000" b="1" dirty="0" smtClean="0">
                <a:cs typeface="+mj-cs"/>
              </a:rPr>
              <a:t>به ازای هر فتوالکترون  </a:t>
            </a:r>
            <a:endParaRPr lang="en-US" sz="2000" dirty="0" smtClean="0">
              <a:cs typeface="+mj-cs"/>
            </a:endParaRPr>
          </a:p>
          <a:p>
            <a:pPr marL="0" indent="0" algn="r" rtl="1">
              <a:buNone/>
              <a:tabLst>
                <a:tab pos="6567488" algn="l"/>
              </a:tabLst>
            </a:pPr>
            <a:r>
              <a:rPr lang="fa-IR" sz="2000" b="1" dirty="0" smtClean="0">
                <a:solidFill>
                  <a:srgbClr val="990099"/>
                </a:solidFill>
                <a:cs typeface="+mj-cs"/>
              </a:rPr>
              <a:t>آند: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شتاب الکترونها به سمت آن</a:t>
            </a:r>
          </a:p>
          <a:p>
            <a:pPr marL="0" indent="0" algn="r" rtl="1">
              <a:buNone/>
              <a:tabLst>
                <a:tab pos="6567488" algn="l"/>
              </a:tabLst>
            </a:pPr>
            <a:endParaRPr lang="fa-IR" sz="2000" b="1" dirty="0">
              <a:solidFill>
                <a:srgbClr val="006600"/>
              </a:solidFill>
              <a:cs typeface="+mj-cs"/>
            </a:endParaRPr>
          </a:p>
          <a:p>
            <a:pPr marL="0" indent="0" algn="r" rtl="1">
              <a:buFont typeface="Wingdings" pitchFamily="2" charset="2"/>
              <a:buChar char="v"/>
            </a:pP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marL="0" indent="0" algn="r" rtl="1">
              <a:buNone/>
              <a:tabLst>
                <a:tab pos="914400" algn="l"/>
              </a:tabLst>
            </a:pPr>
            <a:r>
              <a:rPr lang="fa-IR" sz="2000" b="1" dirty="0">
                <a:solidFill>
                  <a:srgbClr val="FF0000"/>
                </a:solidFill>
                <a:cs typeface="+mj-cs"/>
              </a:rPr>
              <a:t>نحوه عملکرد لامپ تقویت کننده الکترونی کاربردی در </a:t>
            </a:r>
            <a:r>
              <a:rPr lang="en-US" sz="2000" b="1" dirty="0">
                <a:solidFill>
                  <a:srgbClr val="FF0000"/>
                </a:solidFill>
                <a:cs typeface="+mj-cs"/>
              </a:rPr>
              <a:t>TLD</a:t>
            </a:r>
          </a:p>
          <a:p>
            <a:pPr marL="0" indent="0" algn="r" rtl="1">
              <a:buFont typeface="Wingdings" pitchFamily="2" charset="2"/>
              <a:buChar char="ü"/>
              <a:tabLst>
                <a:tab pos="914400" algn="l"/>
              </a:tabLst>
            </a:pPr>
            <a:r>
              <a:rPr lang="en-US" sz="2000" b="1" dirty="0">
                <a:cs typeface="+mj-cs"/>
              </a:rPr>
              <a:t>	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برخورد نور تولید </a:t>
            </a:r>
            <a:r>
              <a:rPr lang="fa-IR" sz="2000" b="1" dirty="0">
                <a:cs typeface="+mj-cs"/>
              </a:rPr>
              <a:t>شده در </a:t>
            </a:r>
            <a:r>
              <a:rPr lang="fa-IR" sz="2000" b="1" dirty="0" smtClean="0">
                <a:cs typeface="+mj-cs"/>
              </a:rPr>
              <a:t>دوزیمتر </a:t>
            </a:r>
            <a:r>
              <a:rPr lang="en-US" sz="2000" b="1" dirty="0" smtClean="0">
                <a:cs typeface="+mj-cs"/>
              </a:rPr>
              <a:t> </a:t>
            </a:r>
            <a:r>
              <a:rPr lang="fa-IR" sz="2000" b="1" dirty="0">
                <a:cs typeface="+mj-cs"/>
              </a:rPr>
              <a:t>به صفحه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فتوکاتد</a:t>
            </a:r>
          </a:p>
          <a:p>
            <a:pPr marL="0" indent="0" algn="r" rtl="1">
              <a:buFont typeface="Wingdings" pitchFamily="2" charset="2"/>
              <a:buChar char="ü"/>
              <a:tabLst>
                <a:tab pos="914400" algn="l"/>
              </a:tabLst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	کنده شدن الکترون</a:t>
            </a:r>
          </a:p>
          <a:p>
            <a:pPr marL="0" indent="0" algn="r" rtl="1">
              <a:buFont typeface="Wingdings" pitchFamily="2" charset="2"/>
              <a:buChar char="ü"/>
              <a:tabLst>
                <a:tab pos="914400" algn="l"/>
              </a:tabLst>
            </a:pPr>
            <a:r>
              <a:rPr lang="fa-IR" sz="2000" b="1" dirty="0">
                <a:cs typeface="+mj-cs"/>
              </a:rPr>
              <a:t>	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برخورد الکترون </a:t>
            </a:r>
            <a:r>
              <a:rPr lang="fa-IR" sz="2000" b="1" dirty="0">
                <a:cs typeface="+mj-cs"/>
              </a:rPr>
              <a:t>کنده شده به صفحه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داینود</a:t>
            </a:r>
          </a:p>
          <a:p>
            <a:pPr marL="0" indent="0" algn="r" rtl="1">
              <a:buFont typeface="Wingdings" pitchFamily="2" charset="2"/>
              <a:buChar char="ü"/>
              <a:tabLst>
                <a:tab pos="914400" algn="l"/>
              </a:tabLst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وجود  پتانسیل قوی بین داینودها  </a:t>
            </a:r>
            <a:endParaRPr lang="fa-IR" sz="2000" b="1" dirty="0">
              <a:solidFill>
                <a:srgbClr val="006600"/>
              </a:solidFill>
              <a:cs typeface="+mj-cs"/>
            </a:endParaRPr>
          </a:p>
          <a:p>
            <a:pPr marL="0" indent="0" algn="r" rtl="1">
              <a:buFont typeface="Wingdings" pitchFamily="2" charset="2"/>
              <a:buChar char="ü"/>
              <a:tabLst>
                <a:tab pos="914400" algn="l"/>
              </a:tabLst>
            </a:pPr>
            <a:r>
              <a:rPr lang="fa-IR" sz="2000" b="1" dirty="0">
                <a:cs typeface="+mj-cs"/>
              </a:rPr>
              <a:t>	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شتاب دادن الکترون </a:t>
            </a:r>
            <a:r>
              <a:rPr lang="fa-IR" sz="2000" b="1" dirty="0">
                <a:cs typeface="+mj-cs"/>
              </a:rPr>
              <a:t>به داینود بعدی و جدا </a:t>
            </a:r>
            <a:r>
              <a:rPr lang="fa-IR" sz="2000" b="1" dirty="0" smtClean="0">
                <a:cs typeface="+mj-cs"/>
              </a:rPr>
              <a:t>شدن الکترون های بیشتر</a:t>
            </a:r>
            <a:endParaRPr lang="fa-IR" sz="2000" b="1" dirty="0">
              <a:cs typeface="+mj-cs"/>
            </a:endParaRPr>
          </a:p>
          <a:p>
            <a:pPr marL="0" indent="0" algn="r" rtl="1">
              <a:buFont typeface="Wingdings" pitchFamily="2" charset="2"/>
              <a:buChar char="ü"/>
              <a:tabLst>
                <a:tab pos="914400" algn="l"/>
              </a:tabLst>
            </a:pPr>
            <a:r>
              <a:rPr lang="fa-IR" sz="2000" b="1" dirty="0">
                <a:cs typeface="+mj-cs"/>
              </a:rPr>
              <a:t>	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ایجاد جریان الکتریکی </a:t>
            </a:r>
            <a:r>
              <a:rPr lang="fa-IR" sz="2000" b="1" dirty="0">
                <a:cs typeface="+mj-cs"/>
              </a:rPr>
              <a:t>متناسب با دوز </a:t>
            </a:r>
            <a:r>
              <a:rPr lang="fa-IR" sz="2000" b="1" dirty="0" smtClean="0">
                <a:cs typeface="+mj-cs"/>
              </a:rPr>
              <a:t>جذبی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marL="0" indent="0" algn="r" rtl="1">
              <a:buNone/>
              <a:tabLst>
                <a:tab pos="6567488" algn="l"/>
              </a:tabLst>
            </a:pPr>
            <a:endParaRPr lang="fa-IR" sz="2000" b="1" dirty="0">
              <a:solidFill>
                <a:srgbClr val="006600"/>
              </a:solidFill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3429000" cy="2610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Movahedi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5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187"/>
    </mc:Choice>
    <mc:Fallback xmlns="">
      <p:transition spd="slow" advTm="206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>
            <a:normAutofit fontScale="25000" lnSpcReduction="20000"/>
          </a:bodyPr>
          <a:lstStyle/>
          <a:p>
            <a:pPr marL="0" lvl="0" indent="0" algn="ctr" rtl="1" eaLnBrk="0" fontAlgn="base" hangingPunct="0">
              <a:spcAft>
                <a:spcPct val="0"/>
              </a:spcAft>
              <a:buNone/>
            </a:pPr>
            <a:r>
              <a:rPr lang="fa-IR" sz="11200" b="1" dirty="0">
                <a:solidFill>
                  <a:srgbClr val="FF0000"/>
                </a:solidFill>
                <a:cs typeface="Times New Roman"/>
              </a:rPr>
              <a:t>دوزیمترهای جرقه زن (سنتیلاتورها) 305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endParaRPr lang="fa-IR" sz="8000" b="1" dirty="0" smtClean="0">
              <a:solidFill>
                <a:srgbClr val="D60093"/>
              </a:solidFill>
              <a:cs typeface="Times New Roman"/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 smtClean="0">
                <a:solidFill>
                  <a:srgbClr val="D60093"/>
                </a:solidFill>
                <a:cs typeface="Times New Roman"/>
              </a:rPr>
              <a:t>مشخصات </a:t>
            </a:r>
            <a:r>
              <a:rPr lang="fa-IR" sz="8000" b="1" dirty="0">
                <a:solidFill>
                  <a:srgbClr val="D60093"/>
                </a:solidFill>
                <a:cs typeface="Times New Roman"/>
              </a:rPr>
              <a:t>: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fa-IR" sz="8000" b="1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برخورد پرتو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: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به ماده حساس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اشکار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ساز </a:t>
            </a:r>
            <a:r>
              <a:rPr lang="fa-IR" sz="8000" b="1" dirty="0">
                <a:solidFill>
                  <a:srgbClr val="0000FF"/>
                </a:solidFill>
                <a:cs typeface="Times New Roman"/>
              </a:rPr>
              <a:t>(مایع)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جذب انرژي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: توسط مایع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و </a:t>
            </a:r>
            <a:r>
              <a:rPr lang="fa-IR" sz="8000" b="1" u="sng" dirty="0">
                <a:solidFill>
                  <a:srgbClr val="D60093"/>
                </a:solidFill>
                <a:cs typeface="Times New Roman"/>
              </a:rPr>
              <a:t>تولید نور مرئي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با توجه به خاصیت</a:t>
            </a:r>
          </a:p>
          <a:p>
            <a:pPr marL="0" lvl="0" indent="0" algn="r" rtl="1" eaLnBrk="0" fontAlgn="base" hangingPunct="0">
              <a:spcAft>
                <a:spcPct val="0"/>
              </a:spcAft>
              <a:buClr>
                <a:srgbClr val="660033"/>
              </a:buClr>
              <a:buNone/>
            </a:pP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 فلورسانسی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(سوسو ميزنند)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 تبدیل نور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به جريان الكتريكي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در خروجي  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endParaRPr lang="fa-IR" sz="8000" b="1" dirty="0">
              <a:solidFill>
                <a:prstClr val="black"/>
              </a:solidFill>
              <a:cs typeface="Times New Roman"/>
            </a:endParaRPr>
          </a:p>
          <a:p>
            <a:pPr marL="0" lvl="0" indent="0" algn="r" rtl="1" fontAlgn="base">
              <a:spcAft>
                <a:spcPct val="0"/>
              </a:spcAft>
              <a:buNone/>
              <a:defRPr/>
            </a:pPr>
            <a:r>
              <a:rPr lang="fa-IR" sz="8000" b="1" dirty="0">
                <a:solidFill>
                  <a:srgbClr val="000099"/>
                </a:solidFill>
                <a:latin typeface="Times New Roman" pitchFamily="18" charset="0"/>
                <a:cs typeface="Times New Roman"/>
              </a:rPr>
              <a:t>مواد مورد استفاده در جرقه زن (سوسوزن) و عملکرد آن: 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محلول های فلورسان، بلور غیر آلی </a:t>
            </a:r>
            <a:r>
              <a:rPr lang="fa-IR" sz="8000" b="1" u="sng" dirty="0">
                <a:solidFill>
                  <a:srgbClr val="000099"/>
                </a:solidFill>
                <a:cs typeface="Times New Roman"/>
              </a:rPr>
              <a:t>ید ید سدیم</a:t>
            </a:r>
            <a:r>
              <a:rPr lang="en-US" sz="8000" b="1" dirty="0">
                <a:solidFill>
                  <a:srgbClr val="000099"/>
                </a:solidFill>
              </a:rPr>
              <a:t>   </a:t>
            </a:r>
            <a:r>
              <a:rPr lang="en-US" sz="8000" b="1" dirty="0">
                <a:solidFill>
                  <a:srgbClr val="CC0066"/>
                </a:solidFill>
              </a:rPr>
              <a:t>(</a:t>
            </a:r>
            <a:r>
              <a:rPr lang="en-US" sz="8000" b="1" dirty="0" err="1">
                <a:solidFill>
                  <a:srgbClr val="CC0066"/>
                </a:solidFill>
              </a:rPr>
              <a:t>Nal</a:t>
            </a:r>
            <a:r>
              <a:rPr lang="en-US" sz="8000" b="1" dirty="0">
                <a:solidFill>
                  <a:srgbClr val="CC0066"/>
                </a:solidFill>
              </a:rPr>
              <a:t>)  </a:t>
            </a: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یا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از مواد آلی مثل آنتراسن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endParaRPr lang="fa-IR" sz="8000" b="1" dirty="0">
              <a:solidFill>
                <a:srgbClr val="006600"/>
              </a:solidFill>
              <a:cs typeface="Times New Roman"/>
            </a:endParaRP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FF0000"/>
                </a:solidFill>
                <a:cs typeface="Times New Roman"/>
              </a:rPr>
              <a:t>روش کار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fa-IR" sz="8000" b="1" dirty="0">
                <a:solidFill>
                  <a:prstClr val="black"/>
                </a:solidFill>
                <a:cs typeface="Times New Roman"/>
              </a:rPr>
              <a:t> تحت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تابش قرار گرفتن الکترون های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این مواد 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کسب انرژی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و حرکت از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باند ظرفیت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به باند هدایت  </a:t>
            </a:r>
          </a:p>
          <a:p>
            <a:pPr lvl="0" algn="r" rtl="1" eaLnBrk="0" fontAlgn="base" hangingPunct="0">
              <a:spcAft>
                <a:spcPct val="0"/>
              </a:spcAft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در بازگشت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به باند ظرفیت از خود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نور تولید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میکنند </a:t>
            </a:r>
          </a:p>
          <a:p>
            <a:pPr marL="0" lvl="0" indent="0" algn="r" rtl="1" eaLnBrk="0" fontAlgn="base" hangingPunct="0">
              <a:spcAft>
                <a:spcPct val="0"/>
              </a:spcAft>
              <a:buClr>
                <a:srgbClr val="660033"/>
              </a:buClr>
              <a:buNone/>
            </a:pPr>
            <a:r>
              <a:rPr lang="fa-IR" sz="8000" b="1" dirty="0">
                <a:solidFill>
                  <a:srgbClr val="0000FF"/>
                </a:solidFill>
                <a:cs typeface="Times New Roman"/>
              </a:rPr>
              <a:t>مقدار سنجش نور : </a:t>
            </a:r>
            <a:r>
              <a:rPr lang="fa-IR" sz="8000" b="1" dirty="0">
                <a:solidFill>
                  <a:srgbClr val="663300"/>
                </a:solidFill>
                <a:cs typeface="Times New Roman"/>
              </a:rPr>
              <a:t>متناسب با دوز جذب شده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مهمترین مزیت :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شناسایی ذرات </a:t>
            </a:r>
            <a:r>
              <a:rPr lang="fa-IR" sz="8000" b="1" dirty="0">
                <a:solidFill>
                  <a:srgbClr val="D60093"/>
                </a:solidFill>
                <a:cs typeface="Times New Roman"/>
              </a:rPr>
              <a:t>بتا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 وپرتو های کم انرژی </a:t>
            </a:r>
            <a:r>
              <a:rPr lang="fa-IR" sz="8000" b="1" dirty="0">
                <a:solidFill>
                  <a:srgbClr val="D60093"/>
                </a:solidFill>
                <a:cs typeface="Times New Roman"/>
              </a:rPr>
              <a:t>گاما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و ذرات </a:t>
            </a:r>
            <a:r>
              <a:rPr lang="fa-IR" sz="8000" b="1" dirty="0">
                <a:solidFill>
                  <a:srgbClr val="D60093"/>
                </a:solidFill>
                <a:cs typeface="Times New Roman"/>
              </a:rPr>
              <a:t>نوترون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کاربرد</a:t>
            </a:r>
            <a:r>
              <a:rPr lang="en-US" sz="8000" b="1" dirty="0">
                <a:solidFill>
                  <a:prstClr val="black"/>
                </a:solidFill>
              </a:rPr>
              <a:t>: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زیاد در پزشکی</a:t>
            </a:r>
          </a:p>
          <a:p>
            <a:pPr marL="0" lvl="0" indent="0" algn="r" rtl="1" eaLnBrk="0" fontAlgn="base" hangingPunct="0">
              <a:spcAft>
                <a:spcPct val="0"/>
              </a:spcAft>
              <a:buNone/>
            </a:pPr>
            <a:r>
              <a:rPr lang="fa-IR" sz="8000" b="1" dirty="0">
                <a:solidFill>
                  <a:srgbClr val="000099"/>
                </a:solidFill>
                <a:cs typeface="Times New Roman"/>
              </a:rPr>
              <a:t>تفاوت با </a:t>
            </a:r>
            <a:r>
              <a:rPr lang="en-US" sz="8000" b="1" dirty="0">
                <a:solidFill>
                  <a:srgbClr val="000099"/>
                </a:solidFill>
              </a:rPr>
              <a:t>  : TLD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تولید نور بلافاصله پس از پرتوگیری </a:t>
            </a:r>
            <a:r>
              <a:rPr lang="fa-IR" sz="8000" b="1" dirty="0">
                <a:solidFill>
                  <a:prstClr val="black"/>
                </a:solidFill>
                <a:cs typeface="Times New Roman"/>
              </a:rPr>
              <a:t>و </a:t>
            </a:r>
            <a:r>
              <a:rPr lang="fa-IR" sz="8000" b="1" dirty="0">
                <a:solidFill>
                  <a:srgbClr val="006600"/>
                </a:solidFill>
                <a:cs typeface="Times New Roman"/>
              </a:rPr>
              <a:t>بدون نیاز به گرم کردن</a:t>
            </a:r>
            <a:endParaRPr lang="fa-IR" sz="8000" b="1" dirty="0">
              <a:solidFill>
                <a:prstClr val="black"/>
              </a:solidFill>
              <a:cs typeface="Times New Roman"/>
            </a:endParaRPr>
          </a:p>
          <a:p>
            <a:pPr algn="r" rtl="1">
              <a:buClr>
                <a:srgbClr val="660033"/>
              </a:buClr>
              <a:buFont typeface="Wingdings" panose="05000000000000000000" pitchFamily="2" charset="2"/>
              <a:buChar char="Ø"/>
            </a:pPr>
            <a:r>
              <a:rPr lang="fa-IR" sz="8000" b="1" dirty="0" smtClean="0">
                <a:solidFill>
                  <a:srgbClr val="000099"/>
                </a:solidFill>
                <a:cs typeface="+mj-cs"/>
              </a:rPr>
              <a:t> </a:t>
            </a:r>
            <a:endParaRPr lang="fa-IR" sz="8000" b="1" dirty="0" smtClean="0">
              <a:cs typeface="+mj-cs"/>
            </a:endParaRPr>
          </a:p>
          <a:p>
            <a:pPr marL="0" indent="0" algn="r">
              <a:buNone/>
            </a:pPr>
            <a:r>
              <a:rPr lang="fa-IR" sz="2000" b="1" dirty="0" smtClean="0">
                <a:cs typeface="+mj-cs"/>
              </a:rPr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311067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21"/>
    </mc:Choice>
    <mc:Fallback xmlns="">
      <p:transition spd="slow" advTm="117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552728"/>
          </a:xfrm>
        </p:spPr>
        <p:txBody>
          <a:bodyPr/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rgbClr val="FF0000"/>
                </a:solidFill>
                <a:cs typeface="+mj-cs"/>
              </a:rPr>
              <a:t>دوزیمترهای نیمه هادی </a:t>
            </a:r>
          </a:p>
          <a:p>
            <a:pPr marL="0" indent="0" algn="r">
              <a:buNone/>
            </a:pP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معمولی ترین دوزیمتر:</a:t>
            </a:r>
            <a:endParaRPr lang="en-US" sz="2000" b="1" dirty="0" smtClean="0">
              <a:solidFill>
                <a:srgbClr val="000099"/>
              </a:solidFill>
              <a:cs typeface="+mj-cs"/>
            </a:endParaRPr>
          </a:p>
          <a:p>
            <a:pPr marL="0" indent="0" algn="r">
              <a:buNone/>
            </a:pPr>
            <a:r>
              <a:rPr lang="fa-IR" sz="2000" b="1" dirty="0" smtClean="0">
                <a:cs typeface="+mj-cs"/>
              </a:rPr>
              <a:t>طرز کار مثل یک اتاقک یونیزاسیون است</a:t>
            </a:r>
          </a:p>
          <a:p>
            <a:pPr marL="0" indent="0" algn="r">
              <a:buNone/>
            </a:pPr>
            <a:r>
              <a:rPr lang="fa-IR" sz="2000" b="1" dirty="0" smtClean="0">
                <a:cs typeface="+mj-cs"/>
              </a:rPr>
              <a:t>-	</a:t>
            </a:r>
            <a:r>
              <a:rPr lang="fa-IR" sz="2000" b="1" u="sng" dirty="0" smtClean="0">
                <a:solidFill>
                  <a:srgbClr val="CC0066"/>
                </a:solidFill>
                <a:cs typeface="+mj-cs"/>
              </a:rPr>
              <a:t>پرتو یون ساز سبب تولید الکترون و حفره در نیمه هادیها می شود</a:t>
            </a:r>
          </a:p>
          <a:p>
            <a:pPr algn="r">
              <a:buFontTx/>
              <a:buChar char="-"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جمع آوری توسط یک میدان الکتریکی </a:t>
            </a:r>
            <a:r>
              <a:rPr lang="fa-IR" sz="2000" b="1" dirty="0" smtClean="0">
                <a:cs typeface="+mj-cs"/>
              </a:rPr>
              <a:t>و اندازه گیری آنها</a:t>
            </a:r>
          </a:p>
          <a:p>
            <a:pPr algn="r">
              <a:buFontTx/>
              <a:buChar char="-"/>
            </a:pPr>
            <a:endParaRPr lang="fa-IR" sz="2000" b="1" dirty="0" smtClean="0">
              <a:cs typeface="+mj-cs"/>
            </a:endParaRPr>
          </a:p>
          <a:p>
            <a:pPr marL="0" indent="0" algn="r">
              <a:buNone/>
            </a:pPr>
            <a:r>
              <a:rPr lang="fa-IR" sz="2000" b="1" dirty="0" smtClean="0">
                <a:solidFill>
                  <a:srgbClr val="CC0066"/>
                </a:solidFill>
                <a:cs typeface="+mj-cs"/>
              </a:rPr>
              <a:t>نحوه کار نیمه رساناهای </a:t>
            </a:r>
            <a:r>
              <a:rPr lang="en-US" sz="2000" b="1" dirty="0" err="1" smtClean="0">
                <a:solidFill>
                  <a:srgbClr val="CC0066"/>
                </a:solidFill>
                <a:cs typeface="+mj-cs"/>
              </a:rPr>
              <a:t>p,n</a:t>
            </a:r>
            <a:r>
              <a:rPr lang="fa-IR" sz="2000" b="1" dirty="0" smtClean="0">
                <a:solidFill>
                  <a:srgbClr val="CC0066"/>
                </a:solidFill>
                <a:cs typeface="+mj-cs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فاصله میان باند ظرفیت و باند هدایت در نیمه هادی ها کم است.</a:t>
            </a:r>
          </a:p>
          <a:p>
            <a:pPr marL="0" indent="0" algn="r">
              <a:buNone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وقتی یک الکترون از باند ظرفیت به باند هدایت برود؛ یک حفره در باند ظرفیت بر جای میگذارد.</a:t>
            </a:r>
          </a:p>
          <a:p>
            <a:pPr marL="0" indent="0" algn="r">
              <a:buNone/>
            </a:pPr>
            <a:endParaRPr lang="en-US" sz="2000" b="1" dirty="0" smtClean="0">
              <a:solidFill>
                <a:srgbClr val="006600"/>
              </a:solidFill>
              <a:cs typeface="+mj-cs"/>
            </a:endParaRPr>
          </a:p>
          <a:p>
            <a:pPr marL="0" indent="0" algn="r">
              <a:buNone/>
            </a:pPr>
            <a:r>
              <a:rPr lang="fa-IR" sz="2400" b="1" dirty="0" smtClean="0">
                <a:solidFill>
                  <a:srgbClr val="CC0066"/>
                </a:solidFill>
                <a:cs typeface="+mj-cs"/>
              </a:rPr>
              <a:t> جنس: </a:t>
            </a:r>
          </a:p>
          <a:p>
            <a:pPr marL="0" indent="0" algn="r" eaLnBrk="1" hangingPunct="1">
              <a:buNone/>
              <a:defRPr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1- </a:t>
            </a:r>
            <a:r>
              <a:rPr lang="fa-IR" sz="2000" b="1" dirty="0">
                <a:solidFill>
                  <a:srgbClr val="FF0000"/>
                </a:solidFill>
                <a:cs typeface="+mj-cs"/>
              </a:rPr>
              <a:t>ژرمانیوم 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با </a:t>
            </a:r>
            <a:r>
              <a:rPr lang="fa-IR" sz="2000" b="1" dirty="0">
                <a:solidFill>
                  <a:srgbClr val="FF0000"/>
                </a:solidFill>
                <a:cs typeface="+mj-cs"/>
              </a:rPr>
              <a:t>مقدار کمی 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لیتیوم</a:t>
            </a:r>
            <a:r>
              <a:rPr lang="fa-IR" sz="2000" b="1" dirty="0" smtClean="0">
                <a:cs typeface="+mj-cs"/>
              </a:rPr>
              <a:t>: </a:t>
            </a: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 </a:t>
            </a:r>
            <a:r>
              <a:rPr lang="en-US" sz="2000" b="1" dirty="0" smtClean="0">
                <a:solidFill>
                  <a:srgbClr val="000099"/>
                </a:solidFill>
                <a:cs typeface="+mj-cs"/>
              </a:rPr>
              <a:t>Ge (Li)</a:t>
            </a: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 </a:t>
            </a:r>
            <a:r>
              <a:rPr lang="fa-IR" sz="2000" b="1" dirty="0" smtClean="0">
                <a:cs typeface="+mj-cs"/>
              </a:rPr>
              <a:t>برای اشکار سازی  پرتوهای  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و</a:t>
            </a:r>
            <a:r>
              <a:rPr lang="ar-SA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γ </a:t>
            </a:r>
            <a:endParaRPr lang="fa-IR" sz="2000" b="1" dirty="0" smtClean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 marL="0" indent="0" algn="r" eaLnBrk="1" hangingPunct="1">
              <a:buNone/>
              <a:defRPr/>
            </a:pPr>
            <a:endParaRPr lang="fa-IR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 marL="0" indent="0" algn="r">
              <a:buNone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2- سلسیوم </a:t>
            </a:r>
            <a:r>
              <a:rPr lang="fa-IR" sz="2000" b="1" dirty="0">
                <a:solidFill>
                  <a:srgbClr val="FF0000"/>
                </a:solidFill>
                <a:cs typeface="+mj-cs"/>
              </a:rPr>
              <a:t>با مقدار کمی </a:t>
            </a: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لیتیوم:  </a:t>
            </a:r>
            <a:r>
              <a:rPr lang="en-US" sz="2000" b="1" dirty="0" smtClean="0">
                <a:solidFill>
                  <a:srgbClr val="000099"/>
                </a:solidFill>
                <a:cs typeface="+mj-cs"/>
              </a:rPr>
              <a:t>Si (Li)</a:t>
            </a:r>
            <a:r>
              <a:rPr lang="fa-IR" sz="2000" b="1" dirty="0" smtClean="0">
                <a:solidFill>
                  <a:srgbClr val="000099"/>
                </a:solidFill>
                <a:cs typeface="+mj-cs"/>
              </a:rPr>
              <a:t> </a:t>
            </a:r>
            <a:r>
              <a:rPr lang="fa-IR" sz="2000" b="1" dirty="0" smtClean="0">
                <a:cs typeface="+mj-cs"/>
              </a:rPr>
              <a:t>برای </a:t>
            </a:r>
            <a:r>
              <a:rPr lang="fa-IR" sz="2000" b="1" dirty="0">
                <a:cs typeface="+mj-cs"/>
              </a:rPr>
              <a:t>اشکار سازی  پرتوهای   </a:t>
            </a:r>
            <a:r>
              <a:rPr lang="fa-IR" sz="2000" b="1" dirty="0" smtClean="0">
                <a:solidFill>
                  <a:srgbClr val="990099"/>
                </a:solidFill>
                <a:cs typeface="+mj-cs"/>
              </a:rPr>
              <a:t>ذره ای</a:t>
            </a:r>
            <a:endParaRPr lang="en-GB" sz="2000" b="1" dirty="0">
              <a:solidFill>
                <a:srgbClr val="990099"/>
              </a:solidFill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BF90C-2DF8-4C32-BB09-26A704C36533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Movahedi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7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22"/>
    </mc:Choice>
    <mc:Fallback xmlns="">
      <p:transition spd="slow" advTm="90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2104</Words>
  <Application>Microsoft Office PowerPoint</Application>
  <PresentationFormat>On-screen Show (4:3)</PresentationFormat>
  <Paragraphs>397</Paragraphs>
  <Slides>23</Slides>
  <Notes>2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Apadana</dc:creator>
  <cp:lastModifiedBy>Apadana</cp:lastModifiedBy>
  <cp:revision>224</cp:revision>
  <dcterms:created xsi:type="dcterms:W3CDTF">2017-04-10T08:36:30Z</dcterms:created>
  <dcterms:modified xsi:type="dcterms:W3CDTF">2021-02-28T08:17:00Z</dcterms:modified>
</cp:coreProperties>
</file>