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7" r:id="rId2"/>
    <p:sldId id="275" r:id="rId3"/>
    <p:sldId id="269" r:id="rId4"/>
    <p:sldId id="277" r:id="rId5"/>
    <p:sldId id="279" r:id="rId6"/>
    <p:sldId id="278" r:id="rId7"/>
    <p:sldId id="281" r:id="rId8"/>
    <p:sldId id="282" r:id="rId9"/>
    <p:sldId id="283" r:id="rId10"/>
    <p:sldId id="284" r:id="rId11"/>
    <p:sldId id="280" r:id="rId12"/>
    <p:sldId id="286" r:id="rId13"/>
    <p:sldId id="287" r:id="rId14"/>
    <p:sldId id="285" r:id="rId15"/>
    <p:sldId id="289" r:id="rId16"/>
    <p:sldId id="288" r:id="rId17"/>
    <p:sldId id="291" r:id="rId18"/>
    <p:sldId id="292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IranNastaliq" panose="020B0604020202020204" charset="0"/>
      <p:regular r:id="rId26"/>
    </p:embeddedFont>
    <p:embeddedFont>
      <p:font typeface="Kunstler Script" panose="030304020206070D0D06" pitchFamily="66" charset="0"/>
      <p:regular r:id="rId2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1602"/>
    <a:srgbClr val="EFC58D"/>
    <a:srgbClr val="FFCC99"/>
    <a:srgbClr val="824808"/>
    <a:srgbClr val="996600"/>
    <a:srgbClr val="EAB268"/>
    <a:srgbClr val="89CC40"/>
    <a:srgbClr val="56BE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14" autoAdjust="0"/>
    <p:restoredTop sz="94647" autoAdjust="0"/>
  </p:normalViewPr>
  <p:slideViewPr>
    <p:cSldViewPr>
      <p:cViewPr varScale="1">
        <p:scale>
          <a:sx n="68" d="100"/>
          <a:sy n="68" d="100"/>
        </p:scale>
        <p:origin x="166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53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F8A918-FBE9-4620-A7B2-E48E6B62BFEA}" type="datetimeFigureOut">
              <a:rPr lang="en-US"/>
              <a:pPr>
                <a:defRPr/>
              </a:pPr>
              <a:t>3/8/2020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27D806-475F-4484-9921-04F3CF9FAE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944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728A16-36C0-4646-8FC1-350BAC32AEDB}" type="datetimeFigureOut">
              <a:rPr lang="en-US"/>
              <a:pPr>
                <a:defRPr/>
              </a:pPr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2B2D65-CC89-4ED1-B7ED-06A4A7EA3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334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2" cstate="print">
            <a:lum contrast="20000"/>
          </a:blip>
          <a:srcRect r="49738"/>
          <a:stretch>
            <a:fillRect/>
          </a:stretch>
        </p:blipFill>
        <p:spPr bwMode="auto">
          <a:xfrm>
            <a:off x="120650" y="2527300"/>
            <a:ext cx="1098550" cy="2184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1524000" y="-4763"/>
            <a:ext cx="6372225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5000">
                <a:latin typeface="110_Besmellah_1(MRT)" pitchFamily="2" charset="0"/>
              </a:rPr>
              <a:t>s</a:t>
            </a:r>
          </a:p>
        </p:txBody>
      </p:sp>
      <p:pic>
        <p:nvPicPr>
          <p:cNvPr id="4" name="Picture 8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3" cstate="print">
            <a:lum contrast="20000"/>
          </a:blip>
          <a:srcRect l="49738"/>
          <a:stretch>
            <a:fillRect/>
          </a:stretch>
        </p:blipFill>
        <p:spPr bwMode="auto">
          <a:xfrm>
            <a:off x="7924800" y="2527300"/>
            <a:ext cx="1098550" cy="21844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34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hahadat\Desktop\2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4228" t="19209" b="23162"/>
          <a:stretch>
            <a:fillRect/>
          </a:stretch>
        </p:blipFill>
        <p:spPr bwMode="auto">
          <a:xfrm>
            <a:off x="533400" y="4572000"/>
            <a:ext cx="8305800" cy="1752600"/>
          </a:xfrm>
          <a:prstGeom prst="rect">
            <a:avLst/>
          </a:prstGeom>
          <a:noFill/>
          <a:effectLst/>
        </p:spPr>
      </p:pic>
      <p:pic>
        <p:nvPicPr>
          <p:cNvPr id="5" name="Picture 4" descr="C:\Users\Shahadat\Desktop\22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4228" t="19209" b="23162"/>
          <a:stretch>
            <a:fillRect/>
          </a:stretch>
        </p:blipFill>
        <p:spPr bwMode="auto">
          <a:xfrm>
            <a:off x="1295400" y="2514600"/>
            <a:ext cx="6742113" cy="213360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 r="49738"/>
          <a:stretch>
            <a:fillRect/>
          </a:stretch>
        </p:blipFill>
        <p:spPr bwMode="auto">
          <a:xfrm>
            <a:off x="685800" y="2895600"/>
            <a:ext cx="688975" cy="13716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 l="49738"/>
          <a:stretch>
            <a:fillRect/>
          </a:stretch>
        </p:blipFill>
        <p:spPr bwMode="auto">
          <a:xfrm>
            <a:off x="7769225" y="2895600"/>
            <a:ext cx="688975" cy="13716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5" cstate="print">
            <a:lum contrast="10000"/>
          </a:blip>
          <a:srcRect t="50000"/>
          <a:stretch>
            <a:fillRect/>
          </a:stretch>
        </p:blipFill>
        <p:spPr bwMode="auto">
          <a:xfrm>
            <a:off x="1295400" y="0"/>
            <a:ext cx="6705600" cy="33528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724400"/>
            <a:ext cx="7543800" cy="1371600"/>
          </a:xfrm>
          <a:ln>
            <a:noFill/>
            <a:prstDash val="sysDot"/>
          </a:ln>
        </p:spPr>
        <p:txBody>
          <a:bodyPr anchor="b">
            <a:normAutofit/>
          </a:bodyPr>
          <a:lstStyle>
            <a:lvl1pPr marL="0" indent="0" algn="r" rtl="1">
              <a:buNone/>
              <a:defRPr lang="en-US" sz="1800" b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Yekan" pitchFamily="2" charset="-78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1371600" y="2743200"/>
            <a:ext cx="6400800" cy="1676400"/>
          </a:xfrm>
          <a:noFill/>
          <a:ln w="15875" cap="flat">
            <a:noFill/>
            <a:prstDash val="sysDash"/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/>
          <a:lstStyle>
            <a:lvl1pPr rtl="1">
              <a:defRPr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  Mitra_1 (MRT)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www.aseman313.ir</a:t>
            </a:r>
          </a:p>
        </p:txBody>
      </p:sp>
    </p:spTree>
    <p:extLst>
      <p:ext uri="{BB962C8B-B14F-4D97-AF65-F5344CB8AC3E}">
        <p14:creationId xmlns:p14="http://schemas.microsoft.com/office/powerpoint/2010/main" val="36377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alphaModFix amt="95000"/>
            <a:lum bright="-16000" contrast="41000"/>
          </a:blip>
          <a:srcRect/>
          <a:stretch>
            <a:fillRect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Abzar\ابزارهای فتوشاپ\وکتور\ترنج\Eslimi-Cadre-Vector-1-(Www.Torobche.Com)\23333333.png"/>
          <p:cNvPicPr>
            <a:picLocks noChangeAspect="1" noChangeArrowheads="1"/>
          </p:cNvPicPr>
          <p:nvPr userDrawn="1"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38188" y="1262063"/>
            <a:ext cx="7720012" cy="216693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0" descr="C:\Users\Shahadat\Desktop\22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4228" t="19209" b="23162"/>
          <a:stretch>
            <a:fillRect/>
          </a:stretch>
        </p:blipFill>
        <p:spPr bwMode="auto">
          <a:xfrm>
            <a:off x="990600" y="3657601"/>
            <a:ext cx="7467600" cy="2285999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4" descr="H:\Abzar\ابزارهای فتوشاپ\وکتور\ترنج\Eslimi_Vector_Toranj_22[Www.Torobche.Com]\بلل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6" r="49640" b="19424"/>
          <a:stretch>
            <a:fillRect/>
          </a:stretch>
        </p:blipFill>
        <p:spPr bwMode="auto">
          <a:xfrm>
            <a:off x="381000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6" cstate="print">
            <a:lum contrast="10000"/>
          </a:blip>
          <a:srcRect l="49738"/>
          <a:stretch>
            <a:fillRect/>
          </a:stretch>
        </p:blipFill>
        <p:spPr bwMode="auto">
          <a:xfrm>
            <a:off x="8153400" y="3962400"/>
            <a:ext cx="771525" cy="162242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7" cstate="print">
            <a:lum contrast="10000"/>
          </a:blip>
          <a:srcRect r="49738"/>
          <a:stretch>
            <a:fillRect/>
          </a:stretch>
        </p:blipFill>
        <p:spPr bwMode="auto">
          <a:xfrm>
            <a:off x="304800" y="3962400"/>
            <a:ext cx="771525" cy="1622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 rot="5400000">
            <a:off x="8508207" y="6331743"/>
            <a:ext cx="11430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">
                <a:solidFill>
                  <a:srgbClr val="996600"/>
                </a:solidFill>
              </a:rPr>
              <a:t>www.aseman313.ir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72824"/>
            <a:ext cx="6934200" cy="1375176"/>
          </a:xfrm>
          <a:noFill/>
          <a:ln w="15875" cap="flat">
            <a:noFill/>
            <a:prstDash val="sysDash"/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/>
          <a:lstStyle>
            <a:lvl1pPr rtl="1">
              <a:defRPr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  Mitra_1 (MRT)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886200"/>
            <a:ext cx="6934200" cy="1752600"/>
          </a:xfrm>
          <a:ln w="9525">
            <a:noFill/>
            <a:prstDash val="dash"/>
          </a:ln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cs typeface="B Yekan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Footer Placeholder 22"/>
          <p:cNvSpPr>
            <a:spLocks noGrp="1"/>
          </p:cNvSpPr>
          <p:nvPr>
            <p:ph type="ftr" sz="quarter" idx="10"/>
          </p:nvPr>
        </p:nvSpPr>
        <p:spPr>
          <a:xfrm>
            <a:off x="3124200" y="6324600"/>
            <a:ext cx="2895600" cy="381000"/>
          </a:xfr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/>
              <a:t>www.aseman313.ir</a:t>
            </a:r>
          </a:p>
        </p:txBody>
      </p:sp>
    </p:spTree>
    <p:extLst>
      <p:ext uri="{BB962C8B-B14F-4D97-AF65-F5344CB8AC3E}">
        <p14:creationId xmlns:p14="http://schemas.microsoft.com/office/powerpoint/2010/main" val="377745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hahadat\Desktop\11233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542" r="847"/>
          <a:stretch>
            <a:fillRect/>
          </a:stretch>
        </p:blipFill>
        <p:spPr bwMode="auto">
          <a:xfrm>
            <a:off x="152400" y="1600200"/>
            <a:ext cx="8915400" cy="5105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7" descr="H:\Abzar\ابزارهای فتوشاپ\وکتور\ترنج\Eslimi-Cadre-Vector-1-(Www.Torobche.Com)\23333333.png"/>
          <p:cNvPicPr>
            <a:picLocks noChangeAspect="1" noChangeArrowheads="1"/>
          </p:cNvPicPr>
          <p:nvPr userDrawn="1"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5800" y="76200"/>
            <a:ext cx="7853363" cy="149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1" descr="H:\Abzar\ابزارهای فتوشاپ\وکتور\ترنج\Eslimi_Vector_Toranj_22[Www.Torobche.Com]\Eslimi_Vector_Toranj_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0" y="1536700"/>
            <a:ext cx="2660650" cy="532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204" y="304800"/>
            <a:ext cx="7101196" cy="1016904"/>
          </a:xfrm>
          <a:ln w="19050">
            <a:noFill/>
            <a:prstDash val="sysDash"/>
          </a:ln>
        </p:spPr>
        <p:txBody>
          <a:bodyPr/>
          <a:lstStyle>
            <a:lvl1pPr rtl="1">
              <a:defRPr lang="fa-IR" sz="4400" kern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  Mitra_1 (MRT)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800600"/>
          </a:xfrm>
          <a:ln>
            <a:noFill/>
            <a:prstDash val="sysDash"/>
          </a:ln>
        </p:spPr>
        <p:txBody>
          <a:bodyPr/>
          <a:lstStyle>
            <a:lvl1pPr algn="r" rtl="1">
              <a:buSzPct val="128000"/>
              <a:buFontTx/>
              <a:buBlip>
                <a:blip r:embed="rId5"/>
              </a:buBlip>
              <a:defRPr lang="en-US" sz="2000" b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Yekan" pitchFamily="2" charset="-78"/>
              </a:defRPr>
            </a:lvl1pPr>
            <a:lvl2pPr algn="r" rtl="1">
              <a:lnSpc>
                <a:spcPct val="150000"/>
              </a:lnSpc>
              <a:buSzPct val="128000"/>
              <a:buFontTx/>
              <a:buBlip>
                <a:blip r:embed="rId5"/>
              </a:buBlip>
              <a:defRPr sz="1800" b="0" baseline="0">
                <a:cs typeface="B Yekan" pitchFamily="2" charset="-78"/>
              </a:defRPr>
            </a:lvl2pPr>
            <a:lvl3pPr algn="r" rtl="1">
              <a:lnSpc>
                <a:spcPct val="150000"/>
              </a:lnSpc>
              <a:buSzPct val="128000"/>
              <a:buFontTx/>
              <a:buBlip>
                <a:blip r:embed="rId5"/>
              </a:buBlip>
              <a:defRPr sz="1600" b="0">
                <a:cs typeface="B Yekan" pitchFamily="2" charset="-78"/>
              </a:defRPr>
            </a:lvl3pPr>
            <a:lvl4pPr algn="r" rtl="1">
              <a:lnSpc>
                <a:spcPct val="150000"/>
              </a:lnSpc>
              <a:buSzPct val="128000"/>
              <a:buFontTx/>
              <a:buBlip>
                <a:blip r:embed="rId5"/>
              </a:buBlip>
              <a:defRPr sz="1400" b="0" baseline="0">
                <a:cs typeface="B Yekan" pitchFamily="2" charset="-78"/>
              </a:defRPr>
            </a:lvl4pPr>
            <a:lvl5pPr algn="r" rtl="1">
              <a:lnSpc>
                <a:spcPct val="150000"/>
              </a:lnSpc>
              <a:buSzPct val="128000"/>
              <a:buFontTx/>
              <a:buBlip>
                <a:blip r:embed="rId5"/>
              </a:buBlip>
              <a:defRPr sz="1200" b="0">
                <a:cs typeface="B Yekan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:\Abzar\ابزارهای فتوشاپ\وکتور\ترنج\Eslimi_Vector_Toranj_22[Www.Torobche.Com]\بلل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18"/>
          <a:stretch>
            <a:fillRect/>
          </a:stretch>
        </p:blipFill>
        <p:spPr bwMode="auto">
          <a:xfrm>
            <a:off x="762000" y="5373688"/>
            <a:ext cx="75803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:\Abzar\ابزارهای فتوشاپ\وکتور\ترنج\Eslimi-Cadre-Vector-1-(Www.Torobche.Com)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-89694" y="1918494"/>
            <a:ext cx="5181600" cy="4087812"/>
          </a:xfrm>
          <a:prstGeom prst="rect">
            <a:avLst/>
          </a:prstGeom>
          <a:noFill/>
        </p:spPr>
      </p:pic>
      <p:pic>
        <p:nvPicPr>
          <p:cNvPr id="7" name="Picture 2" descr="H:\Abzar\ابزارهای فتوشاپ\وکتور\ترنج\Eslimi-Cadre-Vector-1-(Www.Torobche.Com)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4101306" y="1918496"/>
            <a:ext cx="5181600" cy="4087812"/>
          </a:xfrm>
          <a:prstGeom prst="rect">
            <a:avLst/>
          </a:prstGeom>
          <a:noFill/>
        </p:spPr>
      </p:pic>
      <p:pic>
        <p:nvPicPr>
          <p:cNvPr id="8" name="Picture 7" descr="H:\Abzar\ابزارهای فتوشاپ\وکتور\ترنج\Eslimi-Cadre-Vector-1-(Www.Torobche.Com)\23333333.png"/>
          <p:cNvPicPr>
            <a:picLocks noChangeAspect="1" noChangeArrowheads="1"/>
          </p:cNvPicPr>
          <p:nvPr userDrawn="1"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5800" y="152400"/>
            <a:ext cx="7853363" cy="12954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038600" cy="4876799"/>
          </a:xfrm>
          <a:ln w="12700">
            <a:noFill/>
            <a:prstDash val="sysDash"/>
          </a:ln>
        </p:spPr>
        <p:txBody>
          <a:bodyPr/>
          <a:lstStyle>
            <a:lvl1pPr algn="r" rtl="1">
              <a:buFontTx/>
              <a:buBlip>
                <a:blip r:embed="rId5"/>
              </a:buBlip>
              <a:defRPr lang="en-US" sz="2000" b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Yekan" pitchFamily="2" charset="-78"/>
              </a:defRPr>
            </a:lvl1pPr>
            <a:lvl2pPr algn="r" rtl="1">
              <a:lnSpc>
                <a:spcPct val="150000"/>
              </a:lnSpc>
              <a:buFontTx/>
              <a:buBlip>
                <a:blip r:embed="rId5"/>
              </a:buBlip>
              <a:defRPr sz="1800" baseline="0">
                <a:cs typeface="B Yekan" pitchFamily="2" charset="-78"/>
              </a:defRPr>
            </a:lvl2pPr>
            <a:lvl3pPr algn="r" rtl="1">
              <a:lnSpc>
                <a:spcPct val="150000"/>
              </a:lnSpc>
              <a:buFontTx/>
              <a:buBlip>
                <a:blip r:embed="rId5"/>
              </a:buBlip>
              <a:defRPr sz="1600" baseline="0">
                <a:cs typeface="B Yekan" pitchFamily="2" charset="-78"/>
              </a:defRPr>
            </a:lvl3pPr>
            <a:lvl4pPr algn="r" rtl="1">
              <a:lnSpc>
                <a:spcPct val="150000"/>
              </a:lnSpc>
              <a:buFontTx/>
              <a:buBlip>
                <a:blip r:embed="rId5"/>
              </a:buBlip>
              <a:defRPr sz="1400">
                <a:cs typeface="B Yekan" pitchFamily="2" charset="-78"/>
              </a:defRPr>
            </a:lvl4pPr>
            <a:lvl5pPr algn="r" rtl="1">
              <a:lnSpc>
                <a:spcPct val="150000"/>
              </a:lnSpc>
              <a:buFontTx/>
              <a:buBlip>
                <a:blip r:embed="rId5"/>
              </a:buBlip>
              <a:defRPr sz="1200">
                <a:cs typeface="B Yekan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799"/>
            <a:ext cx="7239000" cy="914400"/>
          </a:xfrm>
          <a:ln w="28575">
            <a:noFill/>
            <a:prstDash val="sysDot"/>
          </a:ln>
        </p:spPr>
        <p:txBody>
          <a:bodyPr/>
          <a:lstStyle>
            <a:lvl1pPr rtl="1">
              <a:defRPr lang="en-US" sz="3600" kern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  Mitra_1 (MRT)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876800"/>
          </a:xfrm>
          <a:ln w="12700">
            <a:noFill/>
            <a:prstDash val="sysDash"/>
          </a:ln>
        </p:spPr>
        <p:txBody>
          <a:bodyPr/>
          <a:lstStyle>
            <a:lvl1pPr algn="r" rtl="1">
              <a:buFontTx/>
              <a:buBlip>
                <a:blip r:embed="rId5"/>
              </a:buBlip>
              <a:defRPr lang="en-US" sz="2000" b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Yekan" pitchFamily="2" charset="-78"/>
              </a:defRPr>
            </a:lvl1pPr>
            <a:lvl2pPr algn="r" rtl="1">
              <a:lnSpc>
                <a:spcPct val="150000"/>
              </a:lnSpc>
              <a:buFontTx/>
              <a:buBlip>
                <a:blip r:embed="rId5"/>
              </a:buBlip>
              <a:defRPr sz="1800">
                <a:cs typeface="B Yekan" pitchFamily="2" charset="-78"/>
              </a:defRPr>
            </a:lvl2pPr>
            <a:lvl3pPr algn="r" rtl="1">
              <a:lnSpc>
                <a:spcPct val="150000"/>
              </a:lnSpc>
              <a:buFontTx/>
              <a:buBlip>
                <a:blip r:embed="rId5"/>
              </a:buBlip>
              <a:defRPr sz="1600">
                <a:cs typeface="B Yekan" pitchFamily="2" charset="-78"/>
              </a:defRPr>
            </a:lvl3pPr>
            <a:lvl4pPr algn="r" rtl="1">
              <a:lnSpc>
                <a:spcPct val="150000"/>
              </a:lnSpc>
              <a:buFontTx/>
              <a:buBlip>
                <a:blip r:embed="rId5"/>
              </a:buBlip>
              <a:defRPr sz="1400">
                <a:cs typeface="B Yekan" pitchFamily="2" charset="-78"/>
              </a:defRPr>
            </a:lvl4pPr>
            <a:lvl5pPr algn="r" rtl="1">
              <a:lnSpc>
                <a:spcPct val="150000"/>
              </a:lnSpc>
              <a:buFontTx/>
              <a:buBlip>
                <a:blip r:embed="rId5"/>
              </a:buBlip>
              <a:defRPr sz="1200">
                <a:cs typeface="B Yekan" pitchFamily="2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276600" y="6553200"/>
            <a:ext cx="2667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www.aseman313.ir</a:t>
            </a:r>
          </a:p>
        </p:txBody>
      </p:sp>
    </p:spTree>
    <p:extLst>
      <p:ext uri="{BB962C8B-B14F-4D97-AF65-F5344CB8AC3E}">
        <p14:creationId xmlns:p14="http://schemas.microsoft.com/office/powerpoint/2010/main" val="43944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:\Abzar\ابزارهای فتوشاپ\وکتور\ترنج\Eslimi_Vector_Toranj_22[Www.Torobche.Com]\Eslimi_Vector_Toranj_2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91"/>
          <a:stretch>
            <a:fillRect/>
          </a:stretch>
        </p:blipFill>
        <p:spPr bwMode="auto">
          <a:xfrm>
            <a:off x="228600" y="0"/>
            <a:ext cx="3352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:\Abzar\ابزارهای فتوشاپ\وکتور\ترنج\Eslimi-Cadre-Vector-1-(Www.Torobche.Com)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-1499394" y="1804194"/>
            <a:ext cx="6781800" cy="3173412"/>
          </a:xfrm>
          <a:prstGeom prst="rect">
            <a:avLst/>
          </a:prstGeom>
          <a:noFill/>
        </p:spPr>
      </p:pic>
      <p:pic>
        <p:nvPicPr>
          <p:cNvPr id="7" name="Picture 3" descr="H:\Abzar\ابزارهای فتوشاپ\وکتور\ترنج\Eslimi_Vector_Toranj_22[Www.Torobche.Com]\بلل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90" b="27623"/>
          <a:stretch>
            <a:fillRect/>
          </a:stretch>
        </p:blipFill>
        <p:spPr bwMode="auto">
          <a:xfrm>
            <a:off x="5118100" y="1371600"/>
            <a:ext cx="40259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:\Abzar\ابزارهای فتوشاپ\وکتور\ترنج\Eslimi-Cadre-Vector-1-(Www.Torobche.Com)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2729706" y="775496"/>
            <a:ext cx="6858000" cy="5307012"/>
          </a:xfrm>
          <a:prstGeom prst="rect">
            <a:avLst/>
          </a:prstGeom>
          <a:noFill/>
        </p:spPr>
      </p:pic>
      <p:pic>
        <p:nvPicPr>
          <p:cNvPr id="9" name="Picture 2" descr="H:\Abzar\ابزارهای فتوشاپ\وکتور\ترنج\Eslimi-Cadre-Vector-1-(Www.Torobche.Com)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389" t="6353" r="94444" b="7204"/>
          <a:stretch>
            <a:fillRect/>
          </a:stretch>
        </p:blipFill>
        <p:spPr bwMode="auto">
          <a:xfrm rot="5400000">
            <a:off x="1905000" y="76200"/>
            <a:ext cx="228600" cy="2819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228600"/>
            <a:ext cx="3047999" cy="1206500"/>
          </a:xfrm>
          <a:ln>
            <a:noFill/>
            <a:prstDash val="sysDash"/>
          </a:ln>
        </p:spPr>
        <p:txBody>
          <a:bodyPr anchor="b">
            <a:noAutofit/>
          </a:bodyPr>
          <a:lstStyle>
            <a:lvl1pPr algn="r" rtl="1">
              <a:lnSpc>
                <a:spcPct val="150000"/>
              </a:lnSpc>
              <a:defRPr lang="en-US" sz="2400" kern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  Mitra_1 (MRT)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356350"/>
          </a:xfrm>
          <a:ln w="19050">
            <a:noFill/>
            <a:prstDash val="sysDash"/>
          </a:ln>
        </p:spPr>
        <p:txBody>
          <a:bodyPr/>
          <a:lstStyle>
            <a:lvl1pPr algn="r" rtl="1">
              <a:lnSpc>
                <a:spcPct val="150000"/>
              </a:lnSpc>
              <a:buFontTx/>
              <a:buBlip>
                <a:blip r:embed="rId5"/>
              </a:buBlip>
              <a:defRPr lang="en-US" sz="3200" kern="12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  Mitra_1 (MRT)" pitchFamily="2" charset="-78"/>
              </a:defRPr>
            </a:lvl1pPr>
            <a:lvl2pPr algn="r" rtl="1">
              <a:lnSpc>
                <a:spcPct val="150000"/>
              </a:lnSpc>
              <a:buFontTx/>
              <a:buBlip>
                <a:blip r:embed="rId5"/>
              </a:buBlip>
              <a:defRPr sz="1800" baseline="0">
                <a:cs typeface="B Yekan" pitchFamily="2" charset="-78"/>
              </a:defRPr>
            </a:lvl2pPr>
            <a:lvl3pPr algn="r" rtl="1">
              <a:lnSpc>
                <a:spcPct val="150000"/>
              </a:lnSpc>
              <a:buFontTx/>
              <a:buBlip>
                <a:blip r:embed="rId5"/>
              </a:buBlip>
              <a:defRPr sz="1600">
                <a:cs typeface="B Yekan" pitchFamily="2" charset="-78"/>
              </a:defRPr>
            </a:lvl3pPr>
            <a:lvl4pPr algn="r" rtl="1">
              <a:lnSpc>
                <a:spcPct val="150000"/>
              </a:lnSpc>
              <a:buFontTx/>
              <a:buBlip>
                <a:blip r:embed="rId5"/>
              </a:buBlip>
              <a:defRPr sz="1400">
                <a:cs typeface="B Yekan" pitchFamily="2" charset="-78"/>
              </a:defRPr>
            </a:lvl4pPr>
            <a:lvl5pPr algn="r" rtl="1">
              <a:lnSpc>
                <a:spcPct val="150000"/>
              </a:lnSpc>
              <a:buFontTx/>
              <a:buBlip>
                <a:blip r:embed="rId5"/>
              </a:buBlip>
              <a:defRPr sz="1200">
                <a:cs typeface="B Yekan" pitchFamily="2" charset="-7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524000"/>
            <a:ext cx="3048001" cy="5105400"/>
          </a:xfrm>
          <a:ln>
            <a:noFill/>
            <a:prstDash val="sysDash"/>
          </a:ln>
        </p:spPr>
        <p:txBody>
          <a:bodyPr>
            <a:normAutofit/>
          </a:bodyPr>
          <a:lstStyle>
            <a:lvl1pPr marL="0" indent="0" algn="r" rtl="1">
              <a:lnSpc>
                <a:spcPct val="150000"/>
              </a:lnSpc>
              <a:buNone/>
              <a:defRPr sz="1400">
                <a:cs typeface="B Yekan" pitchFamily="2" charset="-7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71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 l="52174"/>
          <a:stretch>
            <a:fillRect/>
          </a:stretch>
        </p:blipFill>
        <p:spPr bwMode="auto">
          <a:xfrm>
            <a:off x="7239000" y="4800600"/>
            <a:ext cx="838200" cy="17526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H:\Abzar\ابزارهای فتوشاپ\وکتور\ترنج\Eslimi_Vector_Toranj_22[Www.Torobche.Com]\Eslimi_Vector_Toranj_22[Www.Torobche.Com]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 r="52174"/>
          <a:stretch>
            <a:fillRect/>
          </a:stretch>
        </p:blipFill>
        <p:spPr bwMode="auto">
          <a:xfrm>
            <a:off x="990600" y="4800600"/>
            <a:ext cx="838200" cy="17526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H:\Abzar\ابزارهای فتوشاپ\وکتور\ترنج\Eslimi_Vector_Toranj_22[Www.Torobche.Com]\Eslimi_Vector_Toranj_22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04"/>
          <a:stretch>
            <a:fillRect/>
          </a:stretch>
        </p:blipFill>
        <p:spPr bwMode="auto">
          <a:xfrm>
            <a:off x="762000" y="0"/>
            <a:ext cx="758031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10200" cy="609600"/>
          </a:xfrm>
          <a:ln w="9525">
            <a:solidFill>
              <a:srgbClr val="EFC58D"/>
            </a:solidFill>
            <a:prstDash val="sysDash"/>
          </a:ln>
        </p:spPr>
        <p:txBody>
          <a:bodyPr anchor="b"/>
          <a:lstStyle>
            <a:lvl1pPr algn="r" rtl="1">
              <a:defRPr sz="2000" b="1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7201"/>
            <a:ext cx="5486400" cy="4191000"/>
          </a:xfrm>
          <a:ln w="19050">
            <a:solidFill>
              <a:schemeClr val="bg1"/>
            </a:solidFill>
            <a:prstDash val="sysDash"/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443538"/>
            <a:ext cx="5410200" cy="1109662"/>
          </a:xfrm>
          <a:ln w="9525">
            <a:solidFill>
              <a:srgbClr val="EFC58D"/>
            </a:solidFill>
            <a:prstDash val="sysDash"/>
          </a:ln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997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H:\Abzar\ابزارهای فتوشاپ\وکتور\ترنج\Eslimi_Vector_Toranj_22[Www.Torobche.Com]\Eslimi_Vector_Toranj_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0" y="1676400"/>
            <a:ext cx="26606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Shahadat\Desktop\11233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542" r="847"/>
          <a:stretch>
            <a:fillRect/>
          </a:stretch>
        </p:blipFill>
        <p:spPr bwMode="auto">
          <a:xfrm>
            <a:off x="152400" y="1600200"/>
            <a:ext cx="8915400" cy="5105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H:\Abzar\ابزارهای فتوشاپ\وکتور\ترنج\Eslimi-Cadre-Vector-1-(Www.Torobche.Com)\23333333.png"/>
          <p:cNvPicPr>
            <a:picLocks noChangeAspect="1" noChangeArrowheads="1"/>
          </p:cNvPicPr>
          <p:nvPr userDrawn="1"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5800" y="76200"/>
            <a:ext cx="7853363" cy="149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162800" cy="1143000"/>
          </a:xfrm>
          <a:ln w="19050">
            <a:noFill/>
            <a:prstDash val="sysDash"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752600"/>
            <a:ext cx="8534400" cy="4876800"/>
          </a:xfrm>
          <a:ln w="9525">
            <a:noFill/>
            <a:prstDash val="sysDash"/>
          </a:ln>
        </p:spPr>
        <p:txBody>
          <a:bodyPr vert="eaVert"/>
          <a:lstStyle>
            <a:lvl1pPr>
              <a:buFontTx/>
              <a:buBlip>
                <a:blip r:embed="rId5"/>
              </a:buBlip>
              <a:defRPr sz="1800"/>
            </a:lvl1pPr>
            <a:lvl2pPr>
              <a:buFontTx/>
              <a:buBlip>
                <a:blip r:embed="rId5"/>
              </a:buBlip>
              <a:defRPr sz="1600" baseline="0"/>
            </a:lvl2pPr>
            <a:lvl3pPr>
              <a:buFontTx/>
              <a:buBlip>
                <a:blip r:embed="rId5"/>
              </a:buBlip>
              <a:defRPr sz="1400"/>
            </a:lvl3pPr>
            <a:lvl4pPr>
              <a:buFontTx/>
              <a:buBlip>
                <a:blip r:embed="rId5"/>
              </a:buBlip>
              <a:defRPr sz="1200"/>
            </a:lvl4pPr>
            <a:lvl5pPr>
              <a:buFontTx/>
              <a:buBlip>
                <a:blip r:embed="rId5"/>
              </a:buBlip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120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:\Abzar\ابزارهای فتوشاپ\وکتور\ترنج\Eslimi_Vector_Toranj_22[Www.Torobche.Com]\Eslimi_Vector_Toranj_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r="21111"/>
          <a:stretch>
            <a:fillRect/>
          </a:stretch>
        </p:blipFill>
        <p:spPr bwMode="auto">
          <a:xfrm>
            <a:off x="3163888" y="0"/>
            <a:ext cx="5980112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www.aseman313.ir</a:t>
            </a:r>
          </a:p>
        </p:txBody>
      </p:sp>
    </p:spTree>
    <p:extLst>
      <p:ext uri="{BB962C8B-B14F-4D97-AF65-F5344CB8AC3E}">
        <p14:creationId xmlns:p14="http://schemas.microsoft.com/office/powerpoint/2010/main" val="179384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 cstate="print">
            <a:lum bright="-16000" contras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a-IR"/>
              <a:t>عنوان مورد نظر خود را بنویسید</a:t>
            </a:r>
            <a:r>
              <a:rPr lang="en-US"/>
              <a:t>.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a-IR"/>
              <a:t>متن مورد نظر خود را بنویسید.</a:t>
            </a:r>
          </a:p>
          <a:p>
            <a:pPr lvl="1"/>
            <a:r>
              <a:rPr lang="fa-IR"/>
              <a:t>دومین مرحله</a:t>
            </a:r>
          </a:p>
          <a:p>
            <a:pPr lvl="2"/>
            <a:r>
              <a:rPr lang="fa-IR"/>
              <a:t>سومین مرحله</a:t>
            </a:r>
          </a:p>
          <a:p>
            <a:pPr lvl="3"/>
            <a:r>
              <a:rPr lang="fa-IR"/>
              <a:t>چهارمین مرحله</a:t>
            </a:r>
          </a:p>
          <a:p>
            <a:pPr lvl="4"/>
            <a:r>
              <a:rPr lang="fa-IR"/>
              <a:t>پنجمین مرحله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www.aseman313.ir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4400" kern="1200" dirty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A  Mitra_1 (MRT)"/>
          <a:cs typeface="A  Mitra_1 (MRT)" pitchFamily="2" charset="-7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  Mitra_1 (MRT)"/>
          <a:cs typeface="A  Mitra_1 (MRT)"/>
        </a:defRPr>
      </a:lvl9pPr>
    </p:titleStyle>
    <p:bodyStyle>
      <a:lvl1pPr marL="342900" indent="-34290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Blip>
          <a:blip r:embed="rId12"/>
        </a:buBlip>
        <a:defRPr lang="en-US" sz="2000" kern="1200" dirty="0">
          <a:solidFill>
            <a:srgbClr val="404040"/>
          </a:solidFill>
          <a:latin typeface="+mn-lt"/>
          <a:ea typeface="+mn-ea"/>
          <a:cs typeface="B Yekan" pitchFamily="2" charset="-78"/>
        </a:defRPr>
      </a:lvl1pPr>
      <a:lvl2pPr marL="742950" indent="-28575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Blip>
          <a:blip r:embed="rId12"/>
        </a:buBlip>
        <a:defRPr kern="1200">
          <a:solidFill>
            <a:schemeClr val="tx1"/>
          </a:solidFill>
          <a:latin typeface="+mn-lt"/>
          <a:ea typeface="+mn-ea"/>
          <a:cs typeface="B Yekan" pitchFamily="2" charset="-78"/>
        </a:defRPr>
      </a:lvl2pPr>
      <a:lvl3pPr marL="1143000" indent="-22860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Blip>
          <a:blip r:embed="rId12"/>
        </a:buBlip>
        <a:defRPr sz="1600" kern="1200">
          <a:solidFill>
            <a:schemeClr val="tx1"/>
          </a:solidFill>
          <a:latin typeface="+mn-lt"/>
          <a:ea typeface="+mn-ea"/>
          <a:cs typeface="B Yekan" pitchFamily="2" charset="-78"/>
        </a:defRPr>
      </a:lvl3pPr>
      <a:lvl4pPr marL="1600200" indent="-22860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Blip>
          <a:blip r:embed="rId12"/>
        </a:buBlip>
        <a:defRPr sz="1400" kern="1200">
          <a:solidFill>
            <a:schemeClr val="tx1"/>
          </a:solidFill>
          <a:latin typeface="+mn-lt"/>
          <a:ea typeface="+mn-ea"/>
          <a:cs typeface="B Yekan" pitchFamily="2" charset="-78"/>
        </a:defRPr>
      </a:lvl4pPr>
      <a:lvl5pPr marL="2057400" indent="-22860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Blip>
          <a:blip r:embed="rId12"/>
        </a:buBlip>
        <a:defRPr sz="1400" kern="1200">
          <a:solidFill>
            <a:schemeClr val="tx1"/>
          </a:solidFill>
          <a:latin typeface="+mn-lt"/>
          <a:ea typeface="+mn-ea"/>
          <a:cs typeface="B Yekan" pitchFamily="2" charset="-7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Placeholder 1"/>
          <p:cNvSpPr txBox="1">
            <a:spLocks/>
          </p:cNvSpPr>
          <p:nvPr/>
        </p:nvSpPr>
        <p:spPr bwMode="auto">
          <a:xfrm>
            <a:off x="914400" y="4381500"/>
            <a:ext cx="7543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404040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1pPr>
            <a:lvl2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2pPr>
            <a:lvl3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3pPr>
            <a:lvl4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4pPr>
            <a:lvl5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5pPr>
            <a:lvl6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6pPr>
            <a:lvl7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7pPr>
            <a:lvl8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8pPr>
            <a:lvl9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9pPr>
          </a:lstStyle>
          <a:p>
            <a:pPr eaLnBrk="1" hangingPunct="1">
              <a:buFontTx/>
              <a:buNone/>
              <a:defRPr/>
            </a:pPr>
            <a:endParaRPr lang="fa-IR" sz="2400" dirty="0">
              <a:solidFill>
                <a:schemeClr val="accent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fa-IR" sz="2400" dirty="0">
                <a:solidFill>
                  <a:srgbClr val="FF0000"/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موضوع </a:t>
            </a:r>
            <a:r>
              <a:rPr lang="fa-IR" sz="2400" dirty="0">
                <a:solidFill>
                  <a:schemeClr val="accent2">
                    <a:lumMod val="50000"/>
                  </a:schemeClr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: فردوسی، زیبانگارِ زبانِ فارسی</a:t>
            </a:r>
          </a:p>
          <a:p>
            <a:pPr eaLnBrk="1" hangingPunct="1">
              <a:buFontTx/>
              <a:buNone/>
              <a:defRPr/>
            </a:pPr>
            <a:r>
              <a:rPr lang="fa-IR" dirty="0">
                <a:solidFill>
                  <a:srgbClr val="FF0000"/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کاری از: </a:t>
            </a:r>
            <a:r>
              <a:rPr lang="fa-IR" dirty="0">
                <a:solidFill>
                  <a:schemeClr val="accent2">
                    <a:lumMod val="50000"/>
                  </a:schemeClr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دکتر فاطمه مرادی</a:t>
            </a:r>
          </a:p>
          <a:p>
            <a:pPr eaLnBrk="1" hangingPunct="1">
              <a:buFontTx/>
              <a:buNone/>
              <a:defRPr/>
            </a:pPr>
            <a:r>
              <a:rPr lang="fa-IR" sz="1600" dirty="0">
                <a:solidFill>
                  <a:schemeClr val="accent2">
                    <a:lumMod val="50000"/>
                  </a:schemeClr>
                </a:solidFill>
                <a:latin typeface="Kunstler Script" panose="030304020206070D0D06" pitchFamily="66" charset="0"/>
              </a:rPr>
              <a:t>عضو هیئت علمی گروه عمومی، بخش زبان و ادبیات فارسی</a:t>
            </a:r>
          </a:p>
          <a:p>
            <a:pPr eaLnBrk="1" hangingPunct="1">
              <a:buFontTx/>
              <a:buNone/>
              <a:defRPr/>
            </a:pPr>
            <a:r>
              <a:rPr lang="fa-IR" sz="1600" dirty="0">
                <a:solidFill>
                  <a:schemeClr val="accent2">
                    <a:lumMod val="50000"/>
                  </a:schemeClr>
                </a:solidFill>
                <a:latin typeface="Kunstler Script" panose="030304020206070D0D06" pitchFamily="66" charset="0"/>
              </a:rPr>
              <a:t>دانشکده ی پیراپزشکی، دانشگاه علوم پزشکی شیراز</a:t>
            </a:r>
          </a:p>
          <a:p>
            <a:pPr eaLnBrk="1" hangingPunct="1">
              <a:buFontTx/>
              <a:buNone/>
              <a:defRPr/>
            </a:pPr>
            <a:endParaRPr lang="fa-IR" dirty="0">
              <a:solidFill>
                <a:schemeClr val="accent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</p:txBody>
      </p:sp>
      <p:sp>
        <p:nvSpPr>
          <p:cNvPr id="4" name="Text Placeholder 1"/>
          <p:cNvSpPr txBox="1">
            <a:spLocks/>
          </p:cNvSpPr>
          <p:nvPr/>
        </p:nvSpPr>
        <p:spPr bwMode="auto">
          <a:xfrm>
            <a:off x="1524000" y="2743200"/>
            <a:ext cx="63246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404040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1pPr>
            <a:lvl2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2pPr>
            <a:lvl3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3pPr>
            <a:lvl4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4pPr>
            <a:lvl5pPr algn="r" rtl="1">
              <a:lnSpc>
                <a:spcPct val="150000"/>
              </a:lnSpc>
              <a:spcBef>
                <a:spcPct val="20000"/>
              </a:spcBef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5pPr>
            <a:lvl6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6pPr>
            <a:lvl7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7pPr>
            <a:lvl8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8pPr>
            <a:lvl9pPr algn="r" rtl="1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1400">
                <a:solidFill>
                  <a:schemeClr val="tx1"/>
                </a:solidFill>
                <a:latin typeface="Calibri" panose="020F0502020204030204" pitchFamily="34" charset="0"/>
                <a:cs typeface="B Yekan" panose="00000400000000000000" pitchFamily="2" charset="-78"/>
              </a:defRPr>
            </a:lvl9pPr>
          </a:lstStyle>
          <a:p>
            <a:pPr algn="ctr" eaLnBrk="1" hangingPunct="1">
              <a:buFontTx/>
              <a:buNone/>
              <a:defRPr/>
            </a:pPr>
            <a:endParaRPr lang="fa-IR" sz="4000" dirty="0">
              <a:solidFill>
                <a:schemeClr val="tx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fa-IR" sz="4000" dirty="0">
              <a:solidFill>
                <a:schemeClr val="tx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fa-IR" sz="4000" dirty="0">
              <a:solidFill>
                <a:schemeClr val="tx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fa-IR" sz="4000" dirty="0">
              <a:solidFill>
                <a:schemeClr val="tx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fa-IR" sz="4000" dirty="0">
              <a:solidFill>
                <a:schemeClr val="tx2">
                  <a:lumMod val="50000"/>
                </a:schemeClr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fa-IR" sz="4000" dirty="0">
                <a:solidFill>
                  <a:srgbClr val="FF0000"/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به نام خالق زیبایی ها</a:t>
            </a:r>
            <a:endParaRPr lang="en-US" sz="4000" dirty="0">
              <a:solidFill>
                <a:srgbClr val="FF0000"/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595959"/>
                </a:solidFill>
                <a:latin typeface="Kunstler Script" panose="030304020206070D0D06" pitchFamily="66" charset="0"/>
                <a:cs typeface="IranNastaliq" panose="02020505000000020003" pitchFamily="18" charset="0"/>
              </a:rPr>
              <a:t>,</a:t>
            </a:r>
            <a:endParaRPr lang="fa-IR" dirty="0">
              <a:solidFill>
                <a:srgbClr val="595959"/>
              </a:solidFill>
              <a:latin typeface="Kunstler Script" panose="030304020206070D0D06" pitchFamily="66" charset="0"/>
              <a:cs typeface="IranNastaliq" panose="02020505000000020003" pitchFamily="18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 descr="23443106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8991600" cy="61752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800" dirty="0">
                <a:solidFill>
                  <a:srgbClr val="FF0000"/>
                </a:solidFill>
              </a:rPr>
              <a:t>نگارش نامه ی خُسروان: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2400" dirty="0">
                <a:latin typeface="IranNastaliq" charset="0"/>
                <a:cs typeface="IranNastaliq" charset="0"/>
              </a:rPr>
              <a:t>نگارش اولین نسخه </a:t>
            </a:r>
            <a:r>
              <a:rPr lang="fa-IR" sz="2400" dirty="0">
                <a:latin typeface="IranNastaliq" charset="0"/>
                <a:cs typeface="IranNastaliq" charset="0"/>
              </a:rPr>
              <a:t>ی </a:t>
            </a:r>
            <a:r>
              <a:rPr lang="ar-SA" sz="2400" dirty="0">
                <a:latin typeface="IranNastaliq" charset="0"/>
                <a:cs typeface="IranNastaliq" charset="0"/>
              </a:rPr>
              <a:t>شاهنامه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در سال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384</a:t>
            </a:r>
            <a:r>
              <a:rPr lang="ar-SA" sz="2400" dirty="0">
                <a:latin typeface="IranNastaliq" charset="0"/>
                <a:cs typeface="IranNastaliq" charset="0"/>
              </a:rPr>
              <a:t> هجری قمری به پایان رسید</a:t>
            </a:r>
            <a:r>
              <a:rPr lang="fa-IR" sz="2400" dirty="0">
                <a:latin typeface="IranNastaliq" charset="0"/>
                <a:cs typeface="IranNastaliq" charset="0"/>
              </a:rPr>
              <a:t> که</a:t>
            </a:r>
            <a:r>
              <a:rPr lang="ar-SA" sz="2400" dirty="0">
                <a:latin typeface="IranNastaliq" charset="0"/>
                <a:cs typeface="IranNastaliq" charset="0"/>
              </a:rPr>
              <a:t> شامل</a:t>
            </a:r>
            <a:r>
              <a:rPr lang="fa-IR" sz="2400" dirty="0">
                <a:latin typeface="IranNastaliq" charset="0"/>
                <a:cs typeface="IranNastaliq" charset="0"/>
              </a:rPr>
              <a:t>:</a:t>
            </a:r>
            <a:r>
              <a:rPr lang="ar-SA" sz="2400" dirty="0">
                <a:latin typeface="IranNastaliq" charset="0"/>
                <a:cs typeface="IranNastaliq" charset="0"/>
              </a:rPr>
              <a:t> داستان سیاوش، جنگ کیخسرو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</a:t>
            </a:r>
            <a:r>
              <a:rPr lang="fa-IR" sz="2400" dirty="0">
                <a:latin typeface="IranNastaliq" charset="0"/>
                <a:cs typeface="IranNastaliq" charset="0"/>
              </a:rPr>
              <a:t>ب</a:t>
            </a:r>
            <a:r>
              <a:rPr lang="ar-SA" sz="2400" dirty="0">
                <a:latin typeface="IranNastaliq" charset="0"/>
                <a:cs typeface="IranNastaliq" charset="0"/>
              </a:rPr>
              <a:t>ا تورانیان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و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داستان حکومت ساسانیان بود. پس از آن، فردوسی به سرودن</a:t>
            </a:r>
            <a:r>
              <a:rPr lang="fa-IR" sz="2400" dirty="0">
                <a:latin typeface="IranNastaliq" charset="0"/>
                <a:cs typeface="IranNastaliq" charset="0"/>
              </a:rPr>
              <a:t> این «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نامه ی باستان</a:t>
            </a:r>
            <a:r>
              <a:rPr lang="fa-IR" sz="2400" dirty="0">
                <a:latin typeface="IranNastaliq" charset="0"/>
                <a:cs typeface="IranNastaliq" charset="0"/>
              </a:rPr>
              <a:t>»</a:t>
            </a:r>
            <a:r>
              <a:rPr lang="ar-SA" sz="2400" dirty="0">
                <a:latin typeface="IranNastaliq" charset="0"/>
                <a:cs typeface="IranNastaliq" charset="0"/>
              </a:rPr>
              <a:t> ادامه داد و در سال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394</a:t>
            </a:r>
            <a:r>
              <a:rPr lang="ar-SA" sz="2400" dirty="0">
                <a:latin typeface="IranNastaliq" charset="0"/>
                <a:cs typeface="IranNastaliq" charset="0"/>
              </a:rPr>
              <a:t>، پس از براندازی سامانیان و بر تخت نشستن سلطان محمود غزنوی، تصمیم گرفت این اثر بزرگ را به سلطان محمود غزنوی هدیه کند</a:t>
            </a:r>
            <a:r>
              <a:rPr lang="fa-IR" sz="2400" dirty="0">
                <a:latin typeface="IranNastaliq" charset="0"/>
                <a:cs typeface="IranNastaliq" charset="0"/>
              </a:rPr>
              <a:t> و </a:t>
            </a:r>
            <a:r>
              <a:rPr lang="ar-SA" sz="2400" dirty="0">
                <a:latin typeface="IranNastaliq" charset="0"/>
                <a:cs typeface="IranNastaliq" charset="0"/>
              </a:rPr>
              <a:t>پس از شش سال تلاش، </a:t>
            </a:r>
            <a:r>
              <a:rPr lang="fa-IR" sz="2400" dirty="0">
                <a:latin typeface="IranNastaliq" charset="0"/>
                <a:cs typeface="IranNastaliq" charset="0"/>
              </a:rPr>
              <a:t>در سال 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400</a:t>
            </a:r>
            <a:r>
              <a:rPr lang="fa-IR" sz="2400" dirty="0">
                <a:latin typeface="IranNastaliq" charset="0"/>
                <a:cs typeface="IranNastaliq" charset="0"/>
              </a:rPr>
              <a:t> هجری قمری، این اثر سترگ را </a:t>
            </a:r>
            <a:r>
              <a:rPr lang="ar-SA" sz="2400" dirty="0">
                <a:latin typeface="IranNastaliq" charset="0"/>
                <a:cs typeface="IranNastaliq" charset="0"/>
              </a:rPr>
              <a:t>به دربار سلطان تقدیم کرد</a:t>
            </a:r>
            <a:r>
              <a:rPr lang="fa-IR" sz="2400" dirty="0">
                <a:latin typeface="IranNastaliq" charset="0"/>
                <a:cs typeface="IranNastaliq" charset="0"/>
              </a:rPr>
              <a:t>؛</a:t>
            </a:r>
            <a:r>
              <a:rPr lang="ar-SA" sz="2400" dirty="0">
                <a:latin typeface="IranNastaliq" charset="0"/>
                <a:cs typeface="IranNastaliq" charset="0"/>
              </a:rPr>
              <a:t> اما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به گفته </a:t>
            </a:r>
            <a:r>
              <a:rPr lang="fa-IR" sz="2400" dirty="0">
                <a:latin typeface="IranNastaliq" charset="0"/>
                <a:cs typeface="IranNastaliq" charset="0"/>
              </a:rPr>
              <a:t>ی خ</a:t>
            </a:r>
            <a:r>
              <a:rPr lang="ar-SA" sz="2400" dirty="0">
                <a:latin typeface="IranNastaliq" charset="0"/>
                <a:cs typeface="IranNastaliq" charset="0"/>
              </a:rPr>
              <a:t>ود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فردوسی، سلطان محمود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پاداش</a:t>
            </a:r>
            <a:r>
              <a:rPr lang="fa-IR" sz="2400" dirty="0">
                <a:latin typeface="IranNastaliq" charset="0"/>
                <a:cs typeface="IranNastaliq" charset="0"/>
              </a:rPr>
              <a:t> درخور</a:t>
            </a:r>
            <a:r>
              <a:rPr lang="ar-SA" sz="2400" dirty="0">
                <a:latin typeface="IranNastaliq" charset="0"/>
                <a:cs typeface="IranNastaliq" charset="0"/>
              </a:rPr>
              <a:t>ی برای وی نفرستاد</a:t>
            </a:r>
            <a:r>
              <a:rPr lang="fa-IR" sz="2400" dirty="0">
                <a:latin typeface="IranNastaliq" charset="0"/>
                <a:cs typeface="IranNastaliq" charset="0"/>
              </a:rPr>
              <a:t>.</a:t>
            </a:r>
          </a:p>
          <a:p>
            <a:endParaRPr lang="en-US" sz="2400" dirty="0">
              <a:latin typeface="IranNastaliq" charset="0"/>
              <a:cs typeface="IranNastaliq" charset="0"/>
            </a:endParaRPr>
          </a:p>
          <a:p>
            <a:r>
              <a:rPr lang="ar-SA" sz="2400" dirty="0">
                <a:latin typeface="IranNastaliq" charset="0"/>
                <a:cs typeface="IranNastaliq" charset="0"/>
              </a:rPr>
              <a:t> «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نکرد 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اندر 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این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داستان ها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نگاه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                                        ز  بدگوی  و بختِ  بد آمد گناه</a:t>
            </a:r>
            <a:r>
              <a:rPr lang="ar-SA" sz="2400" dirty="0">
                <a:latin typeface="IranNastaliq" charset="0"/>
                <a:cs typeface="IranNastaliq" charset="0"/>
              </a:rPr>
              <a:t>»</a:t>
            </a:r>
            <a:endParaRPr lang="en-US" sz="2400" dirty="0">
              <a:latin typeface="IranNastaliq" charset="0"/>
              <a:cs typeface="IranNastaliq" charset="0"/>
            </a:endParaRPr>
          </a:p>
          <a:p>
            <a:endParaRPr lang="en-US" sz="2400" dirty="0">
              <a:latin typeface="IranNastaliq" charset="0"/>
              <a:cs typeface="IranNastaliq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" name="Picture 2" descr="ferdowsi-biography-gh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500" y="304800"/>
            <a:ext cx="7239000" cy="5943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443101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443" y="381000"/>
            <a:ext cx="7101114" cy="579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800" dirty="0">
                <a:solidFill>
                  <a:srgbClr val="FF0000"/>
                </a:solidFill>
              </a:rPr>
              <a:t>چرایی عدم پذیرش شاهنامه: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sz="2400" dirty="0">
              <a:solidFill>
                <a:srgbClr val="301602"/>
              </a:solidFill>
              <a:latin typeface="IranNastaliq" charset="0"/>
              <a:cs typeface="IranNastaliq" charset="0"/>
            </a:endParaRPr>
          </a:p>
          <a:p>
            <a:endParaRPr lang="fa-IR" sz="2400" dirty="0">
              <a:solidFill>
                <a:srgbClr val="301602"/>
              </a:solidFill>
              <a:latin typeface="IranNastaliq" charset="0"/>
              <a:cs typeface="IranNastaliq" charset="0"/>
            </a:endParaRPr>
          </a:p>
          <a:p>
            <a:r>
              <a:rPr lang="fa-IR" sz="2400" dirty="0">
                <a:solidFill>
                  <a:srgbClr val="301602"/>
                </a:solidFill>
                <a:latin typeface="IranNastaliq" charset="0"/>
                <a:cs typeface="IranNastaliq" charset="0"/>
              </a:rPr>
              <a:t>سنی بودن سلطان محمود</a:t>
            </a:r>
            <a:endParaRPr lang="en-US" sz="2400" dirty="0">
              <a:solidFill>
                <a:srgbClr val="301602"/>
              </a:solidFill>
              <a:latin typeface="IranNastaliq" charset="0"/>
              <a:cs typeface="IranNastaliq" charset="0"/>
            </a:endParaRPr>
          </a:p>
          <a:p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ترک زاده بودن سلطان محمود</a:t>
            </a:r>
            <a:endParaRPr lang="en-US" sz="2400" dirty="0">
              <a:solidFill>
                <a:srgbClr val="FF0000"/>
              </a:solidFill>
              <a:latin typeface="IranNastaliq" charset="0"/>
              <a:cs typeface="IranNastaliq" charset="0"/>
            </a:endParaRPr>
          </a:p>
          <a:p>
            <a:r>
              <a:rPr lang="fa-IR" sz="2400" dirty="0">
                <a:solidFill>
                  <a:srgbClr val="0070C0"/>
                </a:solidFill>
                <a:latin typeface="IranNastaliq" charset="0"/>
                <a:cs typeface="IranNastaliq" charset="0"/>
              </a:rPr>
              <a:t>حسادت و بدگویی دشمنان فردوسی</a:t>
            </a:r>
            <a:endParaRPr lang="en-US" sz="2400" dirty="0">
              <a:solidFill>
                <a:srgbClr val="0070C0"/>
              </a:solidFill>
              <a:latin typeface="IranNastaliq" charset="0"/>
              <a:cs typeface="IranNastaliq" charset="0"/>
            </a:endParaRPr>
          </a:p>
          <a:p>
            <a:r>
              <a:rPr lang="fa-IR" sz="2400" dirty="0">
                <a:solidFill>
                  <a:srgbClr val="00B050"/>
                </a:solidFill>
                <a:latin typeface="IranNastaliq" charset="0"/>
                <a:cs typeface="IranNastaliq" charset="0"/>
              </a:rPr>
              <a:t>بزرگداشت و </a:t>
            </a:r>
            <a:r>
              <a:rPr lang="fa-IR" sz="2400">
                <a:solidFill>
                  <a:srgbClr val="00B050"/>
                </a:solidFill>
                <a:latin typeface="IranNastaliq" charset="0"/>
                <a:cs typeface="IranNastaliq" charset="0"/>
              </a:rPr>
              <a:t>بیان اهمیت </a:t>
            </a:r>
            <a:r>
              <a:rPr lang="fa-IR" sz="2400" dirty="0">
                <a:solidFill>
                  <a:srgbClr val="00B050"/>
                </a:solidFill>
                <a:latin typeface="IranNastaliq" charset="0"/>
                <a:cs typeface="IranNastaliq" charset="0"/>
              </a:rPr>
              <a:t>ایران باستان</a:t>
            </a:r>
          </a:p>
          <a:p>
            <a:r>
              <a:rPr lang="fa-IR" sz="2400" dirty="0">
                <a:solidFill>
                  <a:srgbClr val="C00000"/>
                </a:solidFill>
                <a:latin typeface="IranNastaliq" charset="0"/>
                <a:cs typeface="IranNastaliq" charset="0"/>
              </a:rPr>
              <a:t>و ... .</a:t>
            </a:r>
            <a:endParaRPr lang="en-US" sz="2400" dirty="0">
              <a:solidFill>
                <a:srgbClr val="C00000"/>
              </a:solidFill>
              <a:latin typeface="IranNastaliq" charset="0"/>
              <a:cs typeface="IranNastaliq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82915894-723407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609600"/>
            <a:ext cx="6858000" cy="563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فرجام کار: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sz="2400" dirty="0">
              <a:latin typeface="IranNastaliq" charset="0"/>
              <a:cs typeface="IranNastaliq" charset="0"/>
            </a:endParaRPr>
          </a:p>
          <a:p>
            <a:r>
              <a:rPr lang="fa-IR" sz="2400" dirty="0">
                <a:latin typeface="IranNastaliq" charset="0"/>
                <a:cs typeface="IranNastaliq" charset="0"/>
              </a:rPr>
              <a:t>فردوسی </a:t>
            </a:r>
            <a:r>
              <a:rPr lang="ar-SA" sz="2400" dirty="0">
                <a:latin typeface="IranNastaliq" charset="0"/>
                <a:cs typeface="IranNastaliq" charset="0"/>
              </a:rPr>
              <a:t>در سال </a:t>
            </a:r>
            <a:r>
              <a:rPr lang="ar-SA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411 </a:t>
            </a:r>
            <a:r>
              <a:rPr lang="fa-IR" sz="2400" dirty="0">
                <a:latin typeface="IranNastaliq" charset="0"/>
                <a:cs typeface="IranNastaliq" charset="0"/>
              </a:rPr>
              <a:t>قمری</a:t>
            </a:r>
            <a:r>
              <a:rPr lang="fa-IR" sz="24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درگذشت. پس از مرگ</a:t>
            </a:r>
            <a:r>
              <a:rPr lang="fa-IR" sz="2400" dirty="0">
                <a:latin typeface="IranNastaliq" charset="0"/>
                <a:cs typeface="IranNastaliq" charset="0"/>
              </a:rPr>
              <a:t> او</a:t>
            </a:r>
            <a:r>
              <a:rPr lang="ar-SA" sz="2400" dirty="0">
                <a:latin typeface="IranNastaliq" charset="0"/>
                <a:cs typeface="IranNastaliq" charset="0"/>
              </a:rPr>
              <a:t>، واعظ طبرستان به دلیل شیعه بودن</a:t>
            </a:r>
            <a:r>
              <a:rPr lang="fa-IR" sz="2400" dirty="0">
                <a:latin typeface="IranNastaliq" charset="0"/>
                <a:cs typeface="IranNastaliq" charset="0"/>
              </a:rPr>
              <a:t>ش</a:t>
            </a:r>
            <a:r>
              <a:rPr lang="ar-SA" sz="2400" dirty="0">
                <a:latin typeface="IranNastaliq" charset="0"/>
                <a:cs typeface="IranNastaliq" charset="0"/>
              </a:rPr>
              <a:t> و نیز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مدح او از دلاوری های پهلوانان باستانی</a:t>
            </a:r>
            <a:r>
              <a:rPr lang="fa-IR" sz="2400" dirty="0">
                <a:latin typeface="IranNastaliq" charset="0"/>
                <a:cs typeface="IranNastaliq" charset="0"/>
              </a:rPr>
              <a:t> ایرانی</a:t>
            </a:r>
            <a:r>
              <a:rPr lang="ar-SA" sz="2400" dirty="0">
                <a:latin typeface="IranNastaliq" charset="0"/>
                <a:cs typeface="IranNastaliq" charset="0"/>
              </a:rPr>
              <a:t>، از به خاکسپاری پیکر فردوسی در گورستان مسلمانان جلوگیری کرد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و به ناچار </a:t>
            </a:r>
            <a:r>
              <a:rPr lang="fa-IR" sz="2400" dirty="0">
                <a:latin typeface="IranNastaliq" charset="0"/>
                <a:cs typeface="IranNastaliq" charset="0"/>
              </a:rPr>
              <a:t>او را  </a:t>
            </a:r>
            <a:r>
              <a:rPr lang="ar-SA" sz="2400" dirty="0">
                <a:latin typeface="IranNastaliq" charset="0"/>
                <a:cs typeface="IranNastaliq" charset="0"/>
              </a:rPr>
              <a:t>در باغ</a:t>
            </a:r>
            <a:r>
              <a:rPr lang="fa-IR" sz="2400" dirty="0">
                <a:latin typeface="IranNastaliq" charset="0"/>
                <a:cs typeface="IranNastaliq" charset="0"/>
              </a:rPr>
              <a:t> شخصی اش </a:t>
            </a:r>
            <a:r>
              <a:rPr lang="ar-SA" sz="2400" dirty="0">
                <a:latin typeface="IranNastaliq" charset="0"/>
                <a:cs typeface="IranNastaliq" charset="0"/>
              </a:rPr>
              <a:t>در توس به خاک س</a:t>
            </a:r>
            <a:r>
              <a:rPr lang="fa-IR" sz="2400" dirty="0">
                <a:latin typeface="IranNastaliq" charset="0"/>
                <a:cs typeface="IranNastaliq" charset="0"/>
              </a:rPr>
              <a:t>پردن</a:t>
            </a:r>
            <a:r>
              <a:rPr lang="ar-SA" sz="2400" dirty="0">
                <a:latin typeface="IranNastaliq" charset="0"/>
                <a:cs typeface="IranNastaliq" charset="0"/>
              </a:rPr>
              <a:t>د.</a:t>
            </a:r>
            <a:endParaRPr lang="en-US" sz="2400" dirty="0">
              <a:latin typeface="IranNastaliq" charset="0"/>
              <a:cs typeface="IranNastaliq" charset="0"/>
            </a:endParaRPr>
          </a:p>
          <a:p>
            <a:r>
              <a:rPr lang="ar-SA" sz="2400" dirty="0">
                <a:latin typeface="IranNastaliq" charset="0"/>
                <a:cs typeface="IranNastaliq" charset="0"/>
              </a:rPr>
              <a:t>چند سال بعد</a:t>
            </a:r>
            <a:r>
              <a:rPr lang="fa-IR" sz="2400" dirty="0">
                <a:latin typeface="IranNastaliq" charset="0"/>
                <a:cs typeface="IranNastaliq" charset="0"/>
              </a:rPr>
              <a:t> از بی مهری سلطان</a:t>
            </a:r>
            <a:r>
              <a:rPr lang="ar-SA" sz="2400" dirty="0">
                <a:latin typeface="IranNastaliq" charset="0"/>
                <a:cs typeface="IranNastaliq" charset="0"/>
              </a:rPr>
              <a:t>، محمود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به مناسبتی فردوسی را به یاد آورد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و از رفتاری که با آن شاعر آزاده کرده بود پشیمان شد و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به فکر جبران گذشته افتاد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و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فرمان داد تا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ثروت فراوانی برای او از غزنین به </a:t>
            </a:r>
            <a:r>
              <a:rPr lang="fa-IR" sz="2400" dirty="0">
                <a:latin typeface="IranNastaliq" charset="0"/>
                <a:cs typeface="IranNastaliq" charset="0"/>
              </a:rPr>
              <a:t>ت</a:t>
            </a:r>
            <a:r>
              <a:rPr lang="ar-SA" sz="2400" dirty="0">
                <a:latin typeface="IranNastaliq" charset="0"/>
                <a:cs typeface="IranNastaliq" charset="0"/>
              </a:rPr>
              <a:t>وس بفرستند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و از او دلجو</a:t>
            </a:r>
            <a:r>
              <a:rPr lang="fa-IR" sz="2400" dirty="0">
                <a:latin typeface="IranNastaliq" charset="0"/>
                <a:cs typeface="IranNastaliq" charset="0"/>
              </a:rPr>
              <a:t>ی</a:t>
            </a:r>
            <a:r>
              <a:rPr lang="ar-SA" sz="2400" dirty="0">
                <a:latin typeface="IranNastaliq" charset="0"/>
                <a:cs typeface="IranNastaliq" charset="0"/>
              </a:rPr>
              <a:t>ی کنند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اما چنان که نوشته اند،</a:t>
            </a:r>
            <a:r>
              <a:rPr lang="ar-SA" sz="2400" b="1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روزی که هدیه </a:t>
            </a:r>
            <a:r>
              <a:rPr lang="fa-IR" sz="2400" dirty="0">
                <a:latin typeface="IranNastaliq" charset="0"/>
                <a:cs typeface="IranNastaliq" charset="0"/>
              </a:rPr>
              <a:t>ی </a:t>
            </a:r>
            <a:r>
              <a:rPr lang="ar-SA" sz="2400" dirty="0">
                <a:latin typeface="IranNastaliq" charset="0"/>
                <a:cs typeface="IranNastaliq" charset="0"/>
              </a:rPr>
              <a:t>سلطان را از غزنین به </a:t>
            </a:r>
            <a:r>
              <a:rPr lang="fa-IR" sz="2400" dirty="0">
                <a:latin typeface="IranNastaliq" charset="0"/>
                <a:cs typeface="IranNastaliq" charset="0"/>
              </a:rPr>
              <a:t>ت</a:t>
            </a:r>
            <a:r>
              <a:rPr lang="ar-SA" sz="2400" dirty="0">
                <a:latin typeface="IranNastaliq" charset="0"/>
                <a:cs typeface="IranNastaliq" charset="0"/>
              </a:rPr>
              <a:t>وس می آوردند، جنازه</a:t>
            </a:r>
            <a:r>
              <a:rPr lang="fa-IR" sz="2400" dirty="0">
                <a:latin typeface="IranNastaliq" charset="0"/>
                <a:cs typeface="IranNastaliq" charset="0"/>
              </a:rPr>
              <a:t> ی</a:t>
            </a:r>
            <a:r>
              <a:rPr lang="ar-SA" sz="2400" dirty="0">
                <a:latin typeface="IranNastaliq" charset="0"/>
                <a:cs typeface="IranNastaliq" charset="0"/>
              </a:rPr>
              <a:t> شاعر را از </a:t>
            </a:r>
            <a:r>
              <a:rPr lang="fa-IR" sz="2400" dirty="0">
                <a:latin typeface="IranNastaliq" charset="0"/>
                <a:cs typeface="IranNastaliq" charset="0"/>
              </a:rPr>
              <a:t>ت</a:t>
            </a:r>
            <a:r>
              <a:rPr lang="ar-SA" sz="2400" dirty="0">
                <a:latin typeface="IranNastaliq" charset="0"/>
                <a:cs typeface="IranNastaliq" charset="0"/>
              </a:rPr>
              <a:t>وس بیرون می </a:t>
            </a:r>
            <a:r>
              <a:rPr lang="fa-IR" sz="2400" dirty="0">
                <a:latin typeface="IranNastaliq" charset="0"/>
                <a:cs typeface="IranNastaliq" charset="0"/>
              </a:rPr>
              <a:t>بردند.</a:t>
            </a:r>
            <a:endParaRPr lang="en-US" sz="2400" dirty="0">
              <a:latin typeface="IranNastaliq" charset="0"/>
              <a:cs typeface="IranNastaliq" charset="0"/>
            </a:endParaRPr>
          </a:p>
          <a:p>
            <a:endParaRPr lang="en-US" sz="2400" dirty="0">
              <a:latin typeface="IranNastaliq" charset="0"/>
              <a:cs typeface="IranNastaliq" charset="0"/>
            </a:endParaRPr>
          </a:p>
          <a:p>
            <a:endParaRPr lang="en-US" sz="2400" dirty="0">
              <a:latin typeface="IranNastaliq" charset="0"/>
              <a:cs typeface="IranNastaliq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9958"/>
            <a:ext cx="7239000" cy="1137842"/>
          </a:xfrm>
        </p:spPr>
        <p:txBody>
          <a:bodyPr>
            <a:normAutofit/>
          </a:bodyPr>
          <a:lstStyle/>
          <a:p>
            <a:pPr algn="r"/>
            <a:r>
              <a:rPr lang="fa-IR" sz="3200" dirty="0">
                <a:solidFill>
                  <a:srgbClr val="FF0000"/>
                </a:solidFill>
                <a:latin typeface="IranNastaliq" charset="0"/>
                <a:cs typeface="IranNastaliq" charset="0"/>
              </a:rPr>
              <a:t>از آن پس، نمیرم که من زنده ام            که تخمِ سخن را پراکنده ام</a:t>
            </a:r>
            <a:endParaRPr lang="en-US" sz="3200" dirty="0">
              <a:solidFill>
                <a:srgbClr val="FF0000"/>
              </a:solidFill>
              <a:latin typeface="IranNastaliq" charset="0"/>
              <a:cs typeface="IranNastaliq" charset="0"/>
            </a:endParaRPr>
          </a:p>
        </p:txBody>
      </p:sp>
      <p:pic>
        <p:nvPicPr>
          <p:cNvPr id="4" name="Content Placeholder 3" descr="23443103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899842"/>
            <a:ext cx="7124179" cy="46482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 descr="فردوس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723900"/>
            <a:ext cx="6802056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880884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 descr="23443009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73152"/>
            <a:ext cx="8991600" cy="67848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219200" y="1600200"/>
            <a:ext cx="6400800" cy="4800600"/>
          </a:xfrm>
        </p:spPr>
        <p:txBody>
          <a:bodyPr rtlCol="0">
            <a:noAutofit/>
          </a:bodyPr>
          <a:lstStyle/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r>
              <a:rPr lang="ar-SA" sz="2600" dirty="0">
                <a:latin typeface="IranNastaliq" charset="0"/>
                <a:cs typeface="IranNastaliq" charset="0"/>
              </a:rPr>
              <a:t>ح</a:t>
            </a:r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600" dirty="0">
              <a:latin typeface="IranNastaliq" charset="0"/>
              <a:cs typeface="IranNastaliq" charset="0"/>
            </a:endParaRPr>
          </a:p>
          <a:p>
            <a:endParaRPr lang="fa-IR" sz="2400" dirty="0">
              <a:latin typeface="IranNastaliq" charset="0"/>
              <a:cs typeface="IranNastaliq" charset="0"/>
            </a:endParaRPr>
          </a:p>
          <a:p>
            <a:r>
              <a:rPr lang="fa-IR" sz="2400" dirty="0">
                <a:latin typeface="IranNastaliq" charset="0"/>
                <a:cs typeface="IranNastaliq" charset="0"/>
              </a:rPr>
              <a:t>ح</a:t>
            </a:r>
            <a:r>
              <a:rPr lang="ar-SA" sz="2400" dirty="0">
                <a:latin typeface="IranNastaliq" charset="0"/>
                <a:cs typeface="IranNastaliq" charset="0"/>
              </a:rPr>
              <a:t>کیم‌ </a:t>
            </a:r>
            <a:r>
              <a:rPr lang="fa-IR" sz="2400" dirty="0">
                <a:latin typeface="IranNastaliq" charset="0"/>
                <a:cs typeface="IranNastaliq" charset="0"/>
              </a:rPr>
              <a:t>«</a:t>
            </a:r>
            <a:r>
              <a:rPr lang="ar-SA" sz="2400" dirty="0">
                <a:latin typeface="IranNastaliq" charset="0"/>
                <a:cs typeface="IranNastaliq" charset="0"/>
              </a:rPr>
              <a:t>ابوالقاسم‌ منصور بن‌ حسن‌»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موسوم‌ به‌ ابوالقاسم‌ فردوسی‌ </a:t>
            </a:r>
            <a:r>
              <a:rPr lang="fa-IR" sz="2400" dirty="0">
                <a:latin typeface="IranNastaliq" charset="0"/>
                <a:cs typeface="IranNastaliq" charset="0"/>
              </a:rPr>
              <a:t>ت</a:t>
            </a:r>
            <a:r>
              <a:rPr lang="ar-SA" sz="2400" dirty="0">
                <a:latin typeface="IranNastaliq" charset="0"/>
                <a:cs typeface="IranNastaliq" charset="0"/>
              </a:rPr>
              <a:t>وسی‌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در حدود سا</a:t>
            </a:r>
            <a:r>
              <a:rPr lang="fa-IR" sz="2400" dirty="0">
                <a:latin typeface="IranNastaliq" charset="0"/>
                <a:cs typeface="IranNastaliq" charset="0"/>
              </a:rPr>
              <a:t>ل</a:t>
            </a:r>
            <a:r>
              <a:rPr lang="ar-SA" sz="2400" dirty="0">
                <a:latin typeface="IranNastaliq" charset="0"/>
                <a:cs typeface="IranNastaliq" charset="0"/>
              </a:rPr>
              <a:t> </a:t>
            </a:r>
            <a:r>
              <a:rPr lang="fa-IR" sz="2400" dirty="0">
                <a:latin typeface="IranNastaliq" charset="0"/>
                <a:cs typeface="IranNastaliq" charset="0"/>
              </a:rPr>
              <a:t>330</a:t>
            </a:r>
            <a:r>
              <a:rPr lang="ar-SA" sz="2400" dirty="0">
                <a:latin typeface="IranNastaliq" charset="0"/>
                <a:cs typeface="IranNastaliq" charset="0"/>
              </a:rPr>
              <a:t> هجری قمری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در</a:t>
            </a:r>
            <a:r>
              <a:rPr lang="fa-IR" sz="2400" dirty="0">
                <a:latin typeface="IranNastaliq" charset="0"/>
                <a:cs typeface="IranNastaliq" charset="0"/>
              </a:rPr>
              <a:t> روستای باژ از ناحیه ی طابران</a:t>
            </a:r>
            <a:r>
              <a:rPr lang="ar-SA" sz="2400" dirty="0">
                <a:latin typeface="IranNastaliq" charset="0"/>
                <a:cs typeface="IranNastaliq" charset="0"/>
              </a:rPr>
              <a:t> </a:t>
            </a:r>
            <a:r>
              <a:rPr lang="fa-IR" sz="2400" dirty="0">
                <a:latin typeface="IranNastaliq" charset="0"/>
                <a:cs typeface="IranNastaliq" charset="0"/>
              </a:rPr>
              <a:t>ت</a:t>
            </a:r>
            <a:r>
              <a:rPr lang="ar-SA" sz="2400" dirty="0">
                <a:latin typeface="IranNastaliq" charset="0"/>
                <a:cs typeface="IranNastaliq" charset="0"/>
              </a:rPr>
              <a:t>وس خراسان به دنیا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 آمد. او از خاندان زمینداران اصیل (دهقانان ) بود که به فرهنگ و ادب پارسی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عشق می‌ورزیدند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و از لحاظ فرهنگی، با فرهنگ و زبان پهلوی و دوران پیش از اسلام ایران به خوبی آشنایی داشتند</a:t>
            </a:r>
            <a:r>
              <a:rPr lang="fa-IR" sz="2400" dirty="0">
                <a:latin typeface="IranNastaliq" charset="0"/>
                <a:cs typeface="IranNastaliq" charset="0"/>
              </a:rPr>
              <a:t> و ا</a:t>
            </a:r>
            <a:r>
              <a:rPr lang="ar-SA" sz="2400" dirty="0">
                <a:latin typeface="IranNastaliq" charset="0"/>
                <a:cs typeface="IranNastaliq" charset="0"/>
              </a:rPr>
              <a:t>ین امر باعث شد فردوسی</a:t>
            </a:r>
            <a:r>
              <a:rPr lang="fa-IR" sz="2400" dirty="0">
                <a:latin typeface="IranNastaliq" charset="0"/>
                <a:cs typeface="IranNastaliq" charset="0"/>
              </a:rPr>
              <a:t>،</a:t>
            </a:r>
            <a:r>
              <a:rPr lang="ar-SA" sz="2400" dirty="0">
                <a:latin typeface="IranNastaliq" charset="0"/>
                <a:cs typeface="IranNastaliq" charset="0"/>
              </a:rPr>
              <a:t> در فضایی فرهنگی رشد یابد</a:t>
            </a:r>
            <a:r>
              <a:rPr lang="fa-IR" sz="2400" dirty="0">
                <a:latin typeface="IranNastaliq" charset="0"/>
                <a:cs typeface="IranNastaliq" charset="0"/>
              </a:rPr>
              <a:t>.</a:t>
            </a:r>
            <a:endParaRPr lang="en-US" sz="2400" dirty="0">
              <a:latin typeface="IranNastaliq" charset="0"/>
              <a:cs typeface="IranNastaliq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sz="2600" dirty="0">
              <a:solidFill>
                <a:schemeClr val="accent2">
                  <a:lumMod val="50000"/>
                </a:schemeClr>
              </a:solidFill>
              <a:latin typeface="IranNastaliq" charset="0"/>
              <a:cs typeface="IranNastaliq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443009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685800"/>
            <a:ext cx="6734338" cy="5715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 descr="ferdowsi-biography-gh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5606" y="613194"/>
            <a:ext cx="6632787" cy="5631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آغاز سرایش شاهنامه: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>
                <a:latin typeface="IranNastaliq" charset="0"/>
                <a:cs typeface="IranNastaliq" charset="0"/>
              </a:rPr>
              <a:t> </a:t>
            </a:r>
          </a:p>
          <a:p>
            <a:r>
              <a:rPr lang="ar-SA" sz="2400" dirty="0">
                <a:latin typeface="IranNastaliq" charset="0"/>
                <a:cs typeface="IranNastaliq" charset="0"/>
              </a:rPr>
              <a:t>در </a:t>
            </a:r>
            <a:r>
              <a:rPr lang="fa-IR" sz="2400" dirty="0">
                <a:latin typeface="IranNastaliq" charset="0"/>
                <a:cs typeface="IranNastaliq" charset="0"/>
              </a:rPr>
              <a:t>پی</a:t>
            </a:r>
            <a:r>
              <a:rPr lang="ar-SA" sz="2400" dirty="0">
                <a:latin typeface="IranNastaliq" charset="0"/>
                <a:cs typeface="IranNastaliq" charset="0"/>
              </a:rPr>
              <a:t>‌ تلاش‌ گسترده‌ برای‌ تجدید حیات‌ ملی‌ و ادبی‌ ایران‌، در او</a:t>
            </a:r>
            <a:r>
              <a:rPr lang="fa-IR" sz="2400" dirty="0">
                <a:latin typeface="IranNastaliq" charset="0"/>
                <a:cs typeface="IranNastaliq" charset="0"/>
              </a:rPr>
              <a:t>ا</a:t>
            </a:r>
            <a:r>
              <a:rPr lang="ar-SA" sz="2400" dirty="0">
                <a:latin typeface="IranNastaliq" charset="0"/>
                <a:cs typeface="IranNastaliq" charset="0"/>
              </a:rPr>
              <a:t>سط قرن‌ چهارم‌ قمری</a:t>
            </a:r>
            <a:r>
              <a:rPr lang="fa-IR" sz="2400" dirty="0">
                <a:latin typeface="IranNastaliq" charset="0"/>
                <a:cs typeface="IranNastaliq" charset="0"/>
              </a:rPr>
              <a:t>،  «</a:t>
            </a:r>
            <a:r>
              <a:rPr lang="ar-SA" sz="2400" dirty="0">
                <a:latin typeface="IranNastaliq" charset="0"/>
                <a:cs typeface="IranNastaliq" charset="0"/>
              </a:rPr>
              <a:t>ابو منصور عبدالرزاق» </a:t>
            </a:r>
            <a:r>
              <a:rPr lang="fa-IR" sz="2400" dirty="0">
                <a:latin typeface="IranNastaliq" charset="0"/>
                <a:cs typeface="IranNastaliq" charset="0"/>
              </a:rPr>
              <a:t>-سپهسالار توس- </a:t>
            </a:r>
            <a:r>
              <a:rPr lang="ar-SA" sz="2400" dirty="0">
                <a:latin typeface="IranNastaliq" charset="0"/>
                <a:cs typeface="IranNastaliq" charset="0"/>
              </a:rPr>
              <a:t>به یکی از مدیحه سرایان مشهور خود «محمد بن احمد دقیقی بلخی» دستور داد تا داستان های مل</a:t>
            </a:r>
            <a:r>
              <a:rPr lang="fa-IR" sz="2400" dirty="0">
                <a:latin typeface="IranNastaliq" charset="0"/>
                <a:cs typeface="IranNastaliq" charset="0"/>
              </a:rPr>
              <a:t>ّ</a:t>
            </a:r>
            <a:r>
              <a:rPr lang="ar-SA" sz="2400" dirty="0">
                <a:latin typeface="IranNastaliq" charset="0"/>
                <a:cs typeface="IranNastaliq" charset="0"/>
              </a:rPr>
              <a:t>ی و باستانی ایرانی را </a:t>
            </a:r>
            <a:r>
              <a:rPr lang="fa-IR" sz="2400" dirty="0">
                <a:latin typeface="IranNastaliq" charset="0"/>
                <a:cs typeface="IranNastaliq" charset="0"/>
              </a:rPr>
              <a:t> </a:t>
            </a:r>
            <a:r>
              <a:rPr lang="ar-SA" sz="2400" dirty="0">
                <a:latin typeface="IranNastaliq" charset="0"/>
                <a:cs typeface="IranNastaliq" charset="0"/>
              </a:rPr>
              <a:t>در قالب کتابی تحت عنوان «شاهنامه» گرد هم آورد</a:t>
            </a:r>
            <a:r>
              <a:rPr lang="fa-IR" sz="2400" dirty="0">
                <a:latin typeface="IranNastaliq" charset="0"/>
                <a:cs typeface="IranNastaliq" charset="0"/>
              </a:rPr>
              <a:t>، ا</a:t>
            </a:r>
            <a:r>
              <a:rPr lang="ar-SA" sz="2400" dirty="0">
                <a:latin typeface="IranNastaliq" charset="0"/>
                <a:cs typeface="IranNastaliq" charset="0"/>
              </a:rPr>
              <a:t>ما مرگ دقیقی، این اثر</a:t>
            </a:r>
            <a:r>
              <a:rPr lang="fa-IR" sz="2400" dirty="0">
                <a:latin typeface="IranNastaliq" charset="0"/>
                <a:cs typeface="IranNastaliq" charset="0"/>
              </a:rPr>
              <a:t> را که فقط حدود هزار بیت از آن سروده شده بود،</a:t>
            </a:r>
            <a:r>
              <a:rPr lang="ar-SA" sz="2400" dirty="0">
                <a:latin typeface="IranNastaliq" charset="0"/>
                <a:cs typeface="IranNastaliq" charset="0"/>
              </a:rPr>
              <a:t> ناتمام گذ</a:t>
            </a:r>
            <a:r>
              <a:rPr lang="fa-IR" sz="2400" dirty="0">
                <a:latin typeface="IranNastaliq" charset="0"/>
                <a:cs typeface="IranNastaliq" charset="0"/>
              </a:rPr>
              <a:t>ا</a:t>
            </a:r>
            <a:r>
              <a:rPr lang="ar-SA" sz="2400" dirty="0">
                <a:latin typeface="IranNastaliq" charset="0"/>
                <a:cs typeface="IranNastaliq" charset="0"/>
              </a:rPr>
              <a:t>شت</a:t>
            </a:r>
            <a:r>
              <a:rPr lang="fa-IR" sz="2400" dirty="0">
                <a:latin typeface="IranNastaliq" charset="0"/>
                <a:cs typeface="IranNastaliq" charset="0"/>
              </a:rPr>
              <a:t>.</a:t>
            </a:r>
          </a:p>
          <a:p>
            <a:r>
              <a:rPr lang="fa-IR" sz="2400" dirty="0">
                <a:latin typeface="IranNastaliq" charset="0"/>
                <a:cs typeface="IranNastaliq" charset="0"/>
              </a:rPr>
              <a:t>حکیم‌ ابوالقاسم‌ فردوسی، ‌ در 35 سالگی به‌ حکم‌ عشق‌ و علاقه‌ای‌ که‌ به‌ زنده‌ ساختن‌ تاریخ و زبان‌ کهن‌ و پرافتخار ایران‌ داشت،‌ کار سنگین‌ خود را با استفاده از سروده ی ناتمام دقیقی و شاهنامه ی منثور ابومنصوری آغاز کرد. </a:t>
            </a:r>
            <a:endParaRPr lang="en-US" sz="2400" dirty="0">
              <a:latin typeface="IranNastaliq" charset="0"/>
              <a:cs typeface="IranNastaliq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443102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304800"/>
            <a:ext cx="6705600" cy="609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846136"/>
          </a:xfrm>
        </p:spPr>
        <p:txBody>
          <a:bodyPr/>
          <a:lstStyle/>
          <a:p>
            <a:pPr algn="ctr"/>
            <a:r>
              <a:rPr lang="fa-IR" sz="3200" dirty="0">
                <a:solidFill>
                  <a:srgbClr val="FF0000"/>
                </a:solidFill>
                <a:latin typeface="Tahoma hed"/>
              </a:rPr>
              <a:t>بخش های شاهنامه</a:t>
            </a:r>
            <a:endParaRPr lang="en-US" sz="3200" dirty="0">
              <a:solidFill>
                <a:srgbClr val="FF0000"/>
              </a:solidFill>
              <a:latin typeface="Tahoma hed"/>
            </a:endParaRPr>
          </a:p>
          <a:p>
            <a:pPr algn="r"/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pPr algn="r"/>
            <a:endParaRPr lang="fa-IR" dirty="0"/>
          </a:p>
        </p:txBody>
      </p:sp>
      <p:sp>
        <p:nvSpPr>
          <p:cNvPr id="5" name="Down Arrow 4"/>
          <p:cNvSpPr/>
          <p:nvPr/>
        </p:nvSpPr>
        <p:spPr>
          <a:xfrm>
            <a:off x="3962400" y="2438400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8200" y="2819400"/>
            <a:ext cx="2590800" cy="16002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solidFill>
                  <a:srgbClr val="00B050"/>
                </a:solidFill>
              </a:rPr>
              <a:t>2- پهلوانی</a:t>
            </a:r>
          </a:p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029200" y="2895600"/>
            <a:ext cx="2590800" cy="152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/>
              <a:t> </a:t>
            </a:r>
            <a:r>
              <a:rPr lang="fa-IR" sz="2400" dirty="0">
                <a:solidFill>
                  <a:srgbClr val="FFFF00"/>
                </a:solidFill>
              </a:rPr>
              <a:t>1-اساطیری</a:t>
            </a:r>
            <a:r>
              <a:rPr lang="fa-IR" dirty="0"/>
              <a:t>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971800" y="4724400"/>
            <a:ext cx="2667000" cy="152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solidFill>
                  <a:srgbClr val="FF0000"/>
                </a:solidFill>
              </a:rPr>
              <a:t>3- تاریخی</a:t>
            </a:r>
          </a:p>
          <a:p>
            <a:pPr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443105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610600" cy="647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/>
          <a:p>
            <a:fld id="{87C52C4C-17D4-4DE2-BF33-BE0430A67CD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oranj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Toranj_1 (www.aseman313.ir)</Template>
  <TotalTime>293</TotalTime>
  <Words>619</Words>
  <Application>Microsoft Office PowerPoint</Application>
  <PresentationFormat>On-screen Show (4:3)</PresentationFormat>
  <Paragraphs>78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110_Besmellah_1(MRT)</vt:lpstr>
      <vt:lpstr>IranNastaliq</vt:lpstr>
      <vt:lpstr>Arial</vt:lpstr>
      <vt:lpstr>Kunstler Script</vt:lpstr>
      <vt:lpstr>Tahoma hed</vt:lpstr>
      <vt:lpstr>Calibri</vt:lpstr>
      <vt:lpstr>Toranj_1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آغاز سرایش شاهنامه:</vt:lpstr>
      <vt:lpstr>PowerPoint Presentation</vt:lpstr>
      <vt:lpstr>PowerPoint Presentation</vt:lpstr>
      <vt:lpstr>PowerPoint Presentation</vt:lpstr>
      <vt:lpstr>PowerPoint Presentation</vt:lpstr>
      <vt:lpstr>نگارش نامه ی خُسروان:</vt:lpstr>
      <vt:lpstr>PowerPoint Presentation</vt:lpstr>
      <vt:lpstr>PowerPoint Presentation</vt:lpstr>
      <vt:lpstr>چرایی عدم پذیرش شاهنامه:</vt:lpstr>
      <vt:lpstr>PowerPoint Presentation</vt:lpstr>
      <vt:lpstr>فرجام کار:</vt:lpstr>
      <vt:lpstr>از آن پس، نمیرم که من زنده ام            که تخمِ سخن را پراکنده ام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site</dc:creator>
  <cp:lastModifiedBy>Lenovo</cp:lastModifiedBy>
  <cp:revision>34</cp:revision>
  <dcterms:created xsi:type="dcterms:W3CDTF">2014-03-09T08:49:13Z</dcterms:created>
  <dcterms:modified xsi:type="dcterms:W3CDTF">2020-03-09T06:26:37Z</dcterms:modified>
</cp:coreProperties>
</file>