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4"/>
  </p:notesMasterIdLst>
  <p:sldIdLst>
    <p:sldId id="256" r:id="rId2"/>
    <p:sldId id="263" r:id="rId3"/>
    <p:sldId id="259" r:id="rId4"/>
    <p:sldId id="260" r:id="rId5"/>
    <p:sldId id="261" r:id="rId6"/>
    <p:sldId id="264" r:id="rId7"/>
    <p:sldId id="266" r:id="rId8"/>
    <p:sldId id="265" r:id="rId9"/>
    <p:sldId id="267" r:id="rId10"/>
    <p:sldId id="258" r:id="rId11"/>
    <p:sldId id="268" r:id="rId12"/>
    <p:sldId id="269" r:id="rId13"/>
    <p:sldId id="270" r:id="rId14"/>
    <p:sldId id="271" r:id="rId15"/>
    <p:sldId id="272" r:id="rId16"/>
    <p:sldId id="273" r:id="rId17"/>
    <p:sldId id="274" r:id="rId18"/>
    <p:sldId id="275" r:id="rId19"/>
    <p:sldId id="276" r:id="rId20"/>
    <p:sldId id="278" r:id="rId21"/>
    <p:sldId id="279" r:id="rId22"/>
    <p:sldId id="257" r:id="rId23"/>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autoAdjust="0"/>
    <p:restoredTop sz="88833" autoAdjust="0"/>
  </p:normalViewPr>
  <p:slideViewPr>
    <p:cSldViewPr>
      <p:cViewPr varScale="1">
        <p:scale>
          <a:sx n="66" d="100"/>
          <a:sy n="66" d="100"/>
        </p:scale>
        <p:origin x="150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F5C2AFC-0100-45EF-98CA-E3FB5A594B1C}" type="datetimeFigureOut">
              <a:rPr lang="fa-IR" smtClean="0"/>
              <a:pPr/>
              <a:t>27/09/1441</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6C1F7DF-4A77-486D-B087-B0A277A04AFF}" type="slidenum">
              <a:rPr lang="fa-IR" smtClean="0"/>
              <a:pPr/>
              <a:t>‹#›</a:t>
            </a:fld>
            <a:endParaRPr lang="fa-IR"/>
          </a:p>
        </p:txBody>
      </p:sp>
    </p:spTree>
    <p:extLst>
      <p:ext uri="{BB962C8B-B14F-4D97-AF65-F5344CB8AC3E}">
        <p14:creationId xmlns:p14="http://schemas.microsoft.com/office/powerpoint/2010/main" val="359674501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6" Type="http://schemas.openxmlformats.org/officeDocument/2006/relationships/hyperlink" Target="http://en.wikipedia.org/wiki/Rainbow" TargetMode="External"/><Relationship Id="rId117" Type="http://schemas.openxmlformats.org/officeDocument/2006/relationships/hyperlink" Target="http://en.wikipedia.org/wiki/Charles_H._Townes" TargetMode="External"/><Relationship Id="rId21" Type="http://schemas.openxmlformats.org/officeDocument/2006/relationships/hyperlink" Target="http://en.wikipedia.org/wiki/Camera_obscura" TargetMode="External"/><Relationship Id="rId42" Type="http://schemas.openxmlformats.org/officeDocument/2006/relationships/hyperlink" Target="http://en.wikipedia.org/wiki/Isaac_Newton" TargetMode="External"/><Relationship Id="rId47" Type="http://schemas.openxmlformats.org/officeDocument/2006/relationships/hyperlink" Target="http://en.wikipedia.org/wiki/Natural_satellite" TargetMode="External"/><Relationship Id="rId63" Type="http://schemas.openxmlformats.org/officeDocument/2006/relationships/hyperlink" Target="http://en.wikipedia.org/wiki/William_Herschel" TargetMode="External"/><Relationship Id="rId68" Type="http://schemas.openxmlformats.org/officeDocument/2006/relationships/hyperlink" Target="http://en.wikipedia.org/wiki/Wave_nature" TargetMode="External"/><Relationship Id="rId84" Type="http://schemas.openxmlformats.org/officeDocument/2006/relationships/hyperlink" Target="http://en.wikipedia.org/wiki/Ohm's_law" TargetMode="External"/><Relationship Id="rId89" Type="http://schemas.openxmlformats.org/officeDocument/2006/relationships/hyperlink" Target="http://en.wikipedia.org/wiki/Lenz's_law" TargetMode="External"/><Relationship Id="rId112" Type="http://schemas.openxmlformats.org/officeDocument/2006/relationships/hyperlink" Target="http://en.wikipedia.org/wiki/Special_Relativity" TargetMode="External"/><Relationship Id="rId16" Type="http://schemas.openxmlformats.org/officeDocument/2006/relationships/hyperlink" Target="http://en.wikipedia.org/wiki/Ibn_al-Haytham" TargetMode="External"/><Relationship Id="rId107" Type="http://schemas.openxmlformats.org/officeDocument/2006/relationships/hyperlink" Target="http://en.wikipedia.org/wiki/Wilhelm_Conrad_R%C3%B6ntgen" TargetMode="External"/><Relationship Id="rId11" Type="http://schemas.openxmlformats.org/officeDocument/2006/relationships/hyperlink" Target="http://en.wikipedia.org/wiki/Light" TargetMode="External"/><Relationship Id="rId32" Type="http://schemas.openxmlformats.org/officeDocument/2006/relationships/hyperlink" Target="http://en.wikipedia.org/wiki/Snell's_law" TargetMode="External"/><Relationship Id="rId37" Type="http://schemas.openxmlformats.org/officeDocument/2006/relationships/hyperlink" Target="http://en.wikipedia.org/wiki/Pierre_de_Fermat" TargetMode="External"/><Relationship Id="rId53" Type="http://schemas.openxmlformats.org/officeDocument/2006/relationships/hyperlink" Target="http://en.wikipedia.org/wiki/Kilometre" TargetMode="External"/><Relationship Id="rId58" Type="http://schemas.openxmlformats.org/officeDocument/2006/relationships/hyperlink" Target="http://en.wikipedia.org/wiki/Electricity" TargetMode="External"/><Relationship Id="rId74" Type="http://schemas.openxmlformats.org/officeDocument/2006/relationships/hyperlink" Target="http://en.wikipedia.org/wiki/Fran%C3%A7ois_Jean_Dominique_Arago" TargetMode="External"/><Relationship Id="rId79" Type="http://schemas.openxmlformats.org/officeDocument/2006/relationships/hyperlink" Target="http://en.wikipedia.org/wiki/Hans_Christian_%C3%98rsted" TargetMode="External"/><Relationship Id="rId102" Type="http://schemas.openxmlformats.org/officeDocument/2006/relationships/hyperlink" Target="http://en.wikipedia.org/wiki/Stefan-Boltzmann_law" TargetMode="External"/><Relationship Id="rId5" Type="http://schemas.openxmlformats.org/officeDocument/2006/relationships/hyperlink" Target="http://en.wikipedia.org/wiki/Optics" TargetMode="External"/><Relationship Id="rId90" Type="http://schemas.openxmlformats.org/officeDocument/2006/relationships/hyperlink" Target="http://en.wikipedia.org/wiki/Magnetic_field" TargetMode="External"/><Relationship Id="rId95" Type="http://schemas.openxmlformats.org/officeDocument/2006/relationships/hyperlink" Target="http://en.wikipedia.org/wiki/Stokes_parameters" TargetMode="External"/><Relationship Id="rId22" Type="http://schemas.openxmlformats.org/officeDocument/2006/relationships/hyperlink" Target="http://en.wikipedia.org/wiki/Pierre_de_Maricourt" TargetMode="External"/><Relationship Id="rId27" Type="http://schemas.openxmlformats.org/officeDocument/2006/relationships/hyperlink" Target="http://en.wikipedia.org/wiki/Johannes_Kepler" TargetMode="External"/><Relationship Id="rId43" Type="http://schemas.openxmlformats.org/officeDocument/2006/relationships/hyperlink" Target="http://en.wikipedia.org/wiki/Isaac_Newton's_early_life_and_achievements" TargetMode="External"/><Relationship Id="rId48" Type="http://schemas.openxmlformats.org/officeDocument/2006/relationships/hyperlink" Target="http://en.wikipedia.org/wiki/Christiaan_Huygens" TargetMode="External"/><Relationship Id="rId64" Type="http://schemas.openxmlformats.org/officeDocument/2006/relationships/hyperlink" Target="http://en.wikipedia.org/wiki/Infrared_radiation" TargetMode="External"/><Relationship Id="rId69" Type="http://schemas.openxmlformats.org/officeDocument/2006/relationships/hyperlink" Target="http://en.wikipedia.org/wiki/Interference" TargetMode="External"/><Relationship Id="rId113" Type="http://schemas.openxmlformats.org/officeDocument/2006/relationships/hyperlink" Target="http://en.wikipedia.org/wiki/Albert_Michelson" TargetMode="External"/><Relationship Id="rId118" Type="http://schemas.openxmlformats.org/officeDocument/2006/relationships/hyperlink" Target="http://en.wikipedia.org/wiki/Maser" TargetMode="External"/><Relationship Id="rId80" Type="http://schemas.openxmlformats.org/officeDocument/2006/relationships/hyperlink" Target="http://en.wikipedia.org/wiki/Current_(electricity)" TargetMode="External"/><Relationship Id="rId85" Type="http://schemas.openxmlformats.org/officeDocument/2006/relationships/hyperlink" Target="http://en.wikipedia.org/wiki/Electrical_resistance" TargetMode="External"/><Relationship Id="rId12" Type="http://schemas.openxmlformats.org/officeDocument/2006/relationships/hyperlink" Target="http://en.wikipedia.org/wiki/Reflection_(physics)" TargetMode="External"/><Relationship Id="rId17" Type="http://schemas.openxmlformats.org/officeDocument/2006/relationships/hyperlink" Target="http://en.wikipedia.org/wiki/Book_of_Optics" TargetMode="External"/><Relationship Id="rId33" Type="http://schemas.openxmlformats.org/officeDocument/2006/relationships/hyperlink" Target="http://en.wikipedia.org/wiki/Cabaeus" TargetMode="External"/><Relationship Id="rId38" Type="http://schemas.openxmlformats.org/officeDocument/2006/relationships/hyperlink" Target="http://en.wikipedia.org/wiki/Fermat's_principle" TargetMode="External"/><Relationship Id="rId59" Type="http://schemas.openxmlformats.org/officeDocument/2006/relationships/hyperlink" Target="http://en.wikipedia.org/wiki/Joseph_Priestley" TargetMode="External"/><Relationship Id="rId103" Type="http://schemas.openxmlformats.org/officeDocument/2006/relationships/hyperlink" Target="http://en.wikipedia.org/wiki/Black_body" TargetMode="External"/><Relationship Id="rId108" Type="http://schemas.openxmlformats.org/officeDocument/2006/relationships/hyperlink" Target="http://en.wikipedia.org/wiki/X-ray" TargetMode="External"/><Relationship Id="rId54" Type="http://schemas.openxmlformats.org/officeDocument/2006/relationships/hyperlink" Target="http://en.wikipedia.org/wiki/Second" TargetMode="External"/><Relationship Id="rId70" Type="http://schemas.openxmlformats.org/officeDocument/2006/relationships/hyperlink" Target="http://en.wikipedia.org/wiki/Gian_Domenico_Romagnosi" TargetMode="External"/><Relationship Id="rId75" Type="http://schemas.openxmlformats.org/officeDocument/2006/relationships/hyperlink" Target="http://en.wikipedia.org/wiki/David_Brewster" TargetMode="External"/><Relationship Id="rId91" Type="http://schemas.openxmlformats.org/officeDocument/2006/relationships/hyperlink" Target="http://en.wikipedia.org/wiki/Faraday_effect" TargetMode="External"/><Relationship Id="rId96" Type="http://schemas.openxmlformats.org/officeDocument/2006/relationships/hyperlink" Target="http://en.wikipedia.org/wiki/James_Clerk_Maxwell" TargetMode="External"/><Relationship Id="rId1" Type="http://schemas.openxmlformats.org/officeDocument/2006/relationships/notesMaster" Target="../notesMasters/notesMaster1.xml"/><Relationship Id="rId6" Type="http://schemas.openxmlformats.org/officeDocument/2006/relationships/hyperlink" Target="http://en.wikipedia.org/wiki/Aristophanes" TargetMode="External"/><Relationship Id="rId23" Type="http://schemas.openxmlformats.org/officeDocument/2006/relationships/hyperlink" Target="http://en.wikipedia.org/wiki/Magnet" TargetMode="External"/><Relationship Id="rId28" Type="http://schemas.openxmlformats.org/officeDocument/2006/relationships/hyperlink" Target="http://en.wikipedia.org/wiki/Eye" TargetMode="External"/><Relationship Id="rId49" Type="http://schemas.openxmlformats.org/officeDocument/2006/relationships/hyperlink" Target="http://en.wikipedia.org/wiki/Huygens'_principle" TargetMode="External"/><Relationship Id="rId114" Type="http://schemas.openxmlformats.org/officeDocument/2006/relationships/hyperlink" Target="http://en.wikipedia.org/wiki/Mount_Wilson_Observatory" TargetMode="External"/><Relationship Id="rId119" Type="http://schemas.openxmlformats.org/officeDocument/2006/relationships/hyperlink" Target="http://en.wikipedia.org/wiki/Hanbury-Brown_and_Twiss_effect" TargetMode="External"/><Relationship Id="rId44" Type="http://schemas.openxmlformats.org/officeDocument/2006/relationships/hyperlink" Target="http://en.wikipedia.org/wiki/Ole_R%C3%B8mer" TargetMode="External"/><Relationship Id="rId60" Type="http://schemas.openxmlformats.org/officeDocument/2006/relationships/hyperlink" Target="http://en.wikipedia.org/wiki/Charles-Augustin_de_Coulomb" TargetMode="External"/><Relationship Id="rId65" Type="http://schemas.openxmlformats.org/officeDocument/2006/relationships/hyperlink" Target="http://en.wikipedia.org/wiki/Johann_Wilhelm_Ritter" TargetMode="External"/><Relationship Id="rId81" Type="http://schemas.openxmlformats.org/officeDocument/2006/relationships/hyperlink" Target="http://en.wikipedia.org/wiki/Compass" TargetMode="External"/><Relationship Id="rId86" Type="http://schemas.openxmlformats.org/officeDocument/2006/relationships/hyperlink" Target="http://en.wikipedia.org/wiki/Michael_Faraday" TargetMode="External"/><Relationship Id="rId4" Type="http://schemas.openxmlformats.org/officeDocument/2006/relationships/hyperlink" Target="http://en.wikipedia.org/wiki/Electromagnetism" TargetMode="External"/><Relationship Id="rId9" Type="http://schemas.openxmlformats.org/officeDocument/2006/relationships/hyperlink" Target="http://en.wikipedia.org/wiki/Euclid" TargetMode="External"/><Relationship Id="rId13" Type="http://schemas.openxmlformats.org/officeDocument/2006/relationships/hyperlink" Target="http://en.wikipedia.org/wiki/Refraction" TargetMode="External"/><Relationship Id="rId18" Type="http://schemas.openxmlformats.org/officeDocument/2006/relationships/hyperlink" Target="http://en.wikipedia.org/wiki/Lens_(optics)" TargetMode="External"/><Relationship Id="rId39" Type="http://schemas.openxmlformats.org/officeDocument/2006/relationships/hyperlink" Target="http://en.wikipedia.org/wiki/Francesco_Maria_Grimaldi" TargetMode="External"/><Relationship Id="rId109" Type="http://schemas.openxmlformats.org/officeDocument/2006/relationships/hyperlink" Target="http://en.wikipedia.org/wiki/Arnold_Sommerfeld" TargetMode="External"/><Relationship Id="rId34" Type="http://schemas.openxmlformats.org/officeDocument/2006/relationships/hyperlink" Target="http://en.wikipedia.org/wiki/Electric_charge" TargetMode="External"/><Relationship Id="rId50" Type="http://schemas.openxmlformats.org/officeDocument/2006/relationships/hyperlink" Target="http://en.wikipedia.org/wiki/Opticks" TargetMode="External"/><Relationship Id="rId55" Type="http://schemas.openxmlformats.org/officeDocument/2006/relationships/hyperlink" Target="http://en.wikipedia.org/wiki/Leonhard_Euler" TargetMode="External"/><Relationship Id="rId76" Type="http://schemas.openxmlformats.org/officeDocument/2006/relationships/hyperlink" Target="http://en.wikipedia.org/wiki/Birefringence" TargetMode="External"/><Relationship Id="rId97" Type="http://schemas.openxmlformats.org/officeDocument/2006/relationships/hyperlink" Target="http://en.wikipedia.org/wiki/Electromagnetic_field" TargetMode="External"/><Relationship Id="rId104" Type="http://schemas.openxmlformats.org/officeDocument/2006/relationships/hyperlink" Target="http://en.wikipedia.org/wiki/Kelvin" TargetMode="External"/><Relationship Id="rId120" Type="http://schemas.openxmlformats.org/officeDocument/2006/relationships/hyperlink" Target="http://en.wikipedia.org/wiki/Interferometer" TargetMode="External"/><Relationship Id="rId7" Type="http://schemas.openxmlformats.org/officeDocument/2006/relationships/hyperlink" Target="http://en.wikipedia.org/wiki/Seneca" TargetMode="External"/><Relationship Id="rId71" Type="http://schemas.openxmlformats.org/officeDocument/2006/relationships/hyperlink" Target="http://en.wikipedia.org/wiki/Voltaic_pile" TargetMode="External"/><Relationship Id="rId92" Type="http://schemas.openxmlformats.org/officeDocument/2006/relationships/hyperlink" Target="http://en.wikipedia.org/wiki/Hippolyte_Fizeau" TargetMode="External"/><Relationship Id="rId2" Type="http://schemas.openxmlformats.org/officeDocument/2006/relationships/slide" Target="../slides/slide2.xml"/><Relationship Id="rId29" Type="http://schemas.openxmlformats.org/officeDocument/2006/relationships/hyperlink" Target="http://en.wikipedia.org/wiki/Marko_Dominis" TargetMode="External"/><Relationship Id="rId24" Type="http://schemas.openxmlformats.org/officeDocument/2006/relationships/hyperlink" Target="http://en.wikipedia.org/wiki/Magnetic_monopole" TargetMode="External"/><Relationship Id="rId40" Type="http://schemas.openxmlformats.org/officeDocument/2006/relationships/hyperlink" Target="http://en.wikipedia.org/wiki/Diffraction" TargetMode="External"/><Relationship Id="rId45" Type="http://schemas.openxmlformats.org/officeDocument/2006/relationships/hyperlink" Target="http://en.wikipedia.org/wiki/Speed_of_light" TargetMode="External"/><Relationship Id="rId66" Type="http://schemas.openxmlformats.org/officeDocument/2006/relationships/hyperlink" Target="http://en.wikipedia.org/wiki/Ultraviolet_radiation" TargetMode="External"/><Relationship Id="rId87" Type="http://schemas.openxmlformats.org/officeDocument/2006/relationships/hyperlink" Target="http://en.wikipedia.org/wiki/Faraday's_law_of_induction" TargetMode="External"/><Relationship Id="rId110" Type="http://schemas.openxmlformats.org/officeDocument/2006/relationships/hyperlink" Target="http://en.wikipedia.org/wiki/Albert_Einstein" TargetMode="External"/><Relationship Id="rId115" Type="http://schemas.openxmlformats.org/officeDocument/2006/relationships/hyperlink" Target="http://en.wikipedia.org/w/index.php?title=History_of_astronomical_interferometry&amp;action=edit&amp;redlink=1" TargetMode="External"/><Relationship Id="rId61" Type="http://schemas.openxmlformats.org/officeDocument/2006/relationships/hyperlink" Target="http://en.wikipedia.org/wiki/Coulomb's_law" TargetMode="External"/><Relationship Id="rId82" Type="http://schemas.openxmlformats.org/officeDocument/2006/relationships/hyperlink" Target="http://en.wikipedia.org/wiki/Augustin_Fresnel" TargetMode="External"/><Relationship Id="rId19" Type="http://schemas.openxmlformats.org/officeDocument/2006/relationships/hyperlink" Target="http://en.wikipedia.org/wiki/Psychology" TargetMode="External"/><Relationship Id="rId14" Type="http://schemas.openxmlformats.org/officeDocument/2006/relationships/hyperlink" Target="http://en.wikipedia.org/wiki/Color" TargetMode="External"/><Relationship Id="rId30" Type="http://schemas.openxmlformats.org/officeDocument/2006/relationships/hyperlink" Target="http://en.wikipedia.org/wiki/Total_internal_reflection" TargetMode="External"/><Relationship Id="rId35" Type="http://schemas.openxmlformats.org/officeDocument/2006/relationships/hyperlink" Target="http://en.wikipedia.org/wiki/Ren%C3%A9_Descartes" TargetMode="External"/><Relationship Id="rId56" Type="http://schemas.openxmlformats.org/officeDocument/2006/relationships/hyperlink" Target="http://en.wikipedia.org/wiki/Benjamin_Franklin" TargetMode="External"/><Relationship Id="rId77" Type="http://schemas.openxmlformats.org/officeDocument/2006/relationships/hyperlink" Target="http://en.wikipedia.org/wiki/Simeon_Poisson" TargetMode="External"/><Relationship Id="rId100" Type="http://schemas.openxmlformats.org/officeDocument/2006/relationships/hyperlink" Target="http://en.wikipedia.org/wiki/John_Kerr_(physicist)" TargetMode="External"/><Relationship Id="rId105" Type="http://schemas.openxmlformats.org/officeDocument/2006/relationships/hyperlink" Target="http://en.wikipedia.org/wiki/Heinrich_Rudolf_Hertz" TargetMode="External"/><Relationship Id="rId8" Type="http://schemas.openxmlformats.org/officeDocument/2006/relationships/hyperlink" Target="http://en.wikipedia.org/wiki/Timeline_of_electromagnetism_and_classical_optics" TargetMode="External"/><Relationship Id="rId51" Type="http://schemas.openxmlformats.org/officeDocument/2006/relationships/hyperlink" Target="http://en.wikipedia.org/wiki/James_Bradley" TargetMode="External"/><Relationship Id="rId72" Type="http://schemas.openxmlformats.org/officeDocument/2006/relationships/hyperlink" Target="http://en.wikipedia.org/wiki/Etienne-Louis_Malus" TargetMode="External"/><Relationship Id="rId93" Type="http://schemas.openxmlformats.org/officeDocument/2006/relationships/hyperlink" Target="http://en.wikipedia.org/wiki/Jean-Bernard_Foucault" TargetMode="External"/><Relationship Id="rId98" Type="http://schemas.openxmlformats.org/officeDocument/2006/relationships/hyperlink" Target="http://en.wikipedia.org/wiki/Lord_Rayleigh" TargetMode="External"/><Relationship Id="rId121" Type="http://schemas.openxmlformats.org/officeDocument/2006/relationships/hyperlink" Target="http://en.wikipedia.org/wiki/Theodore_Maiman" TargetMode="External"/><Relationship Id="rId3" Type="http://schemas.openxmlformats.org/officeDocument/2006/relationships/hyperlink" Target="http://en.wikipedia.org/wiki/Timeline" TargetMode="External"/><Relationship Id="rId25" Type="http://schemas.openxmlformats.org/officeDocument/2006/relationships/hyperlink" Target="http://en.wikipedia.org/wiki/Dietrich_von_Freiberg" TargetMode="External"/><Relationship Id="rId46" Type="http://schemas.openxmlformats.org/officeDocument/2006/relationships/hyperlink" Target="http://en.wikipedia.org/wiki/Jupiter" TargetMode="External"/><Relationship Id="rId67" Type="http://schemas.openxmlformats.org/officeDocument/2006/relationships/hyperlink" Target="http://en.wikipedia.org/wiki/Thomas_Young_(scientist)" TargetMode="External"/><Relationship Id="rId116" Type="http://schemas.openxmlformats.org/officeDocument/2006/relationships/hyperlink" Target="http://en.wikipedia.org/wiki/Martin_Ryle" TargetMode="External"/><Relationship Id="rId20" Type="http://schemas.openxmlformats.org/officeDocument/2006/relationships/hyperlink" Target="http://en.wikipedia.org/wiki/Visual_perception" TargetMode="External"/><Relationship Id="rId41" Type="http://schemas.openxmlformats.org/officeDocument/2006/relationships/hyperlink" Target="http://en.wikipedia.org/w/index.php?title=Ignace_Pardies&amp;action=edit&amp;redlink=1" TargetMode="External"/><Relationship Id="rId62" Type="http://schemas.openxmlformats.org/officeDocument/2006/relationships/hyperlink" Target="http://en.wikipedia.org/wiki/Luigi_Galvani" TargetMode="External"/><Relationship Id="rId83" Type="http://schemas.openxmlformats.org/officeDocument/2006/relationships/hyperlink" Target="http://en.wikipedia.org/wiki/Georg_Ohm" TargetMode="External"/><Relationship Id="rId88" Type="http://schemas.openxmlformats.org/officeDocument/2006/relationships/hyperlink" Target="http://en.wikipedia.org/wiki/Heinrich_Lenz" TargetMode="External"/><Relationship Id="rId111" Type="http://schemas.openxmlformats.org/officeDocument/2006/relationships/hyperlink" Target="http://en.wikipedia.org/wiki/Maxwell's_Equations" TargetMode="External"/><Relationship Id="rId15" Type="http://schemas.openxmlformats.org/officeDocument/2006/relationships/hyperlink" Target="http://en.wikipedia.org/wiki/Angle" TargetMode="External"/><Relationship Id="rId36" Type="http://schemas.openxmlformats.org/officeDocument/2006/relationships/hyperlink" Target="http://en.wikipedia.org/wiki/Sun" TargetMode="External"/><Relationship Id="rId57" Type="http://schemas.openxmlformats.org/officeDocument/2006/relationships/hyperlink" Target="http://en.wikipedia.org/wiki/Lightning" TargetMode="External"/><Relationship Id="rId106" Type="http://schemas.openxmlformats.org/officeDocument/2006/relationships/hyperlink" Target="http://en.wikipedia.org/wiki/Radio_wave" TargetMode="External"/><Relationship Id="rId10" Type="http://schemas.openxmlformats.org/officeDocument/2006/relationships/hyperlink" Target="http://en.wikipedia.org/wiki/Ptolemy" TargetMode="External"/><Relationship Id="rId31" Type="http://schemas.openxmlformats.org/officeDocument/2006/relationships/hyperlink" Target="http://en.wikipedia.org/wiki/Willebrord_van_Roijen_Snell" TargetMode="External"/><Relationship Id="rId52" Type="http://schemas.openxmlformats.org/officeDocument/2006/relationships/hyperlink" Target="http://en.wikipedia.org/wiki/Aberration_of_light" TargetMode="External"/><Relationship Id="rId73" Type="http://schemas.openxmlformats.org/officeDocument/2006/relationships/hyperlink" Target="http://en.wikipedia.org/wiki/Polarization" TargetMode="External"/><Relationship Id="rId78" Type="http://schemas.openxmlformats.org/officeDocument/2006/relationships/hyperlink" Target="http://en.wikipedia.org/wiki/Arago_spot" TargetMode="External"/><Relationship Id="rId94" Type="http://schemas.openxmlformats.org/officeDocument/2006/relationships/hyperlink" Target="http://en.wikipedia.org/wiki/George_Gabriel_Stokes" TargetMode="External"/><Relationship Id="rId99" Type="http://schemas.openxmlformats.org/officeDocument/2006/relationships/hyperlink" Target="http://en.wikipedia.org/wiki/Rayleigh_scattering" TargetMode="External"/><Relationship Id="rId101" Type="http://schemas.openxmlformats.org/officeDocument/2006/relationships/hyperlink" Target="http://en.wikipedia.org/wiki/Joseph_Stefan" TargetMode="External"/><Relationship Id="rId122" Type="http://schemas.openxmlformats.org/officeDocument/2006/relationships/hyperlink" Target="http://en.wikipedia.org/wiki/Laser" TargetMode="Externa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en.wikipedia.org/wiki/Electrons" TargetMode="External"/><Relationship Id="rId3" Type="http://schemas.openxmlformats.org/officeDocument/2006/relationships/hyperlink" Target="http://en.wikipedia.org/wiki/Wave%E2%80%93particle_duality" TargetMode="External"/><Relationship Id="rId7" Type="http://schemas.openxmlformats.org/officeDocument/2006/relationships/hyperlink" Target="http://en.wikipedia.org/wiki/Louis_de_Broglie"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en.wikipedia.org/wiki/Frequency" TargetMode="External"/><Relationship Id="rId5" Type="http://schemas.openxmlformats.org/officeDocument/2006/relationships/hyperlink" Target="http://en.wikipedia.org/wiki/Photoelectric_effect" TargetMode="External"/><Relationship Id="rId4" Type="http://schemas.openxmlformats.org/officeDocument/2006/relationships/hyperlink" Target="http://en.wikipedia.org/wiki/Albert_Einstein"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algn="l" rtl="0"/>
            <a:r>
              <a:rPr lang="en-US" b="1" dirty="0" smtClean="0">
                <a:hlinkClick r:id="rId3" tooltip="Timeline"/>
              </a:rPr>
              <a:t>Timeline</a:t>
            </a:r>
            <a:r>
              <a:rPr lang="en-US" b="1" dirty="0" smtClean="0"/>
              <a:t> of </a:t>
            </a:r>
            <a:r>
              <a:rPr lang="en-US" b="1" dirty="0" smtClean="0">
                <a:hlinkClick r:id="rId4" tooltip="Electromagnetism"/>
              </a:rPr>
              <a:t>electromagnetism</a:t>
            </a:r>
            <a:r>
              <a:rPr lang="en-US" b="1" dirty="0" smtClean="0"/>
              <a:t> and classical </a:t>
            </a:r>
            <a:r>
              <a:rPr lang="en-US" b="1" dirty="0" smtClean="0">
                <a:hlinkClick r:id="rId5" tooltip="Optics"/>
              </a:rPr>
              <a:t>optics</a:t>
            </a:r>
            <a:endParaRPr lang="en-US" b="1" dirty="0" smtClean="0"/>
          </a:p>
          <a:p>
            <a:pPr algn="l" rtl="0"/>
            <a:endParaRPr lang="en-US" dirty="0" smtClean="0"/>
          </a:p>
          <a:p>
            <a:pPr algn="l" rtl="0"/>
            <a:r>
              <a:rPr lang="en-US" dirty="0" smtClean="0"/>
              <a:t>424 BC </a:t>
            </a:r>
            <a:r>
              <a:rPr lang="en-US" dirty="0" smtClean="0">
                <a:hlinkClick r:id="rId6" tooltip="Aristophanes"/>
              </a:rPr>
              <a:t>Aristophanes</a:t>
            </a:r>
            <a:r>
              <a:rPr lang="en-US" dirty="0" smtClean="0"/>
              <a:t> "lens" is a glass globe filled with water.(</a:t>
            </a:r>
            <a:r>
              <a:rPr lang="en-US" dirty="0" smtClean="0">
                <a:hlinkClick r:id="rId7" tooltip="Seneca"/>
              </a:rPr>
              <a:t>Seneca</a:t>
            </a:r>
            <a:r>
              <a:rPr lang="en-US" dirty="0" smtClean="0"/>
              <a:t> says that it can be used to read letters </a:t>
            </a:r>
            <a:r>
              <a:rPr lang="en-US" i="1" dirty="0" smtClean="0"/>
              <a:t>no matter how small or dim</a:t>
            </a:r>
            <a:r>
              <a:rPr lang="en-US" dirty="0" smtClean="0"/>
              <a:t>)</a:t>
            </a:r>
            <a:r>
              <a:rPr lang="en-US" baseline="30000" dirty="0" smtClean="0">
                <a:hlinkClick r:id="rId8"/>
              </a:rPr>
              <a:t>[1]</a:t>
            </a:r>
            <a:endParaRPr lang="en-US" dirty="0" smtClean="0"/>
          </a:p>
          <a:p>
            <a:pPr algn="l" rtl="0"/>
            <a:r>
              <a:rPr lang="en-US" dirty="0" smtClean="0"/>
              <a:t>3rd century BC </a:t>
            </a:r>
            <a:r>
              <a:rPr lang="en-US" dirty="0" smtClean="0">
                <a:hlinkClick r:id="rId9" tooltip="Euclid"/>
              </a:rPr>
              <a:t>Euclid</a:t>
            </a:r>
            <a:r>
              <a:rPr lang="en-US" dirty="0" smtClean="0"/>
              <a:t> is the first to write about reflection and refraction and notes that light travels in straight lines</a:t>
            </a:r>
            <a:r>
              <a:rPr lang="en-US" baseline="30000" dirty="0" smtClean="0">
                <a:hlinkClick r:id="rId8"/>
              </a:rPr>
              <a:t>[2]</a:t>
            </a:r>
            <a:endParaRPr lang="en-US" dirty="0" smtClean="0"/>
          </a:p>
          <a:p>
            <a:pPr algn="l" rtl="0"/>
            <a:r>
              <a:rPr lang="en-US" dirty="0" smtClean="0"/>
              <a:t>130 A.D. — </a:t>
            </a:r>
            <a:r>
              <a:rPr lang="en-US" dirty="0" smtClean="0">
                <a:hlinkClick r:id="rId10" tooltip="Ptolemy"/>
              </a:rPr>
              <a:t>Claudius Ptolemy</a:t>
            </a:r>
            <a:r>
              <a:rPr lang="en-US" dirty="0" smtClean="0"/>
              <a:t> (in his work </a:t>
            </a:r>
            <a:r>
              <a:rPr lang="en-US" i="1" dirty="0" smtClean="0"/>
              <a:t>Optics</a:t>
            </a:r>
            <a:r>
              <a:rPr lang="en-US" dirty="0" smtClean="0"/>
              <a:t>) wrote about the properties of </a:t>
            </a:r>
            <a:r>
              <a:rPr lang="en-US" dirty="0" smtClean="0">
                <a:hlinkClick r:id="rId11" tooltip="Light"/>
              </a:rPr>
              <a:t>light</a:t>
            </a:r>
            <a:r>
              <a:rPr lang="en-US" dirty="0" smtClean="0"/>
              <a:t> including: </a:t>
            </a:r>
            <a:r>
              <a:rPr lang="en-US" dirty="0" smtClean="0">
                <a:hlinkClick r:id="rId12" tooltip="Reflection (physics)"/>
              </a:rPr>
              <a:t>reflection</a:t>
            </a:r>
            <a:r>
              <a:rPr lang="en-US" dirty="0" smtClean="0"/>
              <a:t>, </a:t>
            </a:r>
            <a:r>
              <a:rPr lang="en-US" dirty="0" smtClean="0">
                <a:hlinkClick r:id="rId13" tooltip="Refraction"/>
              </a:rPr>
              <a:t>refraction</a:t>
            </a:r>
            <a:r>
              <a:rPr lang="en-US" dirty="0" smtClean="0"/>
              <a:t>, and </a:t>
            </a:r>
            <a:r>
              <a:rPr lang="en-US" dirty="0" smtClean="0">
                <a:hlinkClick r:id="rId14" tooltip="Color"/>
              </a:rPr>
              <a:t>color</a:t>
            </a:r>
            <a:r>
              <a:rPr lang="en-US" dirty="0" smtClean="0"/>
              <a:t> and tabulated </a:t>
            </a:r>
            <a:r>
              <a:rPr lang="en-US" dirty="0" smtClean="0">
                <a:hlinkClick r:id="rId15" tooltip="Angle"/>
              </a:rPr>
              <a:t>angles</a:t>
            </a:r>
            <a:r>
              <a:rPr lang="en-US" dirty="0" smtClean="0"/>
              <a:t> of </a:t>
            </a:r>
            <a:r>
              <a:rPr lang="en-US" dirty="0" smtClean="0">
                <a:hlinkClick r:id="rId13" tooltip="Refraction"/>
              </a:rPr>
              <a:t>refraction</a:t>
            </a:r>
            <a:r>
              <a:rPr lang="en-US" dirty="0" smtClean="0"/>
              <a:t> for several media</a:t>
            </a:r>
          </a:p>
          <a:p>
            <a:pPr algn="l" rtl="0"/>
            <a:r>
              <a:rPr lang="en-US" dirty="0" smtClean="0"/>
              <a:t>1021 — </a:t>
            </a:r>
            <a:r>
              <a:rPr lang="en-US" dirty="0" err="1" smtClean="0">
                <a:hlinkClick r:id="rId16" tooltip="Ibn al-Haytham"/>
              </a:rPr>
              <a:t>Ibn</a:t>
            </a:r>
            <a:r>
              <a:rPr lang="en-US" dirty="0" smtClean="0">
                <a:hlinkClick r:id="rId16" tooltip="Ibn al-Haytham"/>
              </a:rPr>
              <a:t> al-</a:t>
            </a:r>
            <a:r>
              <a:rPr lang="en-US" dirty="0" err="1" smtClean="0">
                <a:hlinkClick r:id="rId16" tooltip="Ibn al-Haytham"/>
              </a:rPr>
              <a:t>Haytham</a:t>
            </a:r>
            <a:r>
              <a:rPr lang="en-US" dirty="0" smtClean="0"/>
              <a:t> (</a:t>
            </a:r>
            <a:r>
              <a:rPr lang="en-US" dirty="0" err="1" smtClean="0"/>
              <a:t>Alhazen</a:t>
            </a:r>
            <a:r>
              <a:rPr lang="en-US" dirty="0" smtClean="0"/>
              <a:t>) writes the </a:t>
            </a:r>
            <a:r>
              <a:rPr lang="en-US" i="1" dirty="0" smtClean="0">
                <a:hlinkClick r:id="rId17" tooltip="Book of Optics"/>
              </a:rPr>
              <a:t>Book of Optics</a:t>
            </a:r>
            <a:r>
              <a:rPr lang="en-US" dirty="0" smtClean="0"/>
              <a:t>, studying </a:t>
            </a:r>
            <a:r>
              <a:rPr lang="en-US" dirty="0" smtClean="0">
                <a:hlinkClick r:id="rId18" tooltip="Lens (optics)"/>
              </a:rPr>
              <a:t>lens (optics)</a:t>
            </a:r>
            <a:r>
              <a:rPr lang="en-US" dirty="0" err="1" smtClean="0">
                <a:hlinkClick r:id="rId18" tooltip="Lens (optics)"/>
              </a:rPr>
              <a:t>es</a:t>
            </a:r>
            <a:r>
              <a:rPr lang="en-US" dirty="0" smtClean="0"/>
              <a:t>, the </a:t>
            </a:r>
            <a:r>
              <a:rPr lang="en-US" dirty="0" smtClean="0">
                <a:hlinkClick r:id="rId19" tooltip="Psychology"/>
              </a:rPr>
              <a:t>psychology</a:t>
            </a:r>
            <a:r>
              <a:rPr lang="en-US" dirty="0" smtClean="0"/>
              <a:t> of </a:t>
            </a:r>
            <a:r>
              <a:rPr lang="en-US" dirty="0" smtClean="0">
                <a:hlinkClick r:id="rId20" tooltip="Visual perception"/>
              </a:rPr>
              <a:t>vision</a:t>
            </a:r>
            <a:r>
              <a:rPr lang="en-US" dirty="0" smtClean="0"/>
              <a:t>, and the </a:t>
            </a:r>
            <a:r>
              <a:rPr lang="en-US" dirty="0" smtClean="0">
                <a:hlinkClick r:id="rId21" tooltip="Camera obscura"/>
              </a:rPr>
              <a:t>Camera </a:t>
            </a:r>
            <a:r>
              <a:rPr lang="en-US" dirty="0" err="1" smtClean="0">
                <a:hlinkClick r:id="rId21" tooltip="Camera obscura"/>
              </a:rPr>
              <a:t>obscura</a:t>
            </a:r>
            <a:endParaRPr lang="en-US" dirty="0" smtClean="0"/>
          </a:p>
          <a:p>
            <a:pPr algn="l" rtl="0"/>
            <a:r>
              <a:rPr lang="en-US" dirty="0" smtClean="0"/>
              <a:t>1269 — </a:t>
            </a:r>
            <a:r>
              <a:rPr lang="en-US" dirty="0" smtClean="0">
                <a:hlinkClick r:id="rId22" tooltip="Pierre de Maricourt"/>
              </a:rPr>
              <a:t>Pierre de </a:t>
            </a:r>
            <a:r>
              <a:rPr lang="en-US" dirty="0" err="1" smtClean="0">
                <a:hlinkClick r:id="rId22" tooltip="Pierre de Maricourt"/>
              </a:rPr>
              <a:t>Maricourt</a:t>
            </a:r>
            <a:r>
              <a:rPr lang="en-US" dirty="0" smtClean="0"/>
              <a:t> describes </a:t>
            </a:r>
            <a:r>
              <a:rPr lang="en-US" dirty="0" smtClean="0">
                <a:hlinkClick r:id="rId23" tooltip="Magnet"/>
              </a:rPr>
              <a:t>magnetic poles</a:t>
            </a:r>
            <a:r>
              <a:rPr lang="en-US" dirty="0" smtClean="0"/>
              <a:t> and remarks on the nonexistence of </a:t>
            </a:r>
            <a:r>
              <a:rPr lang="en-US" dirty="0" smtClean="0">
                <a:hlinkClick r:id="rId24" tooltip="Magnetic monopole"/>
              </a:rPr>
              <a:t>isolated magnetic poles</a:t>
            </a:r>
            <a:endParaRPr lang="en-US" dirty="0" smtClean="0"/>
          </a:p>
          <a:p>
            <a:pPr algn="l" rtl="0"/>
            <a:r>
              <a:rPr lang="en-US" dirty="0" smtClean="0"/>
              <a:t>1305 — </a:t>
            </a:r>
            <a:r>
              <a:rPr lang="en-US" dirty="0" smtClean="0">
                <a:hlinkClick r:id="rId25" tooltip="Dietrich von Freiberg"/>
              </a:rPr>
              <a:t>Dietrich von Freiberg</a:t>
            </a:r>
            <a:r>
              <a:rPr lang="en-US" dirty="0" smtClean="0"/>
              <a:t> uses crystalline spheres and flasks filled with water to study the </a:t>
            </a:r>
            <a:r>
              <a:rPr lang="en-US" dirty="0" smtClean="0">
                <a:hlinkClick r:id="rId12" tooltip="Reflection (physics)"/>
              </a:rPr>
              <a:t>reflection</a:t>
            </a:r>
            <a:r>
              <a:rPr lang="en-US" dirty="0" smtClean="0"/>
              <a:t> and refraction in raindrops that leads to primary and secondary </a:t>
            </a:r>
            <a:r>
              <a:rPr lang="en-US" dirty="0" smtClean="0">
                <a:hlinkClick r:id="rId26" tooltip="Rainbow"/>
              </a:rPr>
              <a:t>rainbows</a:t>
            </a:r>
            <a:endParaRPr lang="en-US" dirty="0" smtClean="0"/>
          </a:p>
          <a:p>
            <a:pPr algn="l" rtl="0"/>
            <a:r>
              <a:rPr lang="en-US" dirty="0" smtClean="0"/>
              <a:t>1604 — </a:t>
            </a:r>
            <a:r>
              <a:rPr lang="en-US" dirty="0" smtClean="0">
                <a:hlinkClick r:id="rId27" tooltip="Johannes Kepler"/>
              </a:rPr>
              <a:t>Johannes </a:t>
            </a:r>
            <a:r>
              <a:rPr lang="en-US" dirty="0" err="1" smtClean="0">
                <a:hlinkClick r:id="rId27" tooltip="Johannes Kepler"/>
              </a:rPr>
              <a:t>Kepler</a:t>
            </a:r>
            <a:r>
              <a:rPr lang="en-US" dirty="0" smtClean="0"/>
              <a:t> describes how the </a:t>
            </a:r>
            <a:r>
              <a:rPr lang="en-US" dirty="0" smtClean="0">
                <a:hlinkClick r:id="rId28" tooltip="Eye"/>
              </a:rPr>
              <a:t>eye</a:t>
            </a:r>
            <a:r>
              <a:rPr lang="en-US" dirty="0" smtClean="0"/>
              <a:t> focuses </a:t>
            </a:r>
            <a:r>
              <a:rPr lang="en-US" dirty="0" smtClean="0">
                <a:hlinkClick r:id="rId11" tooltip="Light"/>
              </a:rPr>
              <a:t>light</a:t>
            </a:r>
            <a:endParaRPr lang="en-US" dirty="0" smtClean="0"/>
          </a:p>
          <a:p>
            <a:pPr algn="l" rtl="0"/>
            <a:r>
              <a:rPr lang="en-US" dirty="0" smtClean="0"/>
              <a:t>1604 — Johann </a:t>
            </a:r>
            <a:r>
              <a:rPr lang="en-US" dirty="0" err="1" smtClean="0"/>
              <a:t>Kepler</a:t>
            </a:r>
            <a:r>
              <a:rPr lang="en-US" dirty="0" smtClean="0"/>
              <a:t> specifies the laws of the rectilinear propagation of light</a:t>
            </a:r>
          </a:p>
          <a:p>
            <a:pPr algn="l" rtl="0"/>
            <a:r>
              <a:rPr lang="en-US" dirty="0" smtClean="0"/>
              <a:t>1611 — </a:t>
            </a:r>
            <a:r>
              <a:rPr lang="en-US" dirty="0" smtClean="0">
                <a:hlinkClick r:id="rId29" tooltip="Marko Dominis"/>
              </a:rPr>
              <a:t>Marko </a:t>
            </a:r>
            <a:r>
              <a:rPr lang="en-US" dirty="0" err="1" smtClean="0">
                <a:hlinkClick r:id="rId29" tooltip="Marko Dominis"/>
              </a:rPr>
              <a:t>Dominis</a:t>
            </a:r>
            <a:r>
              <a:rPr lang="en-US" dirty="0" smtClean="0"/>
              <a:t> discusses the rainbow in </a:t>
            </a:r>
            <a:r>
              <a:rPr lang="en-US" i="1" dirty="0" smtClean="0"/>
              <a:t>De </a:t>
            </a:r>
            <a:r>
              <a:rPr lang="en-US" i="1" dirty="0" err="1" smtClean="0"/>
              <a:t>Radiis</a:t>
            </a:r>
            <a:r>
              <a:rPr lang="en-US" i="1" dirty="0" smtClean="0"/>
              <a:t> </a:t>
            </a:r>
            <a:r>
              <a:rPr lang="en-US" i="1" dirty="0" err="1" smtClean="0"/>
              <a:t>Visus</a:t>
            </a:r>
            <a:r>
              <a:rPr lang="en-US" i="1" dirty="0" smtClean="0"/>
              <a:t> et </a:t>
            </a:r>
            <a:r>
              <a:rPr lang="en-US" i="1" dirty="0" err="1" smtClean="0"/>
              <a:t>Lucis</a:t>
            </a:r>
            <a:endParaRPr lang="en-US" dirty="0" smtClean="0"/>
          </a:p>
          <a:p>
            <a:pPr algn="l" rtl="0"/>
            <a:r>
              <a:rPr lang="en-US" dirty="0" smtClean="0"/>
              <a:t>1611 — Johannes </a:t>
            </a:r>
            <a:r>
              <a:rPr lang="en-US" dirty="0" err="1" smtClean="0"/>
              <a:t>Kepler</a:t>
            </a:r>
            <a:r>
              <a:rPr lang="en-US" dirty="0" smtClean="0"/>
              <a:t> discovers </a:t>
            </a:r>
            <a:r>
              <a:rPr lang="en-US" dirty="0" smtClean="0">
                <a:hlinkClick r:id="rId30" tooltip="Total internal reflection"/>
              </a:rPr>
              <a:t>total internal reflection</a:t>
            </a:r>
            <a:r>
              <a:rPr lang="en-US" dirty="0" smtClean="0"/>
              <a:t>, a small-angle refraction law, and thin </a:t>
            </a:r>
            <a:r>
              <a:rPr lang="en-US" dirty="0" smtClean="0">
                <a:hlinkClick r:id="rId18" tooltip="Lens (optics)"/>
              </a:rPr>
              <a:t>lens</a:t>
            </a:r>
            <a:r>
              <a:rPr lang="en-US" dirty="0" smtClean="0"/>
              <a:t> optics,</a:t>
            </a:r>
          </a:p>
          <a:p>
            <a:pPr algn="l" rtl="0"/>
            <a:r>
              <a:rPr lang="en-US" dirty="0" smtClean="0"/>
              <a:t>1621 — </a:t>
            </a:r>
            <a:r>
              <a:rPr lang="en-US" dirty="0" err="1" smtClean="0">
                <a:hlinkClick r:id="rId31" tooltip="Willebrord van Roijen Snell"/>
              </a:rPr>
              <a:t>Willebrord</a:t>
            </a:r>
            <a:r>
              <a:rPr lang="en-US" dirty="0" smtClean="0">
                <a:hlinkClick r:id="rId31" tooltip="Willebrord van Roijen Snell"/>
              </a:rPr>
              <a:t> van </a:t>
            </a:r>
            <a:r>
              <a:rPr lang="en-US" dirty="0" err="1" smtClean="0">
                <a:hlinkClick r:id="rId31" tooltip="Willebrord van Roijen Snell"/>
              </a:rPr>
              <a:t>Roijen</a:t>
            </a:r>
            <a:r>
              <a:rPr lang="en-US" dirty="0" smtClean="0">
                <a:hlinkClick r:id="rId31" tooltip="Willebrord van Roijen Snell"/>
              </a:rPr>
              <a:t> Snell</a:t>
            </a:r>
            <a:r>
              <a:rPr lang="en-US" dirty="0" smtClean="0"/>
              <a:t> states his </a:t>
            </a:r>
            <a:r>
              <a:rPr lang="en-US" dirty="0" smtClean="0">
                <a:hlinkClick r:id="rId32" tooltip="Snell's law"/>
              </a:rPr>
              <a:t>Snell's law</a:t>
            </a:r>
            <a:r>
              <a:rPr lang="en-US" dirty="0" smtClean="0"/>
              <a:t> of refraction</a:t>
            </a:r>
          </a:p>
          <a:p>
            <a:pPr algn="l" rtl="0"/>
            <a:r>
              <a:rPr lang="en-US" dirty="0" smtClean="0"/>
              <a:t>1630 — </a:t>
            </a:r>
            <a:r>
              <a:rPr lang="en-US" dirty="0" err="1" smtClean="0">
                <a:hlinkClick r:id="rId33" tooltip="Cabaeus"/>
              </a:rPr>
              <a:t>Cabaeus</a:t>
            </a:r>
            <a:r>
              <a:rPr lang="en-US" dirty="0" smtClean="0"/>
              <a:t> finds that there are two types of </a:t>
            </a:r>
            <a:r>
              <a:rPr lang="en-US" dirty="0" smtClean="0">
                <a:hlinkClick r:id="rId34" tooltip="Electric charge"/>
              </a:rPr>
              <a:t>electric charges</a:t>
            </a:r>
            <a:endParaRPr lang="en-US" dirty="0" smtClean="0"/>
          </a:p>
          <a:p>
            <a:pPr algn="l" rtl="0"/>
            <a:r>
              <a:rPr lang="en-US" dirty="0" smtClean="0"/>
              <a:t>1637 — </a:t>
            </a:r>
            <a:r>
              <a:rPr lang="en-US" dirty="0" smtClean="0">
                <a:hlinkClick r:id="rId35" tooltip="René Descartes"/>
              </a:rPr>
              <a:t>René Descartes</a:t>
            </a:r>
            <a:r>
              <a:rPr lang="en-US" dirty="0" smtClean="0"/>
              <a:t> quantitatively derives the angles at which primary and secondary rainbows are seen with respect to the angle of the </a:t>
            </a:r>
            <a:r>
              <a:rPr lang="en-US" dirty="0" smtClean="0">
                <a:hlinkClick r:id="rId36" tooltip="Sun"/>
              </a:rPr>
              <a:t>Sun</a:t>
            </a:r>
            <a:r>
              <a:rPr lang="en-US" dirty="0" smtClean="0"/>
              <a:t>'s elevation</a:t>
            </a:r>
          </a:p>
          <a:p>
            <a:pPr algn="l" rtl="0"/>
            <a:r>
              <a:rPr lang="en-US" dirty="0" smtClean="0"/>
              <a:t>1657 — </a:t>
            </a:r>
            <a:r>
              <a:rPr lang="en-US" dirty="0" smtClean="0">
                <a:hlinkClick r:id="rId37" tooltip="Pierre de Fermat"/>
              </a:rPr>
              <a:t>Pierre de Fermat</a:t>
            </a:r>
            <a:r>
              <a:rPr lang="en-US" dirty="0" smtClean="0"/>
              <a:t> introduces the </a:t>
            </a:r>
            <a:r>
              <a:rPr lang="en-US" dirty="0" smtClean="0">
                <a:hlinkClick r:id="rId38" tooltip="Fermat's principle"/>
              </a:rPr>
              <a:t>principle of least time</a:t>
            </a:r>
            <a:r>
              <a:rPr lang="en-US" dirty="0" smtClean="0"/>
              <a:t> into optics</a:t>
            </a:r>
          </a:p>
          <a:p>
            <a:pPr algn="l" rtl="0"/>
            <a:r>
              <a:rPr lang="en-US" dirty="0" smtClean="0"/>
              <a:t>1665 — </a:t>
            </a:r>
            <a:r>
              <a:rPr lang="en-US" dirty="0" smtClean="0">
                <a:hlinkClick r:id="rId39" tooltip="Francesco Maria Grimaldi"/>
              </a:rPr>
              <a:t>Francesco Maria </a:t>
            </a:r>
            <a:r>
              <a:rPr lang="en-US" dirty="0" err="1" smtClean="0">
                <a:hlinkClick r:id="rId39" tooltip="Francesco Maria Grimaldi"/>
              </a:rPr>
              <a:t>Grimaldi</a:t>
            </a:r>
            <a:r>
              <a:rPr lang="en-US" dirty="0" smtClean="0"/>
              <a:t> highlights the phenomenon of </a:t>
            </a:r>
            <a:r>
              <a:rPr lang="en-US" dirty="0" smtClean="0">
                <a:hlinkClick r:id="rId40" tooltip="Diffraction"/>
              </a:rPr>
              <a:t>diffraction</a:t>
            </a:r>
            <a:endParaRPr lang="en-US" dirty="0" smtClean="0"/>
          </a:p>
          <a:p>
            <a:pPr algn="l" rtl="0"/>
            <a:r>
              <a:rPr lang="en-US" dirty="0" smtClean="0"/>
              <a:t>1673 — </a:t>
            </a:r>
            <a:r>
              <a:rPr lang="en-US" dirty="0" err="1" smtClean="0">
                <a:hlinkClick r:id="rId41" tooltip="Ignace Pardies (page does not exist)"/>
              </a:rPr>
              <a:t>Ignace</a:t>
            </a:r>
            <a:r>
              <a:rPr lang="en-US" dirty="0" smtClean="0">
                <a:hlinkClick r:id="rId41" tooltip="Ignace Pardies (page does not exist)"/>
              </a:rPr>
              <a:t> </a:t>
            </a:r>
            <a:r>
              <a:rPr lang="en-US" dirty="0" err="1" smtClean="0">
                <a:hlinkClick r:id="rId41" tooltip="Ignace Pardies (page does not exist)"/>
              </a:rPr>
              <a:t>Pardies</a:t>
            </a:r>
            <a:r>
              <a:rPr lang="en-US" dirty="0" smtClean="0"/>
              <a:t> provides a wave explanation for refraction of light</a:t>
            </a:r>
          </a:p>
          <a:p>
            <a:pPr algn="l" rtl="0"/>
            <a:r>
              <a:rPr lang="en-US" dirty="0" smtClean="0"/>
              <a:t>1675 — </a:t>
            </a:r>
            <a:r>
              <a:rPr lang="en-US" dirty="0" smtClean="0">
                <a:hlinkClick r:id="rId42" tooltip="Isaac Newton"/>
              </a:rPr>
              <a:t>Isaac Newton</a:t>
            </a:r>
            <a:r>
              <a:rPr lang="en-US" dirty="0" smtClean="0"/>
              <a:t> delivers his </a:t>
            </a:r>
            <a:r>
              <a:rPr lang="en-US" dirty="0" smtClean="0">
                <a:hlinkClick r:id="rId43" tooltip="Isaac Newton's early life and achievements"/>
              </a:rPr>
              <a:t>theory of light</a:t>
            </a:r>
            <a:endParaRPr lang="en-US" dirty="0" smtClean="0"/>
          </a:p>
          <a:p>
            <a:pPr algn="l" rtl="0"/>
            <a:r>
              <a:rPr lang="en-US" dirty="0" smtClean="0"/>
              <a:t>1676 — </a:t>
            </a:r>
            <a:r>
              <a:rPr lang="en-US" dirty="0" err="1" smtClean="0">
                <a:hlinkClick r:id="rId44" tooltip="Ole Rømer"/>
              </a:rPr>
              <a:t>Olaus</a:t>
            </a:r>
            <a:r>
              <a:rPr lang="en-US" dirty="0" smtClean="0">
                <a:hlinkClick r:id="rId44" tooltip="Ole Rømer"/>
              </a:rPr>
              <a:t> Roemer</a:t>
            </a:r>
            <a:r>
              <a:rPr lang="en-US" dirty="0" smtClean="0"/>
              <a:t> measures the </a:t>
            </a:r>
            <a:r>
              <a:rPr lang="en-US" dirty="0" smtClean="0">
                <a:hlinkClick r:id="rId45" tooltip="Speed of light"/>
              </a:rPr>
              <a:t>speed of light</a:t>
            </a:r>
            <a:r>
              <a:rPr lang="en-US" dirty="0" smtClean="0"/>
              <a:t> by observing </a:t>
            </a:r>
            <a:r>
              <a:rPr lang="en-US" dirty="0" smtClean="0">
                <a:hlinkClick r:id="rId46" tooltip="Jupiter"/>
              </a:rPr>
              <a:t>Jupiter</a:t>
            </a:r>
            <a:r>
              <a:rPr lang="en-US" dirty="0" smtClean="0"/>
              <a:t>'s </a:t>
            </a:r>
            <a:r>
              <a:rPr lang="en-US" dirty="0" smtClean="0">
                <a:hlinkClick r:id="rId47" tooltip="Natural satellite"/>
              </a:rPr>
              <a:t>moons</a:t>
            </a:r>
            <a:endParaRPr lang="en-US" dirty="0" smtClean="0"/>
          </a:p>
          <a:p>
            <a:pPr algn="l" rtl="0"/>
            <a:r>
              <a:rPr lang="en-US" dirty="0" smtClean="0"/>
              <a:t>1678 — </a:t>
            </a:r>
            <a:r>
              <a:rPr lang="en-US" dirty="0" err="1" smtClean="0">
                <a:hlinkClick r:id="rId48" tooltip="Christiaan Huygens"/>
              </a:rPr>
              <a:t>Christiaan</a:t>
            </a:r>
            <a:r>
              <a:rPr lang="en-US" dirty="0" smtClean="0">
                <a:hlinkClick r:id="rId48" tooltip="Christiaan Huygens"/>
              </a:rPr>
              <a:t> Huygens</a:t>
            </a:r>
            <a:r>
              <a:rPr lang="en-US" dirty="0" smtClean="0"/>
              <a:t> states </a:t>
            </a:r>
            <a:r>
              <a:rPr lang="en-US" dirty="0" smtClean="0">
                <a:hlinkClick r:id="rId49" tooltip="Huygens' principle"/>
              </a:rPr>
              <a:t>his principle</a:t>
            </a:r>
            <a:r>
              <a:rPr lang="en-US" dirty="0" smtClean="0"/>
              <a:t> of </a:t>
            </a:r>
            <a:r>
              <a:rPr lang="en-US" dirty="0" err="1" smtClean="0"/>
              <a:t>wavefront</a:t>
            </a:r>
            <a:r>
              <a:rPr lang="en-US" dirty="0" smtClean="0"/>
              <a:t> sources,</a:t>
            </a:r>
          </a:p>
          <a:p>
            <a:pPr algn="l" rtl="0"/>
            <a:r>
              <a:rPr lang="en-US" dirty="0" smtClean="0"/>
              <a:t>1704 — </a:t>
            </a:r>
            <a:r>
              <a:rPr lang="en-US" dirty="0" smtClean="0">
                <a:hlinkClick r:id="rId42" tooltip="Isaac Newton"/>
              </a:rPr>
              <a:t>Isaac Newton</a:t>
            </a:r>
            <a:r>
              <a:rPr lang="en-US" dirty="0" smtClean="0"/>
              <a:t> publishes </a:t>
            </a:r>
            <a:r>
              <a:rPr lang="en-US" i="1" dirty="0" err="1" smtClean="0">
                <a:hlinkClick r:id="rId50" tooltip="Opticks"/>
              </a:rPr>
              <a:t>Opticks</a:t>
            </a:r>
            <a:r>
              <a:rPr lang="en-US" dirty="0" smtClean="0"/>
              <a:t>, a corpuscular theory of light and colour</a:t>
            </a:r>
          </a:p>
          <a:p>
            <a:pPr algn="l" rtl="0"/>
            <a:r>
              <a:rPr lang="en-US" dirty="0" smtClean="0"/>
              <a:t>1728 — </a:t>
            </a:r>
            <a:r>
              <a:rPr lang="en-US" dirty="0" smtClean="0">
                <a:hlinkClick r:id="rId51" tooltip="James Bradley"/>
              </a:rPr>
              <a:t>James Bradley</a:t>
            </a:r>
            <a:r>
              <a:rPr lang="en-US" dirty="0" smtClean="0"/>
              <a:t> discovers the </a:t>
            </a:r>
            <a:r>
              <a:rPr lang="en-US" dirty="0" smtClean="0">
                <a:hlinkClick r:id="rId52" tooltip="Aberration of light"/>
              </a:rPr>
              <a:t>aberration</a:t>
            </a:r>
            <a:r>
              <a:rPr lang="en-US" dirty="0" smtClean="0"/>
              <a:t> of starlight and uses it to determine that the </a:t>
            </a:r>
            <a:r>
              <a:rPr lang="en-US" dirty="0" smtClean="0">
                <a:hlinkClick r:id="rId45" tooltip="Speed of light"/>
              </a:rPr>
              <a:t>speed of light</a:t>
            </a:r>
            <a:r>
              <a:rPr lang="en-US" dirty="0" smtClean="0"/>
              <a:t> is about 283,000 </a:t>
            </a:r>
            <a:r>
              <a:rPr lang="en-US" dirty="0" smtClean="0">
                <a:hlinkClick r:id="rId53" tooltip="Kilometre"/>
              </a:rPr>
              <a:t>km</a:t>
            </a:r>
            <a:r>
              <a:rPr lang="en-US" dirty="0" smtClean="0"/>
              <a:t>/</a:t>
            </a:r>
            <a:r>
              <a:rPr lang="en-US" dirty="0" smtClean="0">
                <a:hlinkClick r:id="rId54" tooltip="Second"/>
              </a:rPr>
              <a:t>s</a:t>
            </a:r>
            <a:endParaRPr lang="en-US" dirty="0" smtClean="0"/>
          </a:p>
          <a:p>
            <a:pPr algn="l" rtl="0"/>
            <a:r>
              <a:rPr lang="en-US" dirty="0" smtClean="0"/>
              <a:t>1746 — </a:t>
            </a:r>
            <a:r>
              <a:rPr lang="en-US" dirty="0" smtClean="0">
                <a:hlinkClick r:id="rId55" tooltip="Leonhard Euler"/>
              </a:rPr>
              <a:t>Leonhard Euler</a:t>
            </a:r>
            <a:r>
              <a:rPr lang="en-US" dirty="0" smtClean="0"/>
              <a:t> develops the wave theory of light refraction and dispersion</a:t>
            </a:r>
          </a:p>
          <a:p>
            <a:pPr algn="l" rtl="0"/>
            <a:r>
              <a:rPr lang="en-US" dirty="0" smtClean="0"/>
              <a:t>1752 — </a:t>
            </a:r>
            <a:r>
              <a:rPr lang="en-US" dirty="0" smtClean="0">
                <a:hlinkClick r:id="rId56" tooltip="Benjamin Franklin"/>
              </a:rPr>
              <a:t>Benjamin Franklin</a:t>
            </a:r>
            <a:r>
              <a:rPr lang="en-US" dirty="0" smtClean="0"/>
              <a:t> shows that </a:t>
            </a:r>
            <a:r>
              <a:rPr lang="en-US" dirty="0" smtClean="0">
                <a:hlinkClick r:id="rId57" tooltip="Lightning"/>
              </a:rPr>
              <a:t>lightning</a:t>
            </a:r>
            <a:r>
              <a:rPr lang="en-US" dirty="0" smtClean="0"/>
              <a:t> is </a:t>
            </a:r>
            <a:r>
              <a:rPr lang="en-US" dirty="0" smtClean="0">
                <a:hlinkClick r:id="rId58" tooltip="Electricity"/>
              </a:rPr>
              <a:t>electricity</a:t>
            </a:r>
            <a:r>
              <a:rPr lang="en-US" dirty="0" smtClean="0"/>
              <a:t>,</a:t>
            </a:r>
          </a:p>
          <a:p>
            <a:pPr algn="l" rtl="0"/>
            <a:r>
              <a:rPr lang="en-US" dirty="0" smtClean="0"/>
              <a:t>1767 — </a:t>
            </a:r>
            <a:r>
              <a:rPr lang="en-US" dirty="0" smtClean="0">
                <a:hlinkClick r:id="rId59" tooltip="Joseph Priestley"/>
              </a:rPr>
              <a:t>Joseph Priestley</a:t>
            </a:r>
            <a:r>
              <a:rPr lang="en-US" dirty="0" smtClean="0"/>
              <a:t> proposes an electrical inverse-square law</a:t>
            </a:r>
          </a:p>
          <a:p>
            <a:pPr algn="l" rtl="0"/>
            <a:r>
              <a:rPr lang="en-US" dirty="0" smtClean="0"/>
              <a:t>1785 — </a:t>
            </a:r>
            <a:r>
              <a:rPr lang="en-US" dirty="0" smtClean="0">
                <a:hlinkClick r:id="rId60" tooltip="Charles-Augustin de Coulomb"/>
              </a:rPr>
              <a:t>Charles Coulomb</a:t>
            </a:r>
            <a:r>
              <a:rPr lang="en-US" dirty="0" smtClean="0"/>
              <a:t> introduces the </a:t>
            </a:r>
            <a:r>
              <a:rPr lang="en-US" dirty="0" smtClean="0">
                <a:hlinkClick r:id="rId61" tooltip="Coulomb's law"/>
              </a:rPr>
              <a:t>inverse-square law of electrostatics</a:t>
            </a:r>
            <a:endParaRPr lang="en-US" dirty="0" smtClean="0"/>
          </a:p>
          <a:p>
            <a:pPr algn="l" rtl="0"/>
            <a:r>
              <a:rPr lang="en-US" dirty="0" smtClean="0"/>
              <a:t>1786 — </a:t>
            </a:r>
            <a:r>
              <a:rPr lang="en-US" dirty="0" smtClean="0">
                <a:hlinkClick r:id="rId62" tooltip="Luigi Galvani"/>
              </a:rPr>
              <a:t>Luigi Galvani</a:t>
            </a:r>
            <a:r>
              <a:rPr lang="en-US" dirty="0" smtClean="0"/>
              <a:t> discovers "animal electricity" and postulates that animal bodies are storehouses of electricity,</a:t>
            </a:r>
          </a:p>
          <a:p>
            <a:pPr algn="l" rtl="0"/>
            <a:r>
              <a:rPr lang="en-US" dirty="0" smtClean="0"/>
              <a:t>1800 — </a:t>
            </a:r>
            <a:r>
              <a:rPr lang="en-US" dirty="0" smtClean="0">
                <a:hlinkClick r:id="rId63" tooltip="William Herschel"/>
              </a:rPr>
              <a:t>William Herschel</a:t>
            </a:r>
            <a:r>
              <a:rPr lang="en-US" dirty="0" smtClean="0"/>
              <a:t> discovers </a:t>
            </a:r>
            <a:r>
              <a:rPr lang="en-US" dirty="0" smtClean="0">
                <a:hlinkClick r:id="rId64" tooltip="Infrared radiation"/>
              </a:rPr>
              <a:t>infrared radiation</a:t>
            </a:r>
            <a:r>
              <a:rPr lang="en-US" dirty="0" smtClean="0"/>
              <a:t> from the Sun</a:t>
            </a:r>
          </a:p>
          <a:p>
            <a:pPr algn="l" rtl="0"/>
            <a:r>
              <a:rPr lang="en-US" dirty="0" smtClean="0"/>
              <a:t>1801 — </a:t>
            </a:r>
            <a:r>
              <a:rPr lang="en-US" dirty="0" smtClean="0">
                <a:hlinkClick r:id="rId65" tooltip="Johann Wilhelm Ritter"/>
              </a:rPr>
              <a:t>Johann Ritter</a:t>
            </a:r>
            <a:r>
              <a:rPr lang="en-US" dirty="0" smtClean="0"/>
              <a:t> discovers </a:t>
            </a:r>
            <a:r>
              <a:rPr lang="en-US" dirty="0" smtClean="0">
                <a:hlinkClick r:id="rId66" tooltip="Ultraviolet radiation"/>
              </a:rPr>
              <a:t>ultraviolet radiation</a:t>
            </a:r>
            <a:r>
              <a:rPr lang="en-US" dirty="0" smtClean="0"/>
              <a:t> from the Sun</a:t>
            </a:r>
          </a:p>
          <a:p>
            <a:pPr algn="l" rtl="0"/>
            <a:r>
              <a:rPr lang="en-US" dirty="0" smtClean="0"/>
              <a:t>1801 — </a:t>
            </a:r>
            <a:r>
              <a:rPr lang="en-US" dirty="0" smtClean="0">
                <a:hlinkClick r:id="rId67" tooltip="Thomas Young (scientist)"/>
              </a:rPr>
              <a:t>Thomas Young</a:t>
            </a:r>
            <a:r>
              <a:rPr lang="en-US" dirty="0" smtClean="0"/>
              <a:t> demonstrates the </a:t>
            </a:r>
            <a:r>
              <a:rPr lang="en-US" dirty="0" smtClean="0">
                <a:hlinkClick r:id="rId68" tooltip="Wave nature"/>
              </a:rPr>
              <a:t>wave nature</a:t>
            </a:r>
            <a:r>
              <a:rPr lang="en-US" dirty="0" smtClean="0"/>
              <a:t> of light and the principle of </a:t>
            </a:r>
            <a:r>
              <a:rPr lang="en-US" dirty="0" smtClean="0">
                <a:hlinkClick r:id="rId69" tooltip="Interference"/>
              </a:rPr>
              <a:t>interference</a:t>
            </a:r>
            <a:endParaRPr lang="en-US" dirty="0" smtClean="0"/>
          </a:p>
          <a:p>
            <a:pPr algn="l" rtl="0"/>
            <a:r>
              <a:rPr lang="en-US" dirty="0" smtClean="0"/>
              <a:t>1802 — </a:t>
            </a:r>
            <a:r>
              <a:rPr lang="en-US" dirty="0" err="1" smtClean="0">
                <a:hlinkClick r:id="rId70" tooltip="Gian Domenico Romagnosi"/>
              </a:rPr>
              <a:t>Gian</a:t>
            </a:r>
            <a:r>
              <a:rPr lang="en-US" dirty="0" smtClean="0">
                <a:hlinkClick r:id="rId70" tooltip="Gian Domenico Romagnosi"/>
              </a:rPr>
              <a:t> </a:t>
            </a:r>
            <a:r>
              <a:rPr lang="en-US" dirty="0" err="1" smtClean="0">
                <a:hlinkClick r:id="rId70" tooltip="Gian Domenico Romagnosi"/>
              </a:rPr>
              <a:t>Domenico</a:t>
            </a:r>
            <a:r>
              <a:rPr lang="en-US" dirty="0" smtClean="0">
                <a:hlinkClick r:id="rId70" tooltip="Gian Domenico Romagnosi"/>
              </a:rPr>
              <a:t> </a:t>
            </a:r>
            <a:r>
              <a:rPr lang="en-US" dirty="0" err="1" smtClean="0">
                <a:hlinkClick r:id="rId70" tooltip="Gian Domenico Romagnosi"/>
              </a:rPr>
              <a:t>Romagnosi</a:t>
            </a:r>
            <a:r>
              <a:rPr lang="en-US" dirty="0" smtClean="0"/>
              <a:t> notes that a nearby </a:t>
            </a:r>
            <a:r>
              <a:rPr lang="en-US" dirty="0" smtClean="0">
                <a:hlinkClick r:id="rId71" tooltip="Voltaic pile"/>
              </a:rPr>
              <a:t>voltaic pile</a:t>
            </a:r>
            <a:r>
              <a:rPr lang="en-US" dirty="0" smtClean="0"/>
              <a:t> deflects a magnetic needle. His account is largely overlooked.</a:t>
            </a:r>
          </a:p>
          <a:p>
            <a:pPr algn="l" rtl="0"/>
            <a:r>
              <a:rPr lang="en-US" dirty="0" smtClean="0"/>
              <a:t>1808 — </a:t>
            </a:r>
            <a:r>
              <a:rPr lang="en-US" dirty="0" smtClean="0">
                <a:hlinkClick r:id="rId72" tooltip="Etienne-Louis Malus"/>
              </a:rPr>
              <a:t>Etienne-Louis </a:t>
            </a:r>
            <a:r>
              <a:rPr lang="en-US" dirty="0" err="1" smtClean="0">
                <a:hlinkClick r:id="rId72" tooltip="Etienne-Louis Malus"/>
              </a:rPr>
              <a:t>Malus</a:t>
            </a:r>
            <a:r>
              <a:rPr lang="en-US" dirty="0" smtClean="0"/>
              <a:t> discovers </a:t>
            </a:r>
            <a:r>
              <a:rPr lang="en-US" dirty="0" smtClean="0">
                <a:hlinkClick r:id="rId73" tooltip="Polarization"/>
              </a:rPr>
              <a:t>polarization</a:t>
            </a:r>
            <a:r>
              <a:rPr lang="en-US" dirty="0" smtClean="0"/>
              <a:t> by reflection</a:t>
            </a:r>
          </a:p>
          <a:p>
            <a:pPr algn="l" rtl="0"/>
            <a:r>
              <a:rPr lang="en-US" dirty="0" smtClean="0"/>
              <a:t>1809 — Etienne-Louis </a:t>
            </a:r>
            <a:r>
              <a:rPr lang="en-US" dirty="0" err="1" smtClean="0"/>
              <a:t>Malus</a:t>
            </a:r>
            <a:r>
              <a:rPr lang="en-US" dirty="0" smtClean="0"/>
              <a:t> publishes the law of </a:t>
            </a:r>
            <a:r>
              <a:rPr lang="en-US" dirty="0" err="1" smtClean="0"/>
              <a:t>Malus</a:t>
            </a:r>
            <a:r>
              <a:rPr lang="en-US" dirty="0" smtClean="0"/>
              <a:t> which predicts the light intensity transmitted by two polarizing sheets</a:t>
            </a:r>
          </a:p>
          <a:p>
            <a:pPr algn="l" rtl="0"/>
            <a:r>
              <a:rPr lang="en-US" dirty="0" smtClean="0"/>
              <a:t>1811 — </a:t>
            </a:r>
            <a:r>
              <a:rPr lang="en-US" dirty="0" smtClean="0">
                <a:hlinkClick r:id="rId74" tooltip="François Jean Dominique Arago"/>
              </a:rPr>
              <a:t>François Jean Dominique </a:t>
            </a:r>
            <a:r>
              <a:rPr lang="en-US" dirty="0" err="1" smtClean="0">
                <a:hlinkClick r:id="rId74" tooltip="François Jean Dominique Arago"/>
              </a:rPr>
              <a:t>Arago</a:t>
            </a:r>
            <a:r>
              <a:rPr lang="en-US" dirty="0" smtClean="0"/>
              <a:t> discovers that some quartz crystals continuously rotate the electric vector of light</a:t>
            </a:r>
          </a:p>
          <a:p>
            <a:pPr algn="l" rtl="0"/>
            <a:r>
              <a:rPr lang="en-US" dirty="0" smtClean="0"/>
              <a:t>1816 — </a:t>
            </a:r>
            <a:r>
              <a:rPr lang="en-US" dirty="0" smtClean="0">
                <a:hlinkClick r:id="rId75" tooltip="David Brewster"/>
              </a:rPr>
              <a:t>David Brewster</a:t>
            </a:r>
            <a:r>
              <a:rPr lang="en-US" dirty="0" smtClean="0"/>
              <a:t> discovers stress </a:t>
            </a:r>
            <a:r>
              <a:rPr lang="en-US" dirty="0" smtClean="0">
                <a:hlinkClick r:id="rId76" tooltip="Birefringence"/>
              </a:rPr>
              <a:t>birefringence</a:t>
            </a:r>
            <a:endParaRPr lang="en-US" dirty="0" smtClean="0"/>
          </a:p>
          <a:p>
            <a:pPr algn="l" rtl="0"/>
            <a:r>
              <a:rPr lang="en-US" dirty="0" smtClean="0"/>
              <a:t>1818 — </a:t>
            </a:r>
            <a:r>
              <a:rPr lang="en-US" dirty="0" smtClean="0">
                <a:hlinkClick r:id="rId77" tooltip="Simeon Poisson"/>
              </a:rPr>
              <a:t>Simeon Poisson</a:t>
            </a:r>
            <a:r>
              <a:rPr lang="en-US" dirty="0" smtClean="0"/>
              <a:t> predicts the </a:t>
            </a:r>
            <a:r>
              <a:rPr lang="en-US" dirty="0" smtClean="0">
                <a:hlinkClick r:id="rId78" tooltip="Arago spot"/>
              </a:rPr>
              <a:t>Poisson-</a:t>
            </a:r>
            <a:r>
              <a:rPr lang="en-US" dirty="0" err="1" smtClean="0">
                <a:hlinkClick r:id="rId78" tooltip="Arago spot"/>
              </a:rPr>
              <a:t>Arago</a:t>
            </a:r>
            <a:r>
              <a:rPr lang="en-US" dirty="0" smtClean="0">
                <a:hlinkClick r:id="rId78" tooltip="Arago spot"/>
              </a:rPr>
              <a:t> bright spot</a:t>
            </a:r>
            <a:r>
              <a:rPr lang="en-US" dirty="0" smtClean="0"/>
              <a:t> at the center of the shadow of a circular opaque obstacle</a:t>
            </a:r>
          </a:p>
          <a:p>
            <a:pPr algn="l" rtl="0"/>
            <a:r>
              <a:rPr lang="en-US" dirty="0" smtClean="0"/>
              <a:t>1818 — </a:t>
            </a:r>
            <a:r>
              <a:rPr lang="en-US" dirty="0" smtClean="0">
                <a:hlinkClick r:id="rId74" tooltip="François Jean Dominique Arago"/>
              </a:rPr>
              <a:t>François Jean Dominique </a:t>
            </a:r>
            <a:r>
              <a:rPr lang="en-US" dirty="0" err="1" smtClean="0">
                <a:hlinkClick r:id="rId74" tooltip="François Jean Dominique Arago"/>
              </a:rPr>
              <a:t>Arago</a:t>
            </a:r>
            <a:r>
              <a:rPr lang="en-US" dirty="0" smtClean="0"/>
              <a:t> verifies the existence of the Poisson-</a:t>
            </a:r>
            <a:r>
              <a:rPr lang="en-US" dirty="0" err="1" smtClean="0"/>
              <a:t>Arago</a:t>
            </a:r>
            <a:r>
              <a:rPr lang="en-US" dirty="0" smtClean="0"/>
              <a:t> bright spot</a:t>
            </a:r>
          </a:p>
          <a:p>
            <a:pPr algn="l" rtl="0"/>
            <a:r>
              <a:rPr lang="en-US" dirty="0" smtClean="0"/>
              <a:t>1820 — </a:t>
            </a:r>
            <a:r>
              <a:rPr lang="en-US" dirty="0" smtClean="0">
                <a:hlinkClick r:id="rId79" tooltip="Hans Christian Ørsted"/>
              </a:rPr>
              <a:t>Hans Christian </a:t>
            </a:r>
            <a:r>
              <a:rPr lang="en-US" dirty="0" err="1" smtClean="0">
                <a:hlinkClick r:id="rId79" tooltip="Hans Christian Ørsted"/>
              </a:rPr>
              <a:t>Ørsted</a:t>
            </a:r>
            <a:r>
              <a:rPr lang="en-US" dirty="0" smtClean="0"/>
              <a:t> notices that a </a:t>
            </a:r>
            <a:r>
              <a:rPr lang="en-US" dirty="0" smtClean="0">
                <a:hlinkClick r:id="rId80" tooltip="Current (electricity)"/>
              </a:rPr>
              <a:t>current</a:t>
            </a:r>
            <a:r>
              <a:rPr lang="en-US" dirty="0" smtClean="0"/>
              <a:t> in a wire can deflect a </a:t>
            </a:r>
            <a:r>
              <a:rPr lang="en-US" dirty="0" smtClean="0">
                <a:hlinkClick r:id="rId81" tooltip="Compass"/>
              </a:rPr>
              <a:t>compass</a:t>
            </a:r>
            <a:r>
              <a:rPr lang="en-US" dirty="0" smtClean="0"/>
              <a:t> needle</a:t>
            </a:r>
          </a:p>
          <a:p>
            <a:pPr algn="l" rtl="0"/>
            <a:r>
              <a:rPr lang="en-US" dirty="0" smtClean="0"/>
              <a:t>1825 — </a:t>
            </a:r>
            <a:r>
              <a:rPr lang="en-US" dirty="0" err="1" smtClean="0">
                <a:hlinkClick r:id="rId82" tooltip="Augustin Fresnel"/>
              </a:rPr>
              <a:t>Augustin</a:t>
            </a:r>
            <a:r>
              <a:rPr lang="en-US" dirty="0" smtClean="0">
                <a:hlinkClick r:id="rId82" tooltip="Augustin Fresnel"/>
              </a:rPr>
              <a:t> Fresnel</a:t>
            </a:r>
            <a:r>
              <a:rPr lang="en-US" dirty="0" smtClean="0"/>
              <a:t> </a:t>
            </a:r>
            <a:r>
              <a:rPr lang="en-US" dirty="0" err="1" smtClean="0"/>
              <a:t>phenomenologically</a:t>
            </a:r>
            <a:r>
              <a:rPr lang="en-US" dirty="0" smtClean="0"/>
              <a:t> explains optical activity by introducing circular birefringence</a:t>
            </a:r>
          </a:p>
          <a:p>
            <a:pPr algn="l" rtl="0"/>
            <a:r>
              <a:rPr lang="en-US" dirty="0" smtClean="0"/>
              <a:t>1826 — </a:t>
            </a:r>
            <a:r>
              <a:rPr lang="en-US" dirty="0" smtClean="0">
                <a:hlinkClick r:id="rId83" tooltip="Georg Ohm"/>
              </a:rPr>
              <a:t>Georg Simon Ohm</a:t>
            </a:r>
            <a:r>
              <a:rPr lang="en-US" dirty="0" smtClean="0"/>
              <a:t> states his </a:t>
            </a:r>
            <a:r>
              <a:rPr lang="en-US" dirty="0" smtClean="0">
                <a:hlinkClick r:id="rId84" tooltip="Ohm's law"/>
              </a:rPr>
              <a:t>Ohm's law</a:t>
            </a:r>
            <a:r>
              <a:rPr lang="en-US" dirty="0" smtClean="0"/>
              <a:t> of </a:t>
            </a:r>
            <a:r>
              <a:rPr lang="en-US" dirty="0" smtClean="0">
                <a:hlinkClick r:id="rId85" tooltip="Electrical resistance"/>
              </a:rPr>
              <a:t>electrical resistance</a:t>
            </a:r>
            <a:endParaRPr lang="en-US" dirty="0" smtClean="0"/>
          </a:p>
          <a:p>
            <a:pPr algn="l" rtl="0"/>
            <a:r>
              <a:rPr lang="en-US" dirty="0" smtClean="0"/>
              <a:t>1831 — </a:t>
            </a:r>
            <a:r>
              <a:rPr lang="en-US" dirty="0" smtClean="0">
                <a:hlinkClick r:id="rId86" tooltip="Michael Faraday"/>
              </a:rPr>
              <a:t>Michael Faraday</a:t>
            </a:r>
            <a:r>
              <a:rPr lang="en-US" dirty="0" smtClean="0"/>
              <a:t> states </a:t>
            </a:r>
            <a:r>
              <a:rPr lang="en-US" dirty="0" smtClean="0">
                <a:hlinkClick r:id="rId87" tooltip="Faraday's law of induction"/>
              </a:rPr>
              <a:t>his law</a:t>
            </a:r>
            <a:r>
              <a:rPr lang="en-US" dirty="0" smtClean="0"/>
              <a:t> of induction</a:t>
            </a:r>
          </a:p>
          <a:p>
            <a:pPr algn="l" rtl="0"/>
            <a:r>
              <a:rPr lang="en-US" dirty="0" smtClean="0"/>
              <a:t>1833 — </a:t>
            </a:r>
            <a:r>
              <a:rPr lang="en-US" dirty="0" smtClean="0">
                <a:hlinkClick r:id="rId88" tooltip="Heinrich Lenz"/>
              </a:rPr>
              <a:t>Heinrich Lenz</a:t>
            </a:r>
            <a:r>
              <a:rPr lang="en-US" dirty="0" smtClean="0"/>
              <a:t> states that an induced current in a closed conducting loop will appear in such a direction that it opposes the change that produced it (</a:t>
            </a:r>
            <a:r>
              <a:rPr lang="en-US" dirty="0" smtClean="0">
                <a:hlinkClick r:id="rId89" tooltip="Lenz's law"/>
              </a:rPr>
              <a:t>Lenz's law</a:t>
            </a:r>
            <a:r>
              <a:rPr lang="en-US" dirty="0" smtClean="0"/>
              <a:t>)</a:t>
            </a:r>
          </a:p>
          <a:p>
            <a:pPr algn="l" rtl="0"/>
            <a:r>
              <a:rPr lang="en-US" dirty="0" smtClean="0"/>
              <a:t>1845 — </a:t>
            </a:r>
            <a:r>
              <a:rPr lang="en-US" dirty="0" smtClean="0">
                <a:hlinkClick r:id="rId86" tooltip="Michael Faraday"/>
              </a:rPr>
              <a:t>Michael Faraday</a:t>
            </a:r>
            <a:r>
              <a:rPr lang="en-US" dirty="0" smtClean="0"/>
              <a:t> discovers that light propagation in a material can be influenced by external </a:t>
            </a:r>
            <a:r>
              <a:rPr lang="en-US" dirty="0" smtClean="0">
                <a:hlinkClick r:id="rId90" tooltip="Magnetic field"/>
              </a:rPr>
              <a:t>magnetic fields</a:t>
            </a:r>
            <a:r>
              <a:rPr lang="en-US" dirty="0" smtClean="0"/>
              <a:t> (</a:t>
            </a:r>
            <a:r>
              <a:rPr lang="en-US" dirty="0" smtClean="0">
                <a:hlinkClick r:id="rId91" tooltip="Faraday effect"/>
              </a:rPr>
              <a:t>Faraday effect</a:t>
            </a:r>
            <a:r>
              <a:rPr lang="en-US" dirty="0" smtClean="0"/>
              <a:t>)</a:t>
            </a:r>
          </a:p>
          <a:p>
            <a:pPr algn="l" rtl="0"/>
            <a:r>
              <a:rPr lang="en-US" dirty="0" smtClean="0"/>
              <a:t>1849 — </a:t>
            </a:r>
            <a:r>
              <a:rPr lang="en-US" dirty="0" err="1" smtClean="0">
                <a:hlinkClick r:id="rId92" tooltip="Hippolyte Fizeau"/>
              </a:rPr>
              <a:t>Hippolyte</a:t>
            </a:r>
            <a:r>
              <a:rPr lang="en-US" dirty="0" smtClean="0">
                <a:hlinkClick r:id="rId92" tooltip="Hippolyte Fizeau"/>
              </a:rPr>
              <a:t> </a:t>
            </a:r>
            <a:r>
              <a:rPr lang="en-US" dirty="0" err="1" smtClean="0">
                <a:hlinkClick r:id="rId92" tooltip="Hippolyte Fizeau"/>
              </a:rPr>
              <a:t>Fizeau</a:t>
            </a:r>
            <a:r>
              <a:rPr lang="en-US" dirty="0" smtClean="0"/>
              <a:t> and </a:t>
            </a:r>
            <a:r>
              <a:rPr lang="en-US" dirty="0" smtClean="0">
                <a:hlinkClick r:id="rId93" tooltip="Jean-Bernard Foucault"/>
              </a:rPr>
              <a:t>Jean-Bernard Foucault</a:t>
            </a:r>
            <a:r>
              <a:rPr lang="en-US" dirty="0" smtClean="0"/>
              <a:t> measure the speed of light to be about 298,000 km/s</a:t>
            </a:r>
          </a:p>
          <a:p>
            <a:pPr algn="l" rtl="0"/>
            <a:r>
              <a:rPr lang="en-US" dirty="0" smtClean="0"/>
              <a:t>1852 — </a:t>
            </a:r>
            <a:r>
              <a:rPr lang="en-US" dirty="0" smtClean="0">
                <a:hlinkClick r:id="rId94" tooltip="George Gabriel Stokes"/>
              </a:rPr>
              <a:t>George Gabriel Stokes</a:t>
            </a:r>
            <a:r>
              <a:rPr lang="en-US" dirty="0" smtClean="0"/>
              <a:t> defines the </a:t>
            </a:r>
            <a:r>
              <a:rPr lang="en-US" dirty="0" smtClean="0">
                <a:hlinkClick r:id="rId95" tooltip="Stokes parameters"/>
              </a:rPr>
              <a:t>Stokes parameters</a:t>
            </a:r>
            <a:r>
              <a:rPr lang="en-US" dirty="0" smtClean="0"/>
              <a:t> of polarization</a:t>
            </a:r>
          </a:p>
          <a:p>
            <a:pPr algn="l" rtl="0"/>
            <a:r>
              <a:rPr lang="en-US" dirty="0" smtClean="0"/>
              <a:t>1864 — </a:t>
            </a:r>
            <a:r>
              <a:rPr lang="en-US" dirty="0" smtClean="0">
                <a:hlinkClick r:id="rId96" tooltip="James Clerk Maxwell"/>
              </a:rPr>
              <a:t>James Clerk Maxwell</a:t>
            </a:r>
            <a:r>
              <a:rPr lang="en-US" dirty="0" smtClean="0"/>
              <a:t> publishes his papers on a dynamical theory of the </a:t>
            </a:r>
            <a:r>
              <a:rPr lang="en-US" dirty="0" smtClean="0">
                <a:hlinkClick r:id="rId97" tooltip="Electromagnetic field"/>
              </a:rPr>
              <a:t>electromagnetic field</a:t>
            </a:r>
            <a:endParaRPr lang="en-US" dirty="0" smtClean="0"/>
          </a:p>
          <a:p>
            <a:pPr algn="l" rtl="0"/>
            <a:r>
              <a:rPr lang="en-US" dirty="0" smtClean="0"/>
              <a:t>1871 — </a:t>
            </a:r>
            <a:r>
              <a:rPr lang="en-US" dirty="0" smtClean="0">
                <a:hlinkClick r:id="rId98" tooltip="Lord Rayleigh"/>
              </a:rPr>
              <a:t>Lord Rayleigh</a:t>
            </a:r>
            <a:r>
              <a:rPr lang="en-US" dirty="0" smtClean="0"/>
              <a:t> discusses the blue sky law and sunsets (</a:t>
            </a:r>
            <a:r>
              <a:rPr lang="en-US" dirty="0" smtClean="0">
                <a:hlinkClick r:id="rId99" tooltip="Rayleigh scattering"/>
              </a:rPr>
              <a:t>Rayleigh scattering</a:t>
            </a:r>
            <a:r>
              <a:rPr lang="en-US" dirty="0" smtClean="0"/>
              <a:t>)</a:t>
            </a:r>
          </a:p>
          <a:p>
            <a:pPr algn="l" rtl="0"/>
            <a:r>
              <a:rPr lang="en-US" dirty="0" smtClean="0"/>
              <a:t>1873 — </a:t>
            </a:r>
            <a:r>
              <a:rPr lang="en-US" dirty="0" smtClean="0">
                <a:hlinkClick r:id="rId96" tooltip="James Clerk Maxwell"/>
              </a:rPr>
              <a:t>James Clerk Maxwell</a:t>
            </a:r>
            <a:r>
              <a:rPr lang="en-US" dirty="0" smtClean="0"/>
              <a:t> states that light is an electromagnetic phenomenon</a:t>
            </a:r>
          </a:p>
          <a:p>
            <a:pPr algn="l" rtl="0"/>
            <a:r>
              <a:rPr lang="en-US" dirty="0" smtClean="0"/>
              <a:t>1875 — </a:t>
            </a:r>
            <a:r>
              <a:rPr lang="en-US" dirty="0" smtClean="0">
                <a:hlinkClick r:id="rId100" tooltip="John Kerr (physicist)"/>
              </a:rPr>
              <a:t>John Kerr</a:t>
            </a:r>
            <a:r>
              <a:rPr lang="en-US" dirty="0" smtClean="0"/>
              <a:t> discovers the electrically induced birefringence of some liquids</a:t>
            </a:r>
          </a:p>
          <a:p>
            <a:pPr algn="l" rtl="0"/>
            <a:r>
              <a:rPr lang="en-US" dirty="0" smtClean="0"/>
              <a:t>1879 — </a:t>
            </a:r>
            <a:r>
              <a:rPr lang="en-US" dirty="0" err="1" smtClean="0">
                <a:hlinkClick r:id="rId101" tooltip="Joseph Stefan"/>
              </a:rPr>
              <a:t>Jožef</a:t>
            </a:r>
            <a:r>
              <a:rPr lang="en-US" dirty="0" smtClean="0">
                <a:hlinkClick r:id="rId101" tooltip="Joseph Stefan"/>
              </a:rPr>
              <a:t> Stefan</a:t>
            </a:r>
            <a:r>
              <a:rPr lang="en-US" dirty="0" smtClean="0"/>
              <a:t> discovers the </a:t>
            </a:r>
            <a:r>
              <a:rPr lang="en-US" dirty="0" smtClean="0">
                <a:hlinkClick r:id="rId102" tooltip="Stefan-Boltzmann law"/>
              </a:rPr>
              <a:t>Stefan-Boltzmann radiation law</a:t>
            </a:r>
            <a:r>
              <a:rPr lang="en-US" dirty="0" smtClean="0"/>
              <a:t> of a </a:t>
            </a:r>
            <a:r>
              <a:rPr lang="en-US" dirty="0" smtClean="0">
                <a:hlinkClick r:id="rId103" tooltip="Black body"/>
              </a:rPr>
              <a:t>black body</a:t>
            </a:r>
            <a:r>
              <a:rPr lang="en-US" dirty="0" smtClean="0"/>
              <a:t> and uses it to calculate the first sensible value of the temperature of the Sun's surface to be 5700 </a:t>
            </a:r>
            <a:r>
              <a:rPr lang="en-US" dirty="0" smtClean="0">
                <a:hlinkClick r:id="rId104" tooltip="Kelvin"/>
              </a:rPr>
              <a:t>K</a:t>
            </a:r>
            <a:endParaRPr lang="en-US" dirty="0" smtClean="0"/>
          </a:p>
          <a:p>
            <a:pPr algn="l" rtl="0"/>
            <a:r>
              <a:rPr lang="en-US" dirty="0" smtClean="0"/>
              <a:t>1888 — </a:t>
            </a:r>
            <a:r>
              <a:rPr lang="en-US" dirty="0" smtClean="0">
                <a:hlinkClick r:id="rId105" tooltip="Heinrich Rudolf Hertz"/>
              </a:rPr>
              <a:t>Heinrich Rudolf Hertz</a:t>
            </a:r>
            <a:r>
              <a:rPr lang="en-US" dirty="0" smtClean="0"/>
              <a:t> discovers </a:t>
            </a:r>
            <a:r>
              <a:rPr lang="en-US" dirty="0" smtClean="0">
                <a:hlinkClick r:id="rId106" tooltip="Radio wave"/>
              </a:rPr>
              <a:t>radio waves</a:t>
            </a:r>
            <a:endParaRPr lang="en-US" dirty="0" smtClean="0"/>
          </a:p>
          <a:p>
            <a:pPr algn="l" rtl="0"/>
            <a:r>
              <a:rPr lang="en-US" dirty="0" smtClean="0"/>
              <a:t>1895 — </a:t>
            </a:r>
            <a:r>
              <a:rPr lang="en-US" dirty="0" smtClean="0">
                <a:hlinkClick r:id="rId107" tooltip="Wilhelm Conrad Röntgen"/>
              </a:rPr>
              <a:t>Wilhelm Conrad </a:t>
            </a:r>
            <a:r>
              <a:rPr lang="en-US" dirty="0" err="1" smtClean="0">
                <a:hlinkClick r:id="rId107" tooltip="Wilhelm Conrad Röntgen"/>
              </a:rPr>
              <a:t>Röntgen</a:t>
            </a:r>
            <a:r>
              <a:rPr lang="en-US" dirty="0" smtClean="0"/>
              <a:t> discovers </a:t>
            </a:r>
            <a:r>
              <a:rPr lang="en-US" dirty="0" smtClean="0">
                <a:hlinkClick r:id="rId108" tooltip="X-ray"/>
              </a:rPr>
              <a:t>X-rays</a:t>
            </a:r>
            <a:endParaRPr lang="en-US" dirty="0" smtClean="0"/>
          </a:p>
          <a:p>
            <a:pPr algn="l" rtl="0"/>
            <a:r>
              <a:rPr lang="en-US" dirty="0" smtClean="0"/>
              <a:t>1896 — </a:t>
            </a:r>
            <a:r>
              <a:rPr lang="en-US" dirty="0" smtClean="0">
                <a:hlinkClick r:id="rId109" tooltip="Arnold Sommerfeld"/>
              </a:rPr>
              <a:t>Arnold </a:t>
            </a:r>
            <a:r>
              <a:rPr lang="en-US" dirty="0" err="1" smtClean="0">
                <a:hlinkClick r:id="rId109" tooltip="Arnold Sommerfeld"/>
              </a:rPr>
              <a:t>Sommerfeld</a:t>
            </a:r>
            <a:r>
              <a:rPr lang="en-US" dirty="0" smtClean="0"/>
              <a:t> solves the half-plane </a:t>
            </a:r>
            <a:r>
              <a:rPr lang="en-US" dirty="0" smtClean="0">
                <a:hlinkClick r:id="rId40" tooltip="Diffraction"/>
              </a:rPr>
              <a:t>diffraction</a:t>
            </a:r>
            <a:r>
              <a:rPr lang="en-US" dirty="0" smtClean="0"/>
              <a:t> problem</a:t>
            </a:r>
          </a:p>
          <a:p>
            <a:pPr algn="l" rtl="0"/>
            <a:r>
              <a:rPr lang="en-US" dirty="0" smtClean="0"/>
              <a:t>1905 — </a:t>
            </a:r>
            <a:r>
              <a:rPr lang="en-US" dirty="0" smtClean="0">
                <a:hlinkClick r:id="rId110" tooltip="Albert Einstein"/>
              </a:rPr>
              <a:t>Albert Einstein</a:t>
            </a:r>
            <a:r>
              <a:rPr lang="en-US" dirty="0" smtClean="0"/>
              <a:t> demonstrates that </a:t>
            </a:r>
            <a:r>
              <a:rPr lang="en-US" dirty="0" smtClean="0">
                <a:hlinkClick r:id="rId111" tooltip="Maxwell's Equations"/>
              </a:rPr>
              <a:t>Maxwell's Equations</a:t>
            </a:r>
            <a:r>
              <a:rPr lang="en-US" dirty="0" smtClean="0"/>
              <a:t> are not required to describe electromagnetic radiation if </a:t>
            </a:r>
            <a:r>
              <a:rPr lang="en-US" dirty="0" smtClean="0">
                <a:hlinkClick r:id="rId112" tooltip="Special Relativity"/>
              </a:rPr>
              <a:t>Special Relativity</a:t>
            </a:r>
            <a:r>
              <a:rPr lang="en-US" dirty="0" smtClean="0"/>
              <a:t> is taken into account</a:t>
            </a:r>
          </a:p>
          <a:p>
            <a:pPr algn="l" rtl="0"/>
            <a:r>
              <a:rPr lang="en-US" dirty="0" smtClean="0"/>
              <a:t>1919 — </a:t>
            </a:r>
            <a:r>
              <a:rPr lang="en-US" dirty="0" smtClean="0">
                <a:hlinkClick r:id="rId113" tooltip="Albert Michelson"/>
              </a:rPr>
              <a:t>Albert Michelson</a:t>
            </a:r>
            <a:r>
              <a:rPr lang="en-US" dirty="0" smtClean="0"/>
              <a:t> makes the first </a:t>
            </a:r>
            <a:r>
              <a:rPr lang="en-US" dirty="0" err="1" smtClean="0"/>
              <a:t>interferometric</a:t>
            </a:r>
            <a:r>
              <a:rPr lang="en-US" dirty="0" smtClean="0"/>
              <a:t> measurements of stellar diameters at </a:t>
            </a:r>
            <a:r>
              <a:rPr lang="en-US" dirty="0" smtClean="0">
                <a:hlinkClick r:id="rId114" tooltip="Mount Wilson Observatory"/>
              </a:rPr>
              <a:t>Mount Wilson Observatory</a:t>
            </a:r>
            <a:r>
              <a:rPr lang="en-US" dirty="0" smtClean="0"/>
              <a:t> (see </a:t>
            </a:r>
            <a:r>
              <a:rPr lang="en-US" dirty="0" smtClean="0">
                <a:hlinkClick r:id="rId115" tooltip="History of astronomical interferometry (page does not exist)"/>
              </a:rPr>
              <a:t>history of astronomical </a:t>
            </a:r>
            <a:r>
              <a:rPr lang="en-US" dirty="0" err="1" smtClean="0">
                <a:hlinkClick r:id="rId115" tooltip="History of astronomical interferometry (page does not exist)"/>
              </a:rPr>
              <a:t>interferometry</a:t>
            </a:r>
            <a:r>
              <a:rPr lang="en-US" dirty="0" smtClean="0"/>
              <a:t>)</a:t>
            </a:r>
          </a:p>
          <a:p>
            <a:pPr algn="l" rtl="0"/>
            <a:r>
              <a:rPr lang="en-US" dirty="0" smtClean="0"/>
              <a:t>1946 — </a:t>
            </a:r>
            <a:r>
              <a:rPr lang="en-US" dirty="0" smtClean="0">
                <a:hlinkClick r:id="rId116" tooltip="Martin Ryle"/>
              </a:rPr>
              <a:t>Martin Ryle</a:t>
            </a:r>
            <a:r>
              <a:rPr lang="en-US" dirty="0" smtClean="0"/>
              <a:t> and </a:t>
            </a:r>
            <a:r>
              <a:rPr lang="en-US" dirty="0" err="1" smtClean="0"/>
              <a:t>Vonberg</a:t>
            </a:r>
            <a:r>
              <a:rPr lang="en-US" dirty="0" smtClean="0"/>
              <a:t> build the first two-element astronomical radio interferometer (see </a:t>
            </a:r>
            <a:r>
              <a:rPr lang="en-US" dirty="0" smtClean="0">
                <a:hlinkClick r:id="rId115" tooltip="History of astronomical interferometry (page does not exist)"/>
              </a:rPr>
              <a:t>history of astronomical </a:t>
            </a:r>
            <a:r>
              <a:rPr lang="en-US" dirty="0" err="1" smtClean="0">
                <a:hlinkClick r:id="rId115" tooltip="History of astronomical interferometry (page does not exist)"/>
              </a:rPr>
              <a:t>interferometry</a:t>
            </a:r>
            <a:r>
              <a:rPr lang="en-US" dirty="0" smtClean="0"/>
              <a:t>)</a:t>
            </a:r>
          </a:p>
          <a:p>
            <a:pPr algn="l" rtl="0"/>
            <a:r>
              <a:rPr lang="en-US" dirty="0" smtClean="0"/>
              <a:t>1953 — </a:t>
            </a:r>
            <a:r>
              <a:rPr lang="en-US" dirty="0" smtClean="0">
                <a:hlinkClick r:id="rId117" tooltip="Charles H. Townes"/>
              </a:rPr>
              <a:t>Charles H. Townes</a:t>
            </a:r>
            <a:r>
              <a:rPr lang="en-US" dirty="0" smtClean="0"/>
              <a:t>, James P. Gordon, and Herbert J. </a:t>
            </a:r>
            <a:r>
              <a:rPr lang="en-US" dirty="0" err="1" smtClean="0"/>
              <a:t>Zeiger</a:t>
            </a:r>
            <a:r>
              <a:rPr lang="en-US" dirty="0" smtClean="0"/>
              <a:t> produce the first </a:t>
            </a:r>
            <a:r>
              <a:rPr lang="en-US" dirty="0" smtClean="0">
                <a:hlinkClick r:id="rId118" tooltip="Maser"/>
              </a:rPr>
              <a:t>maser</a:t>
            </a:r>
            <a:endParaRPr lang="en-US" dirty="0" smtClean="0"/>
          </a:p>
          <a:p>
            <a:pPr algn="l" rtl="0"/>
            <a:r>
              <a:rPr lang="en-US" dirty="0" smtClean="0"/>
              <a:t>1956 — </a:t>
            </a:r>
            <a:r>
              <a:rPr lang="en-US" dirty="0" smtClean="0">
                <a:hlinkClick r:id="rId119" tooltip="Hanbury-Brown and Twiss effect"/>
              </a:rPr>
              <a:t>R. </a:t>
            </a:r>
            <a:r>
              <a:rPr lang="en-US" dirty="0" err="1" smtClean="0">
                <a:hlinkClick r:id="rId119" tooltip="Hanbury-Brown and Twiss effect"/>
              </a:rPr>
              <a:t>Hanbury</a:t>
            </a:r>
            <a:r>
              <a:rPr lang="en-US" dirty="0" smtClean="0">
                <a:hlinkClick r:id="rId119" tooltip="Hanbury-Brown and Twiss effect"/>
              </a:rPr>
              <a:t>-Brown and R.Q. </a:t>
            </a:r>
            <a:r>
              <a:rPr lang="en-US" dirty="0" err="1" smtClean="0">
                <a:hlinkClick r:id="rId119" tooltip="Hanbury-Brown and Twiss effect"/>
              </a:rPr>
              <a:t>Twiss</a:t>
            </a:r>
            <a:r>
              <a:rPr lang="en-US" dirty="0" smtClean="0"/>
              <a:t> complete the </a:t>
            </a:r>
            <a:r>
              <a:rPr lang="en-US" dirty="0" smtClean="0">
                <a:hlinkClick r:id="rId120" tooltip="Interferometer"/>
              </a:rPr>
              <a:t>correlation interferometer</a:t>
            </a:r>
            <a:endParaRPr lang="en-US" dirty="0" smtClean="0"/>
          </a:p>
          <a:p>
            <a:pPr algn="l" rtl="0"/>
            <a:r>
              <a:rPr lang="en-US" dirty="0" smtClean="0"/>
              <a:t>1960 — </a:t>
            </a:r>
            <a:r>
              <a:rPr lang="en-US" dirty="0" smtClean="0">
                <a:hlinkClick r:id="rId121" tooltip="Theodore Maiman"/>
              </a:rPr>
              <a:t>Theodore </a:t>
            </a:r>
            <a:r>
              <a:rPr lang="en-US" dirty="0" err="1" smtClean="0">
                <a:hlinkClick r:id="rId121" tooltip="Theodore Maiman"/>
              </a:rPr>
              <a:t>Maiman</a:t>
            </a:r>
            <a:r>
              <a:rPr lang="en-US" dirty="0" smtClean="0"/>
              <a:t> produces the first working </a:t>
            </a:r>
            <a:r>
              <a:rPr lang="en-US" dirty="0" smtClean="0">
                <a:hlinkClick r:id="rId122" tooltip="Laser"/>
              </a:rPr>
              <a:t>laser</a:t>
            </a:r>
            <a:endParaRPr lang="en-US" dirty="0" smtClean="0"/>
          </a:p>
          <a:p>
            <a:pPr algn="l" rtl="0"/>
            <a:r>
              <a:rPr lang="en-US" dirty="0" smtClean="0"/>
              <a:t>1999 — M. </a:t>
            </a:r>
            <a:r>
              <a:rPr lang="en-US" dirty="0" err="1" smtClean="0"/>
              <a:t>Henny</a:t>
            </a:r>
            <a:r>
              <a:rPr lang="en-US" dirty="0" smtClean="0"/>
              <a:t> and others demonstrate the </a:t>
            </a:r>
            <a:r>
              <a:rPr lang="en-US" dirty="0" err="1" smtClean="0"/>
              <a:t>Fermionic</a:t>
            </a:r>
            <a:r>
              <a:rPr lang="en-US" dirty="0" smtClean="0"/>
              <a:t> </a:t>
            </a:r>
            <a:r>
              <a:rPr lang="en-US" dirty="0" err="1" smtClean="0"/>
              <a:t>Hanbury</a:t>
            </a:r>
            <a:r>
              <a:rPr lang="en-US" dirty="0" smtClean="0"/>
              <a:t> Brown and </a:t>
            </a:r>
            <a:r>
              <a:rPr lang="en-US" dirty="0" err="1" smtClean="0"/>
              <a:t>Twiss</a:t>
            </a:r>
            <a:r>
              <a:rPr lang="en-US" dirty="0" smtClean="0"/>
              <a:t> Experiment</a:t>
            </a:r>
          </a:p>
          <a:p>
            <a:pPr algn="l" rtl="0"/>
            <a:endParaRPr lang="fa-IR" dirty="0"/>
          </a:p>
        </p:txBody>
      </p:sp>
      <p:sp>
        <p:nvSpPr>
          <p:cNvPr id="4" name="Slide Number Placeholder 3"/>
          <p:cNvSpPr>
            <a:spLocks noGrp="1"/>
          </p:cNvSpPr>
          <p:nvPr>
            <p:ph type="sldNum" sz="quarter" idx="10"/>
          </p:nvPr>
        </p:nvSpPr>
        <p:spPr/>
        <p:txBody>
          <a:bodyPr/>
          <a:lstStyle/>
          <a:p>
            <a:fld id="{A6C1F7DF-4A77-486D-B087-B0A277A04AFF}" type="slidenum">
              <a:rPr lang="fa-IR" smtClean="0"/>
              <a:pPr/>
              <a:t>2</a:t>
            </a:fld>
            <a:endParaRPr lang="fa-IR"/>
          </a:p>
        </p:txBody>
      </p:sp>
    </p:spTree>
    <p:extLst>
      <p:ext uri="{BB962C8B-B14F-4D97-AF65-F5344CB8AC3E}">
        <p14:creationId xmlns:p14="http://schemas.microsoft.com/office/powerpoint/2010/main" val="3530798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b="1" dirty="0" smtClean="0"/>
              <a:t>Wave–particle duality</a:t>
            </a:r>
          </a:p>
          <a:p>
            <a:pPr algn="l" rtl="0"/>
            <a:r>
              <a:rPr lang="en-US" dirty="0" smtClean="0"/>
              <a:t>The modern theory that explains the nature of light includes the notion of </a:t>
            </a:r>
            <a:r>
              <a:rPr lang="en-US" dirty="0" smtClean="0">
                <a:hlinkClick r:id="rId3" tooltip="Wave–particle duality"/>
              </a:rPr>
              <a:t>wave–particle duality</a:t>
            </a:r>
            <a:r>
              <a:rPr lang="en-US" dirty="0" smtClean="0"/>
              <a:t>, described by </a:t>
            </a:r>
            <a:r>
              <a:rPr lang="en-US" dirty="0" smtClean="0">
                <a:hlinkClick r:id="rId4" tooltip="Albert Einstein"/>
              </a:rPr>
              <a:t>Albert Einstein</a:t>
            </a:r>
            <a:r>
              <a:rPr lang="en-US" dirty="0" smtClean="0"/>
              <a:t> in the early 1900s, based on his study of the </a:t>
            </a:r>
            <a:r>
              <a:rPr lang="en-US" dirty="0" smtClean="0">
                <a:hlinkClick r:id="rId5" tooltip="Photoelectric effect"/>
              </a:rPr>
              <a:t>photoelectric effect</a:t>
            </a:r>
            <a:r>
              <a:rPr lang="en-US" dirty="0" smtClean="0"/>
              <a:t> and Planck's results. Einstein asserted that the energy of a photon is proportional to its </a:t>
            </a:r>
            <a:r>
              <a:rPr lang="en-US" dirty="0" smtClean="0">
                <a:hlinkClick r:id="rId6" tooltip="Frequency"/>
              </a:rPr>
              <a:t>frequency</a:t>
            </a:r>
            <a:r>
              <a:rPr lang="en-US" dirty="0" smtClean="0"/>
              <a:t>. More generally, the theory states that everything has both a particle nature and a wave nature, and various experiments can be done to bring out one or the other. The particle nature is more easily discerned if an object has a large mass, and it was not until a bold proposition by </a:t>
            </a:r>
            <a:r>
              <a:rPr lang="en-US" dirty="0" smtClean="0">
                <a:hlinkClick r:id="rId7" tooltip="Louis de Broglie"/>
              </a:rPr>
              <a:t>Louis de Broglie</a:t>
            </a:r>
            <a:r>
              <a:rPr lang="en-US" dirty="0" smtClean="0"/>
              <a:t> in 1924 that the scientific community realized that </a:t>
            </a:r>
            <a:r>
              <a:rPr lang="en-US" dirty="0" smtClean="0">
                <a:hlinkClick r:id="rId8" tooltip="Electrons"/>
              </a:rPr>
              <a:t>electrons</a:t>
            </a:r>
            <a:r>
              <a:rPr lang="en-US" dirty="0" smtClean="0"/>
              <a:t> also exhibited wave–particle duality. The wave nature of electrons was experimentally demonstrated by </a:t>
            </a:r>
            <a:r>
              <a:rPr lang="en-US" dirty="0" err="1" smtClean="0"/>
              <a:t>Davission</a:t>
            </a:r>
            <a:r>
              <a:rPr lang="en-US" dirty="0" smtClean="0"/>
              <a:t> and </a:t>
            </a:r>
            <a:r>
              <a:rPr lang="en-US" dirty="0" err="1" smtClean="0"/>
              <a:t>Germer</a:t>
            </a:r>
            <a:r>
              <a:rPr lang="en-US" dirty="0" smtClean="0"/>
              <a:t> in 1927. Einstein received the Nobel Prize in 1921 for his work with the wave–particle duality on photons (especially explaining the photoelectric effect thereby), and de Broglie followed in 1929 for his extension to other particles.</a:t>
            </a:r>
          </a:p>
          <a:p>
            <a:pPr algn="l" rtl="0"/>
            <a:endParaRPr lang="fa-IR" dirty="0"/>
          </a:p>
        </p:txBody>
      </p:sp>
      <p:sp>
        <p:nvSpPr>
          <p:cNvPr id="4" name="Slide Number Placeholder 3"/>
          <p:cNvSpPr>
            <a:spLocks noGrp="1"/>
          </p:cNvSpPr>
          <p:nvPr>
            <p:ph type="sldNum" sz="quarter" idx="10"/>
          </p:nvPr>
        </p:nvSpPr>
        <p:spPr/>
        <p:txBody>
          <a:bodyPr/>
          <a:lstStyle/>
          <a:p>
            <a:fld id="{A6C1F7DF-4A77-486D-B087-B0A277A04AFF}" type="slidenum">
              <a:rPr lang="fa-IR" smtClean="0"/>
              <a:pPr/>
              <a:t>6</a:t>
            </a:fld>
            <a:endParaRPr lang="fa-IR"/>
          </a:p>
        </p:txBody>
      </p:sp>
    </p:spTree>
    <p:extLst>
      <p:ext uri="{BB962C8B-B14F-4D97-AF65-F5344CB8AC3E}">
        <p14:creationId xmlns:p14="http://schemas.microsoft.com/office/powerpoint/2010/main" val="1019598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lgn="l" rtl="0"/>
            <a:r>
              <a:rPr lang="en-US" b="1" dirty="0" smtClean="0"/>
              <a:t>Approximate Laparoscopy clinical volume (15 Years):‎</a:t>
            </a:r>
            <a:endParaRPr lang="en-US" dirty="0" smtClean="0"/>
          </a:p>
          <a:p>
            <a:pPr algn="l" rtl="0"/>
            <a:r>
              <a:rPr lang="en-US" dirty="0" smtClean="0"/>
              <a:t>Laparoscopic </a:t>
            </a:r>
            <a:r>
              <a:rPr lang="en-US" dirty="0" err="1" smtClean="0"/>
              <a:t>Ileocystoplasty</a:t>
            </a:r>
            <a:r>
              <a:rPr lang="en-US" dirty="0" smtClean="0"/>
              <a:t> With Malone Procedure</a:t>
            </a:r>
            <a:br>
              <a:rPr lang="en-US" dirty="0" smtClean="0"/>
            </a:br>
            <a:r>
              <a:rPr lang="en-US" dirty="0" smtClean="0"/>
              <a:t>First report in the world, (AUA 2003, Chicago)‎                                          ‎9 </a:t>
            </a:r>
          </a:p>
          <a:p>
            <a:pPr algn="l" rtl="0"/>
            <a:r>
              <a:rPr lang="en-US" dirty="0" smtClean="0"/>
              <a:t>‎Laparoscopic Radical Prostatectomy New </a:t>
            </a:r>
            <a:r>
              <a:rPr lang="en-US" dirty="0" err="1" smtClean="0"/>
              <a:t>Sutureless</a:t>
            </a:r>
            <a:r>
              <a:rPr lang="en-US" dirty="0" smtClean="0"/>
              <a:t> Technique‎                                                                                                         ‎140 </a:t>
            </a:r>
          </a:p>
          <a:p>
            <a:pPr algn="l" rtl="0"/>
            <a:r>
              <a:rPr lang="en-US" dirty="0" smtClean="0"/>
              <a:t>‎Laparoscopic Lich </a:t>
            </a:r>
            <a:r>
              <a:rPr lang="en-US" dirty="0" err="1" smtClean="0"/>
              <a:t>Gregoir</a:t>
            </a:r>
            <a:r>
              <a:rPr lang="en-US" dirty="0" smtClean="0"/>
              <a:t> </a:t>
            </a:r>
            <a:r>
              <a:rPr lang="en-US" dirty="0" err="1" smtClean="0"/>
              <a:t>Antireflux</a:t>
            </a:r>
            <a:r>
              <a:rPr lang="en-US" dirty="0" smtClean="0"/>
              <a:t> Technique                                     ‎ 40 </a:t>
            </a:r>
          </a:p>
          <a:p>
            <a:pPr algn="l" rtl="0"/>
            <a:r>
              <a:rPr lang="en-US" dirty="0" smtClean="0"/>
              <a:t>‎Totally Laparoscopic </a:t>
            </a:r>
            <a:r>
              <a:rPr lang="en-US" dirty="0" err="1" smtClean="0"/>
              <a:t>Uretero</a:t>
            </a:r>
            <a:r>
              <a:rPr lang="en-US" dirty="0" smtClean="0"/>
              <a:t> </a:t>
            </a:r>
            <a:r>
              <a:rPr lang="en-US" dirty="0" err="1" smtClean="0"/>
              <a:t>Cystoplasty</a:t>
            </a:r>
            <a:r>
              <a:rPr lang="en-US" dirty="0" smtClean="0"/>
              <a:t> ‎                                             ‎      2‎ </a:t>
            </a:r>
          </a:p>
          <a:p>
            <a:pPr algn="l" rtl="0"/>
            <a:r>
              <a:rPr lang="en-US" dirty="0" smtClean="0"/>
              <a:t>‎Laparoscopic Retroperitoneal and pelvic </a:t>
            </a:r>
            <a:r>
              <a:rPr lang="en-US" dirty="0" err="1" smtClean="0"/>
              <a:t>lymphadenectomy</a:t>
            </a:r>
            <a:r>
              <a:rPr lang="en-US" dirty="0" smtClean="0"/>
              <a:t> ‎                     20 </a:t>
            </a:r>
          </a:p>
          <a:p>
            <a:pPr algn="l" rtl="0"/>
            <a:r>
              <a:rPr lang="en-US" dirty="0" smtClean="0"/>
              <a:t>‎Laparoscopic </a:t>
            </a:r>
            <a:r>
              <a:rPr lang="en-US" dirty="0" err="1" smtClean="0"/>
              <a:t>Pyeloplasty</a:t>
            </a:r>
            <a:r>
              <a:rPr lang="en-US" dirty="0" smtClean="0"/>
              <a:t>                                                                        ‎ ‎250 </a:t>
            </a:r>
          </a:p>
          <a:p>
            <a:pPr algn="l" rtl="0"/>
            <a:r>
              <a:rPr lang="en-US" dirty="0" smtClean="0"/>
              <a:t>‎Laparoscopic Donor </a:t>
            </a:r>
            <a:r>
              <a:rPr lang="en-US" dirty="0" err="1" smtClean="0"/>
              <a:t>Nephrectomy</a:t>
            </a:r>
            <a:r>
              <a:rPr lang="en-US" dirty="0" smtClean="0"/>
              <a:t>                                                         900 </a:t>
            </a:r>
          </a:p>
          <a:p>
            <a:pPr algn="l" rtl="0"/>
            <a:r>
              <a:rPr lang="en-US" dirty="0" smtClean="0"/>
              <a:t>‎Laparoscopic ‎ Simple </a:t>
            </a:r>
            <a:r>
              <a:rPr lang="en-US" dirty="0" err="1" smtClean="0"/>
              <a:t>Nephrectomy</a:t>
            </a:r>
            <a:r>
              <a:rPr lang="en-US" dirty="0" smtClean="0"/>
              <a:t> ‎                                                                                               250 </a:t>
            </a:r>
          </a:p>
          <a:p>
            <a:pPr algn="l" rtl="0"/>
            <a:r>
              <a:rPr lang="en-US" dirty="0" smtClean="0"/>
              <a:t>‎Laparoscopic Radical </a:t>
            </a:r>
            <a:r>
              <a:rPr lang="en-US" dirty="0" err="1" smtClean="0"/>
              <a:t>Nephrectomy</a:t>
            </a:r>
            <a:r>
              <a:rPr lang="en-US" dirty="0" smtClean="0"/>
              <a:t> ‎                                                       150 </a:t>
            </a:r>
          </a:p>
          <a:p>
            <a:pPr algn="l" rtl="0"/>
            <a:r>
              <a:rPr lang="en-US" dirty="0" smtClean="0"/>
              <a:t>‎Laparoscopic ‎ </a:t>
            </a:r>
            <a:r>
              <a:rPr lang="en-US" dirty="0" err="1" smtClean="0"/>
              <a:t>Adrenalectomy</a:t>
            </a:r>
            <a:r>
              <a:rPr lang="en-US" dirty="0" smtClean="0"/>
              <a:t>                                                                  130 </a:t>
            </a:r>
          </a:p>
          <a:p>
            <a:pPr algn="l" rtl="0"/>
            <a:r>
              <a:rPr lang="en-US" dirty="0" smtClean="0"/>
              <a:t>‎Laparoscopic ‎ Repair of </a:t>
            </a:r>
            <a:r>
              <a:rPr lang="en-US" dirty="0" err="1" smtClean="0"/>
              <a:t>Retrocaval</a:t>
            </a:r>
            <a:r>
              <a:rPr lang="en-US" dirty="0" smtClean="0"/>
              <a:t> </a:t>
            </a:r>
            <a:r>
              <a:rPr lang="en-US" dirty="0" err="1" smtClean="0"/>
              <a:t>Ureter</a:t>
            </a:r>
            <a:r>
              <a:rPr lang="en-US" dirty="0" smtClean="0"/>
              <a:t>                                                6 </a:t>
            </a:r>
          </a:p>
          <a:p>
            <a:pPr algn="l" rtl="0"/>
            <a:r>
              <a:rPr lang="en-US" dirty="0" smtClean="0"/>
              <a:t>‎Laparoscopic ‎ </a:t>
            </a:r>
            <a:r>
              <a:rPr lang="en-US" dirty="0" err="1" smtClean="0"/>
              <a:t>Uretero</a:t>
            </a:r>
            <a:r>
              <a:rPr lang="en-US" dirty="0" smtClean="0"/>
              <a:t> and </a:t>
            </a:r>
            <a:r>
              <a:rPr lang="en-US" dirty="0" err="1" smtClean="0"/>
              <a:t>Pyelolithotomy</a:t>
            </a:r>
            <a:r>
              <a:rPr lang="en-US" dirty="0" smtClean="0"/>
              <a:t> ‎                                           ‎180 </a:t>
            </a:r>
          </a:p>
          <a:p>
            <a:pPr algn="l" rtl="0"/>
            <a:r>
              <a:rPr lang="en-US" dirty="0" smtClean="0"/>
              <a:t>‎Laparoscopic ‎ </a:t>
            </a:r>
            <a:r>
              <a:rPr lang="en-US" dirty="0" err="1" smtClean="0"/>
              <a:t>Nephrepexy</a:t>
            </a:r>
            <a:r>
              <a:rPr lang="en-US" dirty="0" smtClean="0"/>
              <a:t> ‎                                                                     ‎3 </a:t>
            </a:r>
          </a:p>
          <a:p>
            <a:pPr algn="l" rtl="0"/>
            <a:r>
              <a:rPr lang="en-US" dirty="0" smtClean="0"/>
              <a:t>‎Laparoscopic </a:t>
            </a:r>
            <a:r>
              <a:rPr lang="en-US" dirty="0" err="1" smtClean="0"/>
              <a:t>Varicocelectomy</a:t>
            </a:r>
            <a:r>
              <a:rPr lang="en-US" dirty="0" smtClean="0"/>
              <a:t>                                                              ‎ 550 </a:t>
            </a:r>
          </a:p>
          <a:p>
            <a:pPr algn="l" rtl="0"/>
            <a:r>
              <a:rPr lang="en-US" dirty="0" smtClean="0"/>
              <a:t>‎Laparoscopic Hernia and </a:t>
            </a:r>
            <a:r>
              <a:rPr lang="en-US" dirty="0" err="1" smtClean="0"/>
              <a:t>Hydrocele</a:t>
            </a:r>
            <a:r>
              <a:rPr lang="en-US" dirty="0" smtClean="0"/>
              <a:t> Repair                                            ‎  ‎28‎ </a:t>
            </a:r>
          </a:p>
          <a:p>
            <a:pPr algn="l" rtl="0"/>
            <a:r>
              <a:rPr lang="en-US" dirty="0" smtClean="0"/>
              <a:t>‎Laparoscopic Renal Cyst </a:t>
            </a:r>
            <a:r>
              <a:rPr lang="en-US" dirty="0" err="1" smtClean="0"/>
              <a:t>Decortication</a:t>
            </a:r>
            <a:r>
              <a:rPr lang="en-US" dirty="0" smtClean="0"/>
              <a:t> ‎                                                  60‎ </a:t>
            </a:r>
          </a:p>
          <a:p>
            <a:pPr algn="l" rtl="0"/>
            <a:r>
              <a:rPr lang="en-US" dirty="0" smtClean="0"/>
              <a:t>‎</a:t>
            </a:r>
            <a:r>
              <a:rPr lang="en-US" dirty="0" err="1" smtClean="0"/>
              <a:t>Laparoscopiy</a:t>
            </a:r>
            <a:r>
              <a:rPr lang="en-US" dirty="0" smtClean="0"/>
              <a:t> For UDT and </a:t>
            </a:r>
            <a:r>
              <a:rPr lang="en-US" dirty="0" err="1" smtClean="0"/>
              <a:t>Orchiopexy</a:t>
            </a:r>
            <a:r>
              <a:rPr lang="en-US" dirty="0" smtClean="0"/>
              <a:t> ‎                                                  500‎ </a:t>
            </a:r>
          </a:p>
          <a:p>
            <a:pPr algn="l" rtl="0"/>
            <a:r>
              <a:rPr lang="en-US" dirty="0" smtClean="0"/>
              <a:t>‎Laparoscopic ‎ Simple Prostatectomy ‎                                                      ‎8 </a:t>
            </a:r>
          </a:p>
          <a:p>
            <a:pPr algn="l" rtl="0"/>
            <a:r>
              <a:rPr lang="en-US" dirty="0" smtClean="0"/>
              <a:t>Laparoscopic  </a:t>
            </a:r>
            <a:r>
              <a:rPr lang="en-US" dirty="0" err="1" smtClean="0"/>
              <a:t>Patial</a:t>
            </a:r>
            <a:r>
              <a:rPr lang="en-US" dirty="0" smtClean="0"/>
              <a:t> </a:t>
            </a:r>
            <a:r>
              <a:rPr lang="en-US" dirty="0" err="1" smtClean="0"/>
              <a:t>Nephrectomy</a:t>
            </a:r>
            <a:r>
              <a:rPr lang="en-US" dirty="0" smtClean="0"/>
              <a:t>                                                         70 </a:t>
            </a:r>
          </a:p>
          <a:p>
            <a:pPr algn="l" rtl="0"/>
            <a:r>
              <a:rPr lang="en-US" dirty="0" smtClean="0"/>
              <a:t>Laparoscopic  </a:t>
            </a:r>
            <a:r>
              <a:rPr lang="en-US" dirty="0" err="1" smtClean="0"/>
              <a:t>Heminephrectomy</a:t>
            </a:r>
            <a:r>
              <a:rPr lang="en-US" dirty="0" smtClean="0"/>
              <a:t>                                                            15 </a:t>
            </a:r>
          </a:p>
          <a:p>
            <a:pPr algn="l" rtl="0"/>
            <a:r>
              <a:rPr lang="en-US" dirty="0" smtClean="0"/>
              <a:t>Laparoscopic  </a:t>
            </a:r>
            <a:r>
              <a:rPr lang="en-US" dirty="0" err="1" smtClean="0"/>
              <a:t>Ureteroneocystostomy</a:t>
            </a:r>
            <a:r>
              <a:rPr lang="en-US" dirty="0" smtClean="0"/>
              <a:t>                                                     15 </a:t>
            </a:r>
          </a:p>
          <a:p>
            <a:pPr algn="l" rtl="0"/>
            <a:r>
              <a:rPr lang="en-US" dirty="0" smtClean="0"/>
              <a:t>Laparoscopic  </a:t>
            </a:r>
            <a:r>
              <a:rPr lang="en-US" dirty="0" err="1" smtClean="0"/>
              <a:t>Nephrolithotomy</a:t>
            </a:r>
            <a:r>
              <a:rPr lang="en-US" dirty="0" smtClean="0"/>
              <a:t>                                                                20 </a:t>
            </a:r>
          </a:p>
          <a:p>
            <a:pPr algn="l" rtl="0"/>
            <a:r>
              <a:rPr lang="en-US" dirty="0" smtClean="0"/>
              <a:t>Laparoscopic  </a:t>
            </a:r>
            <a:r>
              <a:rPr lang="en-US" dirty="0" err="1" smtClean="0"/>
              <a:t>Antireflux</a:t>
            </a:r>
            <a:r>
              <a:rPr lang="en-US" dirty="0" smtClean="0"/>
              <a:t> ( </a:t>
            </a:r>
            <a:r>
              <a:rPr lang="en-US" dirty="0" err="1" smtClean="0"/>
              <a:t>Gilvernet</a:t>
            </a:r>
            <a:r>
              <a:rPr lang="en-US" dirty="0" smtClean="0"/>
              <a:t>)                                                      50 </a:t>
            </a:r>
          </a:p>
          <a:p>
            <a:pPr algn="l" rtl="0"/>
            <a:r>
              <a:rPr lang="en-US" dirty="0" smtClean="0"/>
              <a:t>                                                  </a:t>
            </a:r>
          </a:p>
          <a:p>
            <a:pPr algn="l" rtl="0"/>
            <a:r>
              <a:rPr lang="en-US" dirty="0" smtClean="0"/>
              <a:t>Total number over 3000 in 15 years          </a:t>
            </a:r>
            <a:endParaRPr lang="fa-IR" dirty="0"/>
          </a:p>
        </p:txBody>
      </p:sp>
      <p:sp>
        <p:nvSpPr>
          <p:cNvPr id="4" name="Slide Number Placeholder 3"/>
          <p:cNvSpPr>
            <a:spLocks noGrp="1"/>
          </p:cNvSpPr>
          <p:nvPr>
            <p:ph type="sldNum" sz="quarter" idx="10"/>
          </p:nvPr>
        </p:nvSpPr>
        <p:spPr/>
        <p:txBody>
          <a:bodyPr/>
          <a:lstStyle/>
          <a:p>
            <a:fld id="{A6C1F7DF-4A77-486D-B087-B0A277A04AFF}" type="slidenum">
              <a:rPr lang="fa-IR" smtClean="0"/>
              <a:pPr/>
              <a:t>14</a:t>
            </a:fld>
            <a:endParaRPr lang="fa-IR"/>
          </a:p>
        </p:txBody>
      </p:sp>
    </p:spTree>
    <p:extLst>
      <p:ext uri="{BB962C8B-B14F-4D97-AF65-F5344CB8AC3E}">
        <p14:creationId xmlns:p14="http://schemas.microsoft.com/office/powerpoint/2010/main" val="3963701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0EE5B5E5-E076-43E4-8C9C-FF25FEBB8423}" type="datetimeFigureOut">
              <a:rPr lang="fa-IR" smtClean="0"/>
              <a:pPr/>
              <a:t>27/09/1441</a:t>
            </a:fld>
            <a:endParaRPr lang="fa-IR"/>
          </a:p>
        </p:txBody>
      </p:sp>
      <p:sp>
        <p:nvSpPr>
          <p:cNvPr id="6" name="Slide Number Placeholder 5"/>
          <p:cNvSpPr>
            <a:spLocks noGrp="1"/>
          </p:cNvSpPr>
          <p:nvPr>
            <p:ph type="sldNum" sz="quarter" idx="12"/>
          </p:nvPr>
        </p:nvSpPr>
        <p:spPr/>
        <p:txBody>
          <a:bodyPr/>
          <a:lstStyle/>
          <a:p>
            <a:fld id="{7D587B61-2992-4DE9-A3DC-AE386C6A696D}" type="slidenum">
              <a:rPr lang="fa-IR" smtClean="0"/>
              <a:pPr/>
              <a:t>‹#›</a:t>
            </a:fld>
            <a:endParaRPr lang="fa-I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0EE5B5E5-E076-43E4-8C9C-FF25FEBB8423}" type="datetimeFigureOut">
              <a:rPr lang="fa-IR" smtClean="0"/>
              <a:pPr/>
              <a:t>27/09/1441</a:t>
            </a:fld>
            <a:endParaRPr lang="fa-I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fa-IR"/>
          </a:p>
        </p:txBody>
      </p:sp>
      <p:sp>
        <p:nvSpPr>
          <p:cNvPr id="6" name="Slide Number Placeholder 5"/>
          <p:cNvSpPr>
            <a:spLocks noGrp="1"/>
          </p:cNvSpPr>
          <p:nvPr>
            <p:ph type="sldNum" sz="quarter" idx="12"/>
          </p:nvPr>
        </p:nvSpPr>
        <p:spPr/>
        <p:txBody>
          <a:bodyPr/>
          <a:lstStyle/>
          <a:p>
            <a:fld id="{7D587B61-2992-4DE9-A3DC-AE386C6A696D}"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0EE5B5E5-E076-43E4-8C9C-FF25FEBB8423}" type="datetimeFigureOut">
              <a:rPr lang="fa-IR" smtClean="0"/>
              <a:pPr/>
              <a:t>27/09/1441</a:t>
            </a:fld>
            <a:endParaRPr lang="fa-I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fa-IR"/>
          </a:p>
        </p:txBody>
      </p:sp>
      <p:sp>
        <p:nvSpPr>
          <p:cNvPr id="6" name="Slide Number Placeholder 5"/>
          <p:cNvSpPr>
            <a:spLocks noGrp="1"/>
          </p:cNvSpPr>
          <p:nvPr>
            <p:ph type="sldNum" sz="quarter" idx="12"/>
          </p:nvPr>
        </p:nvSpPr>
        <p:spPr/>
        <p:txBody>
          <a:bodyPr/>
          <a:lstStyle/>
          <a:p>
            <a:fld id="{7D587B61-2992-4DE9-A3DC-AE386C6A696D}"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0EE5B5E5-E076-43E4-8C9C-FF25FEBB8423}" type="datetimeFigureOut">
              <a:rPr lang="fa-IR" smtClean="0"/>
              <a:pPr/>
              <a:t>27/09/1441</a:t>
            </a:fld>
            <a:endParaRPr lang="fa-I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fa-IR"/>
          </a:p>
        </p:txBody>
      </p:sp>
      <p:sp>
        <p:nvSpPr>
          <p:cNvPr id="6" name="Slide Number Placeholder 5"/>
          <p:cNvSpPr>
            <a:spLocks noGrp="1"/>
          </p:cNvSpPr>
          <p:nvPr>
            <p:ph type="sldNum" sz="quarter" idx="12"/>
          </p:nvPr>
        </p:nvSpPr>
        <p:spPr/>
        <p:txBody>
          <a:bodyPr/>
          <a:lstStyle/>
          <a:p>
            <a:fld id="{7D587B61-2992-4DE9-A3DC-AE386C6A696D}" type="slidenum">
              <a:rPr lang="fa-IR" smtClean="0"/>
              <a:pPr/>
              <a:t>‹#›</a:t>
            </a:fld>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E5B5E5-E076-43E4-8C9C-FF25FEBB8423}" type="datetimeFigureOut">
              <a:rPr lang="fa-IR" smtClean="0"/>
              <a:pPr/>
              <a:t>27/09/1441</a:t>
            </a:fld>
            <a:endParaRPr lang="fa-I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fa-IR"/>
          </a:p>
        </p:txBody>
      </p:sp>
      <p:sp>
        <p:nvSpPr>
          <p:cNvPr id="6" name="Slide Number Placeholder 5"/>
          <p:cNvSpPr>
            <a:spLocks noGrp="1"/>
          </p:cNvSpPr>
          <p:nvPr>
            <p:ph type="sldNum" sz="quarter" idx="12"/>
          </p:nvPr>
        </p:nvSpPr>
        <p:spPr/>
        <p:txBody>
          <a:bodyPr/>
          <a:lstStyle/>
          <a:p>
            <a:fld id="{7D587B61-2992-4DE9-A3DC-AE386C6A696D}" type="slidenum">
              <a:rPr lang="fa-IR" smtClean="0"/>
              <a:pPr/>
              <a:t>‹#›</a:t>
            </a:fld>
            <a:endParaRPr lang="fa-I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0EE5B5E5-E076-43E4-8C9C-FF25FEBB8423}" type="datetimeFigureOut">
              <a:rPr lang="fa-IR" smtClean="0"/>
              <a:pPr/>
              <a:t>27/09/1441</a:t>
            </a:fld>
            <a:endParaRPr lang="fa-I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fa-IR"/>
          </a:p>
        </p:txBody>
      </p:sp>
      <p:sp>
        <p:nvSpPr>
          <p:cNvPr id="7" name="Slide Number Placeholder 6"/>
          <p:cNvSpPr>
            <a:spLocks noGrp="1"/>
          </p:cNvSpPr>
          <p:nvPr>
            <p:ph type="sldNum" sz="quarter" idx="12"/>
          </p:nvPr>
        </p:nvSpPr>
        <p:spPr/>
        <p:txBody>
          <a:bodyPr/>
          <a:lstStyle/>
          <a:p>
            <a:fld id="{7D587B61-2992-4DE9-A3DC-AE386C6A696D}" type="slidenum">
              <a:rPr lang="fa-IR" smtClean="0"/>
              <a:pPr/>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0EE5B5E5-E076-43E4-8C9C-FF25FEBB8423}" type="datetimeFigureOut">
              <a:rPr lang="fa-IR" smtClean="0"/>
              <a:pPr/>
              <a:t>27/09/1441</a:t>
            </a:fld>
            <a:endParaRPr lang="fa-I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fa-IR"/>
          </a:p>
        </p:txBody>
      </p:sp>
      <p:sp>
        <p:nvSpPr>
          <p:cNvPr id="9" name="Slide Number Placeholder 8"/>
          <p:cNvSpPr>
            <a:spLocks noGrp="1"/>
          </p:cNvSpPr>
          <p:nvPr>
            <p:ph type="sldNum" sz="quarter" idx="12"/>
          </p:nvPr>
        </p:nvSpPr>
        <p:spPr/>
        <p:txBody>
          <a:bodyPr/>
          <a:lstStyle/>
          <a:p>
            <a:fld id="{7D587B61-2992-4DE9-A3DC-AE386C6A696D}" type="slidenum">
              <a:rPr lang="fa-IR" smtClean="0"/>
              <a:pPr/>
              <a:t>‹#›</a:t>
            </a:fld>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0EE5B5E5-E076-43E4-8C9C-FF25FEBB8423}" type="datetimeFigureOut">
              <a:rPr lang="fa-IR" smtClean="0"/>
              <a:pPr/>
              <a:t>27/09/1441</a:t>
            </a:fld>
            <a:endParaRPr lang="fa-I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fa-IR"/>
          </a:p>
        </p:txBody>
      </p:sp>
      <p:sp>
        <p:nvSpPr>
          <p:cNvPr id="5" name="Slide Number Placeholder 4"/>
          <p:cNvSpPr>
            <a:spLocks noGrp="1"/>
          </p:cNvSpPr>
          <p:nvPr>
            <p:ph type="sldNum" sz="quarter" idx="12"/>
          </p:nvPr>
        </p:nvSpPr>
        <p:spPr/>
        <p:txBody>
          <a:bodyPr/>
          <a:lstStyle/>
          <a:p>
            <a:fld id="{7D587B61-2992-4DE9-A3DC-AE386C6A696D}" type="slidenum">
              <a:rPr lang="fa-IR" smtClean="0"/>
              <a:pPr/>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E5B5E5-E076-43E4-8C9C-FF25FEBB8423}" type="datetimeFigureOut">
              <a:rPr lang="fa-IR" smtClean="0"/>
              <a:pPr/>
              <a:t>27/09/1441</a:t>
            </a:fld>
            <a:endParaRPr lang="fa-I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fa-IR"/>
          </a:p>
        </p:txBody>
      </p:sp>
      <p:sp>
        <p:nvSpPr>
          <p:cNvPr id="4" name="Slide Number Placeholder 3"/>
          <p:cNvSpPr>
            <a:spLocks noGrp="1"/>
          </p:cNvSpPr>
          <p:nvPr>
            <p:ph type="sldNum" sz="quarter" idx="12"/>
          </p:nvPr>
        </p:nvSpPr>
        <p:spPr/>
        <p:txBody>
          <a:bodyPr/>
          <a:lstStyle/>
          <a:p>
            <a:fld id="{7D587B61-2992-4DE9-A3DC-AE386C6A696D}"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E5B5E5-E076-43E4-8C9C-FF25FEBB8423}" type="datetimeFigureOut">
              <a:rPr lang="fa-IR" smtClean="0"/>
              <a:pPr/>
              <a:t>27/09/1441</a:t>
            </a:fld>
            <a:endParaRPr lang="fa-I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fa-IR"/>
          </a:p>
        </p:txBody>
      </p:sp>
      <p:sp>
        <p:nvSpPr>
          <p:cNvPr id="7" name="Slide Number Placeholder 6"/>
          <p:cNvSpPr>
            <a:spLocks noGrp="1"/>
          </p:cNvSpPr>
          <p:nvPr>
            <p:ph type="sldNum" sz="quarter" idx="12"/>
          </p:nvPr>
        </p:nvSpPr>
        <p:spPr/>
        <p:txBody>
          <a:bodyPr/>
          <a:lstStyle/>
          <a:p>
            <a:fld id="{7D587B61-2992-4DE9-A3DC-AE386C6A696D}" type="slidenum">
              <a:rPr lang="fa-IR" smtClean="0"/>
              <a:pPr/>
              <a:t>‹#›</a:t>
            </a:fld>
            <a:endParaRPr lang="fa-I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E5B5E5-E076-43E4-8C9C-FF25FEBB8423}" type="datetimeFigureOut">
              <a:rPr lang="fa-IR" smtClean="0"/>
              <a:pPr/>
              <a:t>27/09/1441</a:t>
            </a:fld>
            <a:endParaRPr lang="fa-I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fa-IR"/>
          </a:p>
        </p:txBody>
      </p:sp>
      <p:sp>
        <p:nvSpPr>
          <p:cNvPr id="7" name="Slide Number Placeholder 6"/>
          <p:cNvSpPr>
            <a:spLocks noGrp="1"/>
          </p:cNvSpPr>
          <p:nvPr>
            <p:ph type="sldNum" sz="quarter" idx="12"/>
          </p:nvPr>
        </p:nvSpPr>
        <p:spPr/>
        <p:txBody>
          <a:bodyPr/>
          <a:lstStyle/>
          <a:p>
            <a:fld id="{7D587B61-2992-4DE9-A3DC-AE386C6A696D}" type="slidenum">
              <a:rPr lang="fa-IR" smtClean="0"/>
              <a:pPr/>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a-IR" dirty="0"/>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0EE5B5E5-E076-43E4-8C9C-FF25FEBB8423}" type="datetimeFigureOut">
              <a:rPr lang="fa-IR" smtClean="0"/>
              <a:pPr/>
              <a:t>27/09/1441</a:t>
            </a:fld>
            <a:endParaRPr lang="fa-I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D587B61-2992-4DE9-A3DC-AE386C6A696D}" type="slidenum">
              <a:rPr lang="fa-IR" smtClean="0"/>
              <a:pPr/>
              <a:t>‹#›</a:t>
            </a:fld>
            <a:endParaRPr lang="fa-IR"/>
          </a:p>
        </p:txBody>
      </p:sp>
      <p:sp>
        <p:nvSpPr>
          <p:cNvPr id="7" name="Subtitle 2"/>
          <p:cNvSpPr txBox="1">
            <a:spLocks/>
          </p:cNvSpPr>
          <p:nvPr userDrawn="1"/>
        </p:nvSpPr>
        <p:spPr>
          <a:xfrm>
            <a:off x="2786050" y="6357958"/>
            <a:ext cx="3643338" cy="500042"/>
          </a:xfrm>
          <a:prstGeom prst="rect">
            <a:avLst/>
          </a:prstGeom>
        </p:spPr>
        <p:txBody>
          <a:bodyPr vert="horz" lIns="91440" tIns="45720" rIns="91440" bIns="45720" rtlCol="1">
            <a:normAutofit fontScale="40000" lnSpcReduction="20000"/>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800" b="1" i="0" u="none" strike="noStrike" kern="1200" cap="none" spc="0" normalizeH="0" baseline="0" noProof="0" dirty="0" smtClean="0">
                <a:ln>
                  <a:noFill/>
                </a:ln>
                <a:solidFill>
                  <a:schemeClr val="tx1"/>
                </a:solidFill>
                <a:effectLst/>
                <a:uLnTx/>
                <a:uFillTx/>
                <a:latin typeface="Palace Script MT" pitchFamily="66" charset="0"/>
                <a:ea typeface="+mn-ea"/>
                <a:cs typeface="+mn-cs"/>
              </a:rPr>
              <a:t>AR </a:t>
            </a:r>
            <a:r>
              <a:rPr kumimoji="0" lang="en-US" sz="4800" b="1" i="0" u="none" strike="noStrike" kern="1200" cap="none" spc="0" normalizeH="0" baseline="0" noProof="0" dirty="0" err="1" smtClean="0">
                <a:ln>
                  <a:noFill/>
                </a:ln>
                <a:solidFill>
                  <a:schemeClr val="tx1"/>
                </a:solidFill>
                <a:effectLst/>
                <a:uLnTx/>
                <a:uFillTx/>
                <a:latin typeface="Palace Script MT" pitchFamily="66" charset="0"/>
                <a:ea typeface="+mn-ea"/>
                <a:cs typeface="+mn-cs"/>
              </a:rPr>
              <a:t>Mehdizadeh</a:t>
            </a:r>
            <a:r>
              <a:rPr kumimoji="0" lang="en-US" sz="4800" b="1" i="0" u="none" strike="noStrike" kern="1200" cap="none" spc="0" normalizeH="0" baseline="0" noProof="0" dirty="0" smtClean="0">
                <a:ln>
                  <a:noFill/>
                </a:ln>
                <a:solidFill>
                  <a:schemeClr val="tx1"/>
                </a:solidFill>
                <a:effectLst/>
                <a:uLnTx/>
                <a:uFillTx/>
                <a:latin typeface="Palace Script MT" pitchFamily="66" charset="0"/>
                <a:ea typeface="+mn-ea"/>
                <a:cs typeface="+mn-cs"/>
              </a:rPr>
              <a:t> MD PhD</a:t>
            </a: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smtClean="0">
                <a:ln>
                  <a:noFill/>
                </a:ln>
                <a:solidFill>
                  <a:schemeClr val="tx1"/>
                </a:solidFill>
                <a:effectLst/>
                <a:uLnTx/>
                <a:uFillTx/>
                <a:latin typeface="+mn-lt"/>
                <a:ea typeface="+mn-ea"/>
                <a:cs typeface="+mj-cs"/>
              </a:rPr>
              <a:t>Department of medical physics, SUMS</a:t>
            </a:r>
            <a:endParaRPr kumimoji="0" lang="fa-IR" sz="2000" b="1" i="0" u="none" strike="noStrike" kern="1200" cap="none" spc="0" normalizeH="0" baseline="0" noProof="0" dirty="0" smtClean="0">
              <a:ln>
                <a:noFill/>
              </a:ln>
              <a:solidFill>
                <a:schemeClr val="tx1"/>
              </a:solidFill>
              <a:effectLst/>
              <a:uLnTx/>
              <a:uFillTx/>
              <a:latin typeface="+mn-lt"/>
              <a:ea typeface="+mn-ea"/>
              <a:cs typeface="+mj-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video" Target="file:///G:\download\endonormal1.mpg" TargetMode="Externa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4.xml"/><Relationship Id="rId1" Type="http://schemas.openxmlformats.org/officeDocument/2006/relationships/vmlDrawing" Target="../drawings/vmlDrawing2.vml"/><Relationship Id="rId5" Type="http://schemas.openxmlformats.org/officeDocument/2006/relationships/image" Target="../media/image36.png"/><Relationship Id="rId4" Type="http://schemas.openxmlformats.org/officeDocument/2006/relationships/image" Target="../media/image35.wm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hyperlink" Target="http://en.wikipedia.org/wiki/Ibn_al-Haytham" TargetMode="Externa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image" Target="../media/image11.png"/><Relationship Id="rId7" Type="http://schemas.openxmlformats.org/officeDocument/2006/relationships/oleObject" Target="../embeddings/oleObject2.bin"/><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9.wmf"/><Relationship Id="rId5" Type="http://schemas.openxmlformats.org/officeDocument/2006/relationships/oleObject" Target="../embeddings/oleObject1.bin"/><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vD4dZhFBVm33mgmNc.jpg"/>
          <p:cNvPicPr>
            <a:picLocks noChangeAspect="1"/>
          </p:cNvPicPr>
          <p:nvPr/>
        </p:nvPicPr>
        <p:blipFill>
          <a:blip r:embed="rId2" cstate="print"/>
          <a:stretch>
            <a:fillRect/>
          </a:stretch>
        </p:blipFill>
        <p:spPr>
          <a:xfrm>
            <a:off x="-214346" y="-71462"/>
            <a:ext cx="9455596" cy="6929462"/>
          </a:xfrm>
          <a:prstGeom prst="rect">
            <a:avLst/>
          </a:prstGeom>
        </p:spPr>
      </p:pic>
      <p:sp>
        <p:nvSpPr>
          <p:cNvPr id="2" name="Title 1"/>
          <p:cNvSpPr>
            <a:spLocks noGrp="1"/>
          </p:cNvSpPr>
          <p:nvPr>
            <p:ph type="ctrTitle"/>
          </p:nvPr>
        </p:nvSpPr>
        <p:spPr>
          <a:xfrm>
            <a:off x="685800" y="-285776"/>
            <a:ext cx="7772400" cy="4572008"/>
          </a:xfrm>
        </p:spPr>
        <p:txBody>
          <a:bodyPr>
            <a:noAutofit/>
          </a:bodyPr>
          <a:lstStyle/>
          <a:p>
            <a:pPr>
              <a:lnSpc>
                <a:spcPct val="150000"/>
              </a:lnSpc>
            </a:pPr>
            <a:r>
              <a:rPr lang="en-US" sz="8800" b="1" dirty="0" smtClean="0">
                <a:solidFill>
                  <a:srgbClr val="FFFF00"/>
                </a:solidFill>
              </a:rPr>
              <a:t>Introduction to</a:t>
            </a:r>
            <a:br>
              <a:rPr lang="en-US" sz="8800" b="1" dirty="0" smtClean="0">
                <a:solidFill>
                  <a:srgbClr val="FFFF00"/>
                </a:solidFill>
              </a:rPr>
            </a:br>
            <a:r>
              <a:rPr lang="en-US" sz="8800" b="1" dirty="0" smtClean="0">
                <a:solidFill>
                  <a:srgbClr val="FFFF00"/>
                </a:solidFill>
              </a:rPr>
              <a:t>OPTIC</a:t>
            </a:r>
            <a:endParaRPr lang="fa-IR" sz="8800" b="1" dirty="0">
              <a:solidFill>
                <a:srgbClr val="FFFF00"/>
              </a:solidFill>
            </a:endParaRPr>
          </a:p>
        </p:txBody>
      </p:sp>
      <p:sp>
        <p:nvSpPr>
          <p:cNvPr id="3" name="Subtitle 2"/>
          <p:cNvSpPr>
            <a:spLocks noGrp="1"/>
          </p:cNvSpPr>
          <p:nvPr>
            <p:ph type="subTitle" idx="1"/>
          </p:nvPr>
        </p:nvSpPr>
        <p:spPr>
          <a:xfrm>
            <a:off x="1357290" y="4786322"/>
            <a:ext cx="6400800" cy="857256"/>
          </a:xfrm>
        </p:spPr>
        <p:txBody>
          <a:bodyPr>
            <a:normAutofit fontScale="85000" lnSpcReduction="20000"/>
          </a:bodyPr>
          <a:lstStyle/>
          <a:p>
            <a:r>
              <a:rPr lang="en-US" sz="4800" b="1" dirty="0" smtClean="0">
                <a:solidFill>
                  <a:schemeClr val="bg1"/>
                </a:solidFill>
                <a:latin typeface="Palace Script MT" pitchFamily="66" charset="0"/>
              </a:rPr>
              <a:t>AR </a:t>
            </a:r>
            <a:r>
              <a:rPr lang="en-US" sz="4800" b="1" dirty="0" err="1" smtClean="0">
                <a:solidFill>
                  <a:schemeClr val="bg1"/>
                </a:solidFill>
                <a:latin typeface="Palace Script MT" pitchFamily="66" charset="0"/>
              </a:rPr>
              <a:t>Mehdizadeh</a:t>
            </a:r>
            <a:r>
              <a:rPr lang="en-US" sz="4800" b="1" dirty="0" smtClean="0">
                <a:solidFill>
                  <a:schemeClr val="bg1"/>
                </a:solidFill>
                <a:latin typeface="Palace Script MT" pitchFamily="66" charset="0"/>
              </a:rPr>
              <a:t> MD PhD</a:t>
            </a:r>
          </a:p>
          <a:p>
            <a:r>
              <a:rPr lang="en-US" sz="2000" b="1" dirty="0" smtClean="0">
                <a:solidFill>
                  <a:schemeClr val="bg1"/>
                </a:solidFill>
                <a:cs typeface="+mj-cs"/>
              </a:rPr>
              <a:t>Department of medical </a:t>
            </a:r>
            <a:r>
              <a:rPr lang="en-US" sz="2000" b="1" dirty="0" err="1" smtClean="0">
                <a:solidFill>
                  <a:schemeClr val="bg1"/>
                </a:solidFill>
                <a:cs typeface="+mj-cs"/>
              </a:rPr>
              <a:t>physics,SUMS</a:t>
            </a:r>
            <a:endParaRPr lang="fa-IR" sz="2000" b="1" dirty="0">
              <a:solidFill>
                <a:schemeClr val="bg1"/>
              </a:solidFill>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Visible light</a:t>
            </a:r>
            <a:endParaRPr lang="fa-IR" dirty="0"/>
          </a:p>
        </p:txBody>
      </p:sp>
      <p:pic>
        <p:nvPicPr>
          <p:cNvPr id="2051" name="Picture 3"/>
          <p:cNvPicPr>
            <a:picLocks noGrp="1" noChangeAspect="1" noChangeArrowheads="1"/>
          </p:cNvPicPr>
          <p:nvPr>
            <p:ph idx="1"/>
          </p:nvPr>
        </p:nvPicPr>
        <p:blipFill>
          <a:blip r:embed="rId2" cstate="print"/>
          <a:srcRect/>
          <a:stretch>
            <a:fillRect/>
          </a:stretch>
        </p:blipFill>
        <p:spPr bwMode="auto">
          <a:xfrm>
            <a:off x="785786" y="1214422"/>
            <a:ext cx="7643866" cy="5095911"/>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16" fill="hold" nodeType="clickEffect">
                                  <p:stCondLst>
                                    <p:cond delay="0"/>
                                  </p:stCondLst>
                                  <p:childTnLst>
                                    <p:animEffect transition="out" filter="diamond(in)">
                                      <p:cBhvr>
                                        <p:cTn id="6" dur="2000"/>
                                        <p:tgtEl>
                                          <p:spTgt spid="2051"/>
                                        </p:tgtEl>
                                      </p:cBhvr>
                                    </p:animEffect>
                                    <p:set>
                                      <p:cBhvr>
                                        <p:cTn id="7" dur="1" fill="hold">
                                          <p:stCondLst>
                                            <p:cond delay="1999"/>
                                          </p:stCondLst>
                                        </p:cTn>
                                        <p:tgtEl>
                                          <p:spTgt spid="205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Calculate the photon energy range for visible light?</a:t>
            </a:r>
            <a:endParaRPr lang="fa-IR" dirty="0"/>
          </a:p>
        </p:txBody>
      </p:sp>
      <p:pic>
        <p:nvPicPr>
          <p:cNvPr id="4" name="Content Placeholder 3" descr="wave.gif"/>
          <p:cNvPicPr>
            <a:picLocks noGrp="1" noChangeAspect="1"/>
          </p:cNvPicPr>
          <p:nvPr>
            <p:ph idx="1"/>
          </p:nvPr>
        </p:nvPicPr>
        <p:blipFill>
          <a:blip r:embed="rId2" cstate="print"/>
          <a:stretch>
            <a:fillRect/>
          </a:stretch>
        </p:blipFill>
        <p:spPr>
          <a:xfrm>
            <a:off x="2886036" y="1571612"/>
            <a:ext cx="5700753" cy="4143404"/>
          </a:xfrm>
        </p:spPr>
      </p:pic>
      <p:sp>
        <p:nvSpPr>
          <p:cNvPr id="5" name="TextBox 4"/>
          <p:cNvSpPr txBox="1"/>
          <p:nvPr/>
        </p:nvSpPr>
        <p:spPr>
          <a:xfrm>
            <a:off x="571472" y="1571612"/>
            <a:ext cx="2143140" cy="4801314"/>
          </a:xfrm>
          <a:prstGeom prst="rect">
            <a:avLst/>
          </a:prstGeom>
          <a:noFill/>
        </p:spPr>
        <p:txBody>
          <a:bodyPr wrap="square" rtlCol="1">
            <a:spAutoFit/>
          </a:bodyPr>
          <a:lstStyle/>
          <a:p>
            <a:pPr algn="l" rtl="0"/>
            <a:r>
              <a:rPr lang="el-GR" b="1" dirty="0" smtClean="0"/>
              <a:t>λ</a:t>
            </a:r>
            <a:r>
              <a:rPr lang="en-US" b="1" dirty="0" smtClean="0"/>
              <a:t>Red = 4000 A</a:t>
            </a:r>
            <a:endParaRPr lang="fa-IR" b="1" dirty="0" smtClean="0"/>
          </a:p>
          <a:p>
            <a:pPr algn="l" rtl="0"/>
            <a:endParaRPr lang="fa-IR" b="1" dirty="0"/>
          </a:p>
          <a:p>
            <a:pPr algn="l" rtl="0"/>
            <a:endParaRPr lang="fa-IR" b="1" dirty="0" smtClean="0"/>
          </a:p>
          <a:p>
            <a:pPr algn="l" rtl="0"/>
            <a:endParaRPr lang="fa-IR" b="1" dirty="0"/>
          </a:p>
          <a:p>
            <a:pPr algn="l" rtl="0"/>
            <a:endParaRPr lang="fa-IR" b="1" dirty="0" smtClean="0"/>
          </a:p>
          <a:p>
            <a:pPr algn="l" rtl="0"/>
            <a:endParaRPr lang="fa-IR" b="1" dirty="0"/>
          </a:p>
          <a:p>
            <a:pPr algn="l" rtl="0"/>
            <a:endParaRPr lang="fa-IR" b="1" dirty="0" smtClean="0"/>
          </a:p>
          <a:p>
            <a:pPr algn="l" rtl="0"/>
            <a:endParaRPr lang="fa-IR" b="1" dirty="0"/>
          </a:p>
          <a:p>
            <a:pPr algn="l" rtl="0"/>
            <a:r>
              <a:rPr lang="el-GR" b="1" dirty="0" smtClean="0"/>
              <a:t>λ</a:t>
            </a:r>
            <a:r>
              <a:rPr lang="en-US" b="1" dirty="0" smtClean="0"/>
              <a:t>blue = 7500 A</a:t>
            </a:r>
          </a:p>
          <a:p>
            <a:pPr algn="l" rtl="0"/>
            <a:endParaRPr lang="en-US" b="1" dirty="0" smtClean="0"/>
          </a:p>
          <a:p>
            <a:pPr algn="l" rtl="0"/>
            <a:endParaRPr lang="en-US" b="1" dirty="0"/>
          </a:p>
          <a:p>
            <a:pPr algn="l" rtl="0"/>
            <a:endParaRPr lang="en-US" b="1" dirty="0" smtClean="0"/>
          </a:p>
          <a:p>
            <a:pPr algn="l" rtl="0"/>
            <a:endParaRPr lang="en-US" b="1" dirty="0"/>
          </a:p>
          <a:p>
            <a:pPr algn="l" rtl="0"/>
            <a:endParaRPr lang="en-US" b="1" dirty="0" smtClean="0"/>
          </a:p>
          <a:p>
            <a:pPr algn="l" rtl="0"/>
            <a:endParaRPr lang="en-US" b="1" dirty="0"/>
          </a:p>
          <a:p>
            <a:pPr algn="l" rtl="0"/>
            <a:endParaRPr lang="en-US" b="1" dirty="0" smtClean="0"/>
          </a:p>
          <a:p>
            <a:pPr algn="l" rtl="0"/>
            <a:endParaRPr lang="fa-IR" dirty="0"/>
          </a:p>
        </p:txBody>
      </p:sp>
      <p:sp>
        <p:nvSpPr>
          <p:cNvPr id="6" name="TextBox 5"/>
          <p:cNvSpPr txBox="1"/>
          <p:nvPr/>
        </p:nvSpPr>
        <p:spPr>
          <a:xfrm>
            <a:off x="285720" y="1571612"/>
            <a:ext cx="5214974" cy="4667191"/>
          </a:xfrm>
          <a:prstGeom prst="rect">
            <a:avLst/>
          </a:prstGeom>
          <a:noFill/>
        </p:spPr>
        <p:txBody>
          <a:bodyPr wrap="square" rtlCol="1">
            <a:spAutoFit/>
          </a:bodyPr>
          <a:lstStyle/>
          <a:p>
            <a:pPr algn="l" rtl="0"/>
            <a:r>
              <a:rPr lang="en-US" b="1" dirty="0" smtClean="0"/>
              <a:t>12400/4000=3.1 </a:t>
            </a:r>
            <a:r>
              <a:rPr lang="en-US" b="1" dirty="0" err="1" smtClean="0"/>
              <a:t>ev</a:t>
            </a:r>
            <a:endParaRPr lang="en-US" b="1" dirty="0" smtClean="0"/>
          </a:p>
          <a:p>
            <a:pPr algn="l" rtl="0"/>
            <a:endParaRPr lang="en-US" b="1" dirty="0"/>
          </a:p>
          <a:p>
            <a:pPr algn="l" rtl="0"/>
            <a:endParaRPr lang="en-US" b="1" dirty="0" smtClean="0"/>
          </a:p>
          <a:p>
            <a:pPr algn="l" rtl="0"/>
            <a:endParaRPr lang="en-US" b="1" dirty="0"/>
          </a:p>
          <a:p>
            <a:pPr algn="l" rtl="0"/>
            <a:endParaRPr lang="en-US" b="1" dirty="0" smtClean="0"/>
          </a:p>
          <a:p>
            <a:pPr algn="l" rtl="0"/>
            <a:endParaRPr lang="en-US" b="1" dirty="0"/>
          </a:p>
          <a:p>
            <a:pPr algn="l" rtl="0"/>
            <a:endParaRPr lang="en-US" b="1" dirty="0" smtClean="0"/>
          </a:p>
          <a:p>
            <a:pPr algn="l" rtl="0"/>
            <a:endParaRPr lang="en-US" b="1" dirty="0"/>
          </a:p>
          <a:p>
            <a:pPr algn="l" rtl="0"/>
            <a:r>
              <a:rPr lang="en-US" b="1" dirty="0" smtClean="0"/>
              <a:t>12400/7500=1.6 </a:t>
            </a:r>
            <a:r>
              <a:rPr lang="en-US" b="1" dirty="0" err="1" smtClean="0"/>
              <a:t>ev</a:t>
            </a:r>
            <a:endParaRPr lang="en-US" b="1" dirty="0" smtClean="0"/>
          </a:p>
          <a:p>
            <a:pPr algn="l" rtl="0"/>
            <a:endParaRPr lang="en-US" b="1" dirty="0"/>
          </a:p>
          <a:p>
            <a:pPr algn="l" rtl="0"/>
            <a:endParaRPr lang="en-US" b="1" dirty="0" smtClean="0"/>
          </a:p>
          <a:p>
            <a:pPr algn="l" rtl="0"/>
            <a:endParaRPr lang="en-US" b="1" dirty="0"/>
          </a:p>
          <a:p>
            <a:pPr algn="l" rtl="0"/>
            <a:endParaRPr lang="en-US" b="1" dirty="0" smtClean="0"/>
          </a:p>
          <a:p>
            <a:pPr algn="l" rtl="0"/>
            <a:endParaRPr lang="en-US" b="1" dirty="0"/>
          </a:p>
          <a:p>
            <a:pPr algn="l" rtl="0"/>
            <a:endParaRPr lang="en-US" b="1" dirty="0" smtClean="0"/>
          </a:p>
          <a:p>
            <a:pPr algn="l" rtl="0"/>
            <a:r>
              <a:rPr lang="en-US" b="1" dirty="0" smtClean="0"/>
              <a:t>Photon energy range for visible light is [1.6-3.1]</a:t>
            </a:r>
            <a:r>
              <a:rPr lang="en-US" b="1" dirty="0" err="1" smtClean="0"/>
              <a:t>ev</a:t>
            </a:r>
            <a:endParaRPr lang="fa-I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5"/>
                                        </p:tgtEl>
                                        <p:attrNameLst>
                                          <p:attrName>ppt_x</p:attrName>
                                        </p:attrNameLst>
                                      </p:cBhvr>
                                      <p:tavLst>
                                        <p:tav tm="0">
                                          <p:val>
                                            <p:strVal val="ppt_x"/>
                                          </p:val>
                                        </p:tav>
                                        <p:tav tm="100000">
                                          <p:val>
                                            <p:strVal val="ppt_x"/>
                                          </p:val>
                                        </p:tav>
                                      </p:tavLst>
                                    </p:anim>
                                    <p:anim calcmode="lin" valueType="num">
                                      <p:cBhvr additive="base">
                                        <p:cTn id="7" dur="500"/>
                                        <p:tgtEl>
                                          <p:spTgt spid="5"/>
                                        </p:tgtEl>
                                        <p:attrNameLst>
                                          <p:attrName>ppt_y</p:attrName>
                                        </p:attrNameLst>
                                      </p:cBhvr>
                                      <p:tavLst>
                                        <p:tav tm="0">
                                          <p:val>
                                            <p:strVal val="ppt_y"/>
                                          </p:val>
                                        </p:tav>
                                        <p:tav tm="100000">
                                          <p:val>
                                            <p:strVal val="1+ppt_h/2"/>
                                          </p:val>
                                        </p:tav>
                                      </p:tavLst>
                                    </p:anim>
                                    <p:set>
                                      <p:cBhvr>
                                        <p:cTn id="8" dur="1" fill="hold">
                                          <p:stCondLst>
                                            <p:cond delay="499"/>
                                          </p:stCondLst>
                                        </p:cTn>
                                        <p:tgtEl>
                                          <p:spTgt spid="5"/>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53" presetClass="entr" presetSubtype="0"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p:cTn id="13"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6">
                                            <p:txEl>
                                              <p:pRg st="0" end="0"/>
                                            </p:txEl>
                                          </p:spTgt>
                                        </p:tgtEl>
                                      </p:cBhvr>
                                    </p:animEffect>
                                  </p:childTnLst>
                                </p:cTn>
                              </p:par>
                              <p:par>
                                <p:cTn id="16" presetID="53" presetClass="entr" presetSubtype="0" fill="hold" nodeType="withEffect">
                                  <p:stCondLst>
                                    <p:cond delay="0"/>
                                  </p:stCondLst>
                                  <p:childTnLst>
                                    <p:set>
                                      <p:cBhvr>
                                        <p:cTn id="17" dur="1" fill="hold">
                                          <p:stCondLst>
                                            <p:cond delay="0"/>
                                          </p:stCondLst>
                                        </p:cTn>
                                        <p:tgtEl>
                                          <p:spTgt spid="6">
                                            <p:txEl>
                                              <p:pRg st="8" end="8"/>
                                            </p:txEl>
                                          </p:spTgt>
                                        </p:tgtEl>
                                        <p:attrNameLst>
                                          <p:attrName>style.visibility</p:attrName>
                                        </p:attrNameLst>
                                      </p:cBhvr>
                                      <p:to>
                                        <p:strVal val="visible"/>
                                      </p:to>
                                    </p:set>
                                    <p:anim calcmode="lin" valueType="num">
                                      <p:cBhvr>
                                        <p:cTn id="18" dur="500" fill="hold"/>
                                        <p:tgtEl>
                                          <p:spTgt spid="6">
                                            <p:txEl>
                                              <p:pRg st="8" end="8"/>
                                            </p:txEl>
                                          </p:spTgt>
                                        </p:tgtEl>
                                        <p:attrNameLst>
                                          <p:attrName>ppt_w</p:attrName>
                                        </p:attrNameLst>
                                      </p:cBhvr>
                                      <p:tavLst>
                                        <p:tav tm="0">
                                          <p:val>
                                            <p:fltVal val="0"/>
                                          </p:val>
                                        </p:tav>
                                        <p:tav tm="100000">
                                          <p:val>
                                            <p:strVal val="#ppt_w"/>
                                          </p:val>
                                        </p:tav>
                                      </p:tavLst>
                                    </p:anim>
                                    <p:anim calcmode="lin" valueType="num">
                                      <p:cBhvr>
                                        <p:cTn id="19" dur="500" fill="hold"/>
                                        <p:tgtEl>
                                          <p:spTgt spid="6">
                                            <p:txEl>
                                              <p:pRg st="8" end="8"/>
                                            </p:txEl>
                                          </p:spTgt>
                                        </p:tgtEl>
                                        <p:attrNameLst>
                                          <p:attrName>ppt_h</p:attrName>
                                        </p:attrNameLst>
                                      </p:cBhvr>
                                      <p:tavLst>
                                        <p:tav tm="0">
                                          <p:val>
                                            <p:fltVal val="0"/>
                                          </p:val>
                                        </p:tav>
                                        <p:tav tm="100000">
                                          <p:val>
                                            <p:strVal val="#ppt_h"/>
                                          </p:val>
                                        </p:tav>
                                      </p:tavLst>
                                    </p:anim>
                                    <p:animEffect transition="in" filter="fade">
                                      <p:cBhvr>
                                        <p:cTn id="20" dur="500"/>
                                        <p:tgtEl>
                                          <p:spTgt spid="6">
                                            <p:txEl>
                                              <p:pRg st="8" end="8"/>
                                            </p:txEl>
                                          </p:spTgt>
                                        </p:tgtEl>
                                      </p:cBhvr>
                                    </p:animEffect>
                                  </p:childTnLst>
                                </p:cTn>
                              </p:par>
                              <p:par>
                                <p:cTn id="21" presetID="53" presetClass="entr" presetSubtype="0" fill="hold" nodeType="withEffect">
                                  <p:stCondLst>
                                    <p:cond delay="0"/>
                                  </p:stCondLst>
                                  <p:childTnLst>
                                    <p:set>
                                      <p:cBhvr>
                                        <p:cTn id="22" dur="1" fill="hold">
                                          <p:stCondLst>
                                            <p:cond delay="0"/>
                                          </p:stCondLst>
                                        </p:cTn>
                                        <p:tgtEl>
                                          <p:spTgt spid="6">
                                            <p:txEl>
                                              <p:pRg st="15" end="15"/>
                                            </p:txEl>
                                          </p:spTgt>
                                        </p:tgtEl>
                                        <p:attrNameLst>
                                          <p:attrName>style.visibility</p:attrName>
                                        </p:attrNameLst>
                                      </p:cBhvr>
                                      <p:to>
                                        <p:strVal val="visible"/>
                                      </p:to>
                                    </p:set>
                                    <p:anim calcmode="lin" valueType="num">
                                      <p:cBhvr>
                                        <p:cTn id="23" dur="500" fill="hold"/>
                                        <p:tgtEl>
                                          <p:spTgt spid="6">
                                            <p:txEl>
                                              <p:pRg st="15" end="15"/>
                                            </p:txEl>
                                          </p:spTgt>
                                        </p:tgtEl>
                                        <p:attrNameLst>
                                          <p:attrName>ppt_w</p:attrName>
                                        </p:attrNameLst>
                                      </p:cBhvr>
                                      <p:tavLst>
                                        <p:tav tm="0">
                                          <p:val>
                                            <p:fltVal val="0"/>
                                          </p:val>
                                        </p:tav>
                                        <p:tav tm="100000">
                                          <p:val>
                                            <p:strVal val="#ppt_w"/>
                                          </p:val>
                                        </p:tav>
                                      </p:tavLst>
                                    </p:anim>
                                    <p:anim calcmode="lin" valueType="num">
                                      <p:cBhvr>
                                        <p:cTn id="24" dur="500" fill="hold"/>
                                        <p:tgtEl>
                                          <p:spTgt spid="6">
                                            <p:txEl>
                                              <p:pRg st="15" end="15"/>
                                            </p:txEl>
                                          </p:spTgt>
                                        </p:tgtEl>
                                        <p:attrNameLst>
                                          <p:attrName>ppt_h</p:attrName>
                                        </p:attrNameLst>
                                      </p:cBhvr>
                                      <p:tavLst>
                                        <p:tav tm="0">
                                          <p:val>
                                            <p:fltVal val="0"/>
                                          </p:val>
                                        </p:tav>
                                        <p:tav tm="100000">
                                          <p:val>
                                            <p:strVal val="#ppt_h"/>
                                          </p:val>
                                        </p:tav>
                                      </p:tavLst>
                                    </p:anim>
                                    <p:animEffect transition="in" filter="fade">
                                      <p:cBhvr>
                                        <p:cTn id="25" dur="500"/>
                                        <p:tgtEl>
                                          <p:spTgt spid="6">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Light in medicine</a:t>
            </a:r>
            <a:endParaRPr lang="fa-IR" dirty="0"/>
          </a:p>
        </p:txBody>
      </p:sp>
      <p:pic>
        <p:nvPicPr>
          <p:cNvPr id="10242" name="Picture 2"/>
          <p:cNvPicPr>
            <a:picLocks noGrp="1" noChangeAspect="1" noChangeArrowheads="1"/>
          </p:cNvPicPr>
          <p:nvPr>
            <p:ph idx="1"/>
          </p:nvPr>
        </p:nvPicPr>
        <p:blipFill>
          <a:blip r:embed="rId2" cstate="print"/>
          <a:srcRect/>
          <a:stretch>
            <a:fillRect/>
          </a:stretch>
        </p:blipFill>
        <p:spPr bwMode="auto">
          <a:xfrm>
            <a:off x="5715008" y="1214422"/>
            <a:ext cx="2689680" cy="3168641"/>
          </a:xfrm>
          <a:prstGeom prst="rect">
            <a:avLst/>
          </a:prstGeom>
          <a:noFill/>
          <a:ln w="9525">
            <a:noFill/>
            <a:miter lim="800000"/>
            <a:headEnd/>
            <a:tailEnd/>
          </a:ln>
          <a:effectLst/>
        </p:spPr>
      </p:pic>
      <p:sp>
        <p:nvSpPr>
          <p:cNvPr id="5" name="TextBox 4"/>
          <p:cNvSpPr txBox="1"/>
          <p:nvPr/>
        </p:nvSpPr>
        <p:spPr>
          <a:xfrm>
            <a:off x="1142976" y="1571612"/>
            <a:ext cx="2440541" cy="461665"/>
          </a:xfrm>
          <a:prstGeom prst="rect">
            <a:avLst/>
          </a:prstGeom>
          <a:noFill/>
        </p:spPr>
        <p:txBody>
          <a:bodyPr wrap="none" rtlCol="1">
            <a:spAutoFit/>
          </a:bodyPr>
          <a:lstStyle/>
          <a:p>
            <a:r>
              <a:rPr lang="en-US" sz="2400" b="1" dirty="0" smtClean="0"/>
              <a:t>Ophthalmoscope </a:t>
            </a:r>
            <a:endParaRPr lang="fa-IR" sz="2400" b="1" dirty="0"/>
          </a:p>
        </p:txBody>
      </p:sp>
      <p:pic>
        <p:nvPicPr>
          <p:cNvPr id="10243" name="Picture 3"/>
          <p:cNvPicPr>
            <a:picLocks noChangeAspect="1" noChangeArrowheads="1"/>
          </p:cNvPicPr>
          <p:nvPr/>
        </p:nvPicPr>
        <p:blipFill>
          <a:blip r:embed="rId3" cstate="print"/>
          <a:srcRect/>
          <a:stretch>
            <a:fillRect/>
          </a:stretch>
        </p:blipFill>
        <p:spPr bwMode="auto">
          <a:xfrm>
            <a:off x="6215074" y="1428736"/>
            <a:ext cx="1905000" cy="1428750"/>
          </a:xfrm>
          <a:prstGeom prst="rect">
            <a:avLst/>
          </a:prstGeom>
          <a:noFill/>
          <a:ln w="9525">
            <a:noFill/>
            <a:miter lim="800000"/>
            <a:headEnd/>
            <a:tailEnd/>
          </a:ln>
          <a:effectLst/>
        </p:spPr>
      </p:pic>
      <p:sp>
        <p:nvSpPr>
          <p:cNvPr id="7" name="TextBox 6"/>
          <p:cNvSpPr txBox="1"/>
          <p:nvPr/>
        </p:nvSpPr>
        <p:spPr>
          <a:xfrm>
            <a:off x="1142976" y="2500306"/>
            <a:ext cx="1230851" cy="400110"/>
          </a:xfrm>
          <a:prstGeom prst="rect">
            <a:avLst/>
          </a:prstGeom>
          <a:noFill/>
        </p:spPr>
        <p:txBody>
          <a:bodyPr wrap="none" rtlCol="1">
            <a:spAutoFit/>
          </a:bodyPr>
          <a:lstStyle/>
          <a:p>
            <a:r>
              <a:rPr lang="fa-IR" sz="2000" b="1" dirty="0" smtClean="0"/>
              <a:t> </a:t>
            </a:r>
            <a:r>
              <a:rPr lang="en-US" sz="2000" b="1" dirty="0" err="1" smtClean="0"/>
              <a:t>otoscope</a:t>
            </a:r>
            <a:endParaRPr lang="fa-IR" sz="2000" b="1" dirty="0"/>
          </a:p>
        </p:txBody>
      </p:sp>
      <p:pic>
        <p:nvPicPr>
          <p:cNvPr id="10244" name="Picture 4"/>
          <p:cNvPicPr>
            <a:picLocks noChangeAspect="1" noChangeArrowheads="1"/>
          </p:cNvPicPr>
          <p:nvPr/>
        </p:nvPicPr>
        <p:blipFill>
          <a:blip r:embed="rId4" cstate="print"/>
          <a:srcRect/>
          <a:stretch>
            <a:fillRect/>
          </a:stretch>
        </p:blipFill>
        <p:spPr bwMode="auto">
          <a:xfrm>
            <a:off x="5715008" y="1714488"/>
            <a:ext cx="2857500" cy="2562225"/>
          </a:xfrm>
          <a:prstGeom prst="rect">
            <a:avLst/>
          </a:prstGeom>
          <a:noFill/>
          <a:ln w="9525">
            <a:noFill/>
            <a:miter lim="800000"/>
            <a:headEnd/>
            <a:tailEnd/>
          </a:ln>
          <a:effectLst/>
        </p:spPr>
      </p:pic>
      <p:pic>
        <p:nvPicPr>
          <p:cNvPr id="10245" name="Picture 5"/>
          <p:cNvPicPr>
            <a:picLocks noChangeAspect="1" noChangeArrowheads="1"/>
          </p:cNvPicPr>
          <p:nvPr/>
        </p:nvPicPr>
        <p:blipFill>
          <a:blip r:embed="rId5" cstate="print"/>
          <a:srcRect/>
          <a:stretch>
            <a:fillRect/>
          </a:stretch>
        </p:blipFill>
        <p:spPr bwMode="auto">
          <a:xfrm>
            <a:off x="5214942" y="1785926"/>
            <a:ext cx="3524250" cy="2352675"/>
          </a:xfrm>
          <a:prstGeom prst="rect">
            <a:avLst/>
          </a:prstGeom>
          <a:noFill/>
          <a:ln w="9525">
            <a:noFill/>
            <a:miter lim="800000"/>
            <a:headEnd/>
            <a:tailEnd/>
          </a:ln>
          <a:effectLst/>
        </p:spPr>
      </p:pic>
      <p:sp>
        <p:nvSpPr>
          <p:cNvPr id="10" name="TextBox 9"/>
          <p:cNvSpPr txBox="1"/>
          <p:nvPr/>
        </p:nvSpPr>
        <p:spPr>
          <a:xfrm>
            <a:off x="1214414" y="3500438"/>
            <a:ext cx="1701684" cy="400110"/>
          </a:xfrm>
          <a:prstGeom prst="rect">
            <a:avLst/>
          </a:prstGeom>
          <a:noFill/>
        </p:spPr>
        <p:txBody>
          <a:bodyPr wrap="none" rtlCol="1">
            <a:spAutoFit/>
          </a:bodyPr>
          <a:lstStyle/>
          <a:p>
            <a:r>
              <a:rPr lang="en-US" sz="2000" b="1" dirty="0" smtClean="0"/>
              <a:t>Laryngoscope </a:t>
            </a:r>
            <a:endParaRPr lang="fa-IR" sz="2000" b="1" dirty="0"/>
          </a:p>
        </p:txBody>
      </p:sp>
      <p:pic>
        <p:nvPicPr>
          <p:cNvPr id="10246" name="Picture 6"/>
          <p:cNvPicPr>
            <a:picLocks noChangeAspect="1" noChangeArrowheads="1"/>
          </p:cNvPicPr>
          <p:nvPr/>
        </p:nvPicPr>
        <p:blipFill>
          <a:blip r:embed="rId6" cstate="print"/>
          <a:srcRect/>
          <a:stretch>
            <a:fillRect/>
          </a:stretch>
        </p:blipFill>
        <p:spPr bwMode="auto">
          <a:xfrm>
            <a:off x="5715008" y="1214422"/>
            <a:ext cx="2828925" cy="4000500"/>
          </a:xfrm>
          <a:prstGeom prst="rect">
            <a:avLst/>
          </a:prstGeom>
          <a:noFill/>
          <a:ln w="9525">
            <a:noFill/>
            <a:miter lim="800000"/>
            <a:headEnd/>
            <a:tailEnd/>
          </a:ln>
          <a:effectLst/>
        </p:spPr>
      </p:pic>
      <p:pic>
        <p:nvPicPr>
          <p:cNvPr id="10247" name="Picture 7"/>
          <p:cNvPicPr>
            <a:picLocks noChangeAspect="1" noChangeArrowheads="1"/>
          </p:cNvPicPr>
          <p:nvPr/>
        </p:nvPicPr>
        <p:blipFill>
          <a:blip r:embed="rId7" cstate="print"/>
          <a:srcRect/>
          <a:stretch>
            <a:fillRect/>
          </a:stretch>
        </p:blipFill>
        <p:spPr bwMode="auto">
          <a:xfrm>
            <a:off x="4214810" y="2357430"/>
            <a:ext cx="4489614" cy="3028952"/>
          </a:xfrm>
          <a:prstGeom prst="rect">
            <a:avLst/>
          </a:prstGeom>
          <a:noFill/>
          <a:ln w="9525">
            <a:noFill/>
            <a:miter lim="800000"/>
            <a:headEnd/>
            <a:tailEnd/>
          </a:ln>
          <a:effectLst/>
        </p:spPr>
      </p:pic>
      <p:sp>
        <p:nvSpPr>
          <p:cNvPr id="13" name="TextBox 12"/>
          <p:cNvSpPr txBox="1"/>
          <p:nvPr/>
        </p:nvSpPr>
        <p:spPr>
          <a:xfrm>
            <a:off x="1214414" y="4714884"/>
            <a:ext cx="1403269" cy="400110"/>
          </a:xfrm>
          <a:prstGeom prst="rect">
            <a:avLst/>
          </a:prstGeom>
          <a:noFill/>
        </p:spPr>
        <p:txBody>
          <a:bodyPr wrap="none" rtlCol="1">
            <a:spAutoFit/>
          </a:bodyPr>
          <a:lstStyle/>
          <a:p>
            <a:r>
              <a:rPr lang="en-US" sz="2000" b="1" dirty="0" err="1" smtClean="0"/>
              <a:t>Nasoscope</a:t>
            </a:r>
            <a:r>
              <a:rPr lang="en-US" sz="2000" b="1" dirty="0" smtClean="0"/>
              <a:t> </a:t>
            </a:r>
            <a:endParaRPr lang="fa-IR" sz="2000" b="1" dirty="0"/>
          </a:p>
        </p:txBody>
      </p:sp>
      <p:pic>
        <p:nvPicPr>
          <p:cNvPr id="10248" name="Picture 8"/>
          <p:cNvPicPr>
            <a:picLocks noChangeAspect="1" noChangeArrowheads="1"/>
          </p:cNvPicPr>
          <p:nvPr/>
        </p:nvPicPr>
        <p:blipFill>
          <a:blip r:embed="rId8" cstate="print"/>
          <a:srcRect/>
          <a:stretch>
            <a:fillRect/>
          </a:stretch>
        </p:blipFill>
        <p:spPr bwMode="auto">
          <a:xfrm>
            <a:off x="4071934" y="1857364"/>
            <a:ext cx="4381509" cy="328613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242"/>
                                        </p:tgtEl>
                                        <p:attrNameLst>
                                          <p:attrName>style.visibility</p:attrName>
                                        </p:attrNameLst>
                                      </p:cBhvr>
                                      <p:to>
                                        <p:strVal val="visible"/>
                                      </p:to>
                                    </p:set>
                                    <p:animEffect transition="in" filter="blinds(horizontal)">
                                      <p:cBhvr>
                                        <p:cTn id="12" dur="500"/>
                                        <p:tgtEl>
                                          <p:spTgt spid="1024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nodeType="clickEffect">
                                  <p:stCondLst>
                                    <p:cond delay="0"/>
                                  </p:stCondLst>
                                  <p:childTnLst>
                                    <p:animEffect transition="out" filter="blinds(horizontal)">
                                      <p:cBhvr>
                                        <p:cTn id="16" dur="500"/>
                                        <p:tgtEl>
                                          <p:spTgt spid="10242"/>
                                        </p:tgtEl>
                                      </p:cBhvr>
                                    </p:animEffect>
                                    <p:set>
                                      <p:cBhvr>
                                        <p:cTn id="17" dur="1" fill="hold">
                                          <p:stCondLst>
                                            <p:cond delay="499"/>
                                          </p:stCondLst>
                                        </p:cTn>
                                        <p:tgtEl>
                                          <p:spTgt spid="1024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0243"/>
                                        </p:tgtEl>
                                        <p:attrNameLst>
                                          <p:attrName>style.visibility</p:attrName>
                                        </p:attrNameLst>
                                      </p:cBhvr>
                                      <p:to>
                                        <p:strVal val="visible"/>
                                      </p:to>
                                    </p:set>
                                    <p:animEffect transition="in" filter="blinds(horizontal)">
                                      <p:cBhvr>
                                        <p:cTn id="22" dur="500"/>
                                        <p:tgtEl>
                                          <p:spTgt spid="1024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xit" presetSubtype="10" fill="hold" nodeType="clickEffect">
                                  <p:stCondLst>
                                    <p:cond delay="0"/>
                                  </p:stCondLst>
                                  <p:childTnLst>
                                    <p:animEffect transition="out" filter="blinds(horizontal)">
                                      <p:cBhvr>
                                        <p:cTn id="26" dur="500"/>
                                        <p:tgtEl>
                                          <p:spTgt spid="10243"/>
                                        </p:tgtEl>
                                      </p:cBhvr>
                                    </p:animEffect>
                                    <p:set>
                                      <p:cBhvr>
                                        <p:cTn id="27" dur="1" fill="hold">
                                          <p:stCondLst>
                                            <p:cond delay="499"/>
                                          </p:stCondLst>
                                        </p:cTn>
                                        <p:tgtEl>
                                          <p:spTgt spid="1024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linds(horizont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0245"/>
                                        </p:tgtEl>
                                        <p:attrNameLst>
                                          <p:attrName>style.visibility</p:attrName>
                                        </p:attrNameLst>
                                      </p:cBhvr>
                                      <p:to>
                                        <p:strVal val="visible"/>
                                      </p:to>
                                    </p:set>
                                    <p:animEffect transition="in" filter="blinds(horizontal)">
                                      <p:cBhvr>
                                        <p:cTn id="37" dur="500"/>
                                        <p:tgtEl>
                                          <p:spTgt spid="10245"/>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xit" presetSubtype="10" fill="hold" nodeType="clickEffect">
                                  <p:stCondLst>
                                    <p:cond delay="0"/>
                                  </p:stCondLst>
                                  <p:childTnLst>
                                    <p:animEffect transition="out" filter="blinds(horizontal)">
                                      <p:cBhvr>
                                        <p:cTn id="41" dur="500"/>
                                        <p:tgtEl>
                                          <p:spTgt spid="10245"/>
                                        </p:tgtEl>
                                      </p:cBhvr>
                                    </p:animEffect>
                                    <p:set>
                                      <p:cBhvr>
                                        <p:cTn id="42" dur="1" fill="hold">
                                          <p:stCondLst>
                                            <p:cond delay="499"/>
                                          </p:stCondLst>
                                        </p:cTn>
                                        <p:tgtEl>
                                          <p:spTgt spid="10245"/>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10244"/>
                                        </p:tgtEl>
                                        <p:attrNameLst>
                                          <p:attrName>style.visibility</p:attrName>
                                        </p:attrNameLst>
                                      </p:cBhvr>
                                      <p:to>
                                        <p:strVal val="visible"/>
                                      </p:to>
                                    </p:set>
                                    <p:animEffect transition="in" filter="blinds(horizontal)">
                                      <p:cBhvr>
                                        <p:cTn id="47" dur="500"/>
                                        <p:tgtEl>
                                          <p:spTgt spid="10244"/>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xit" presetSubtype="10" fill="hold" nodeType="clickEffect">
                                  <p:stCondLst>
                                    <p:cond delay="0"/>
                                  </p:stCondLst>
                                  <p:childTnLst>
                                    <p:animEffect transition="out" filter="blinds(horizontal)">
                                      <p:cBhvr>
                                        <p:cTn id="51" dur="500"/>
                                        <p:tgtEl>
                                          <p:spTgt spid="10244"/>
                                        </p:tgtEl>
                                      </p:cBhvr>
                                    </p:animEffect>
                                    <p:set>
                                      <p:cBhvr>
                                        <p:cTn id="52" dur="1" fill="hold">
                                          <p:stCondLst>
                                            <p:cond delay="499"/>
                                          </p:stCondLst>
                                        </p:cTn>
                                        <p:tgtEl>
                                          <p:spTgt spid="10244"/>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blinds(horizontal)">
                                      <p:cBhvr>
                                        <p:cTn id="57" dur="500"/>
                                        <p:tgtEl>
                                          <p:spTgt spid="10"/>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10246"/>
                                        </p:tgtEl>
                                        <p:attrNameLst>
                                          <p:attrName>style.visibility</p:attrName>
                                        </p:attrNameLst>
                                      </p:cBhvr>
                                      <p:to>
                                        <p:strVal val="visible"/>
                                      </p:to>
                                    </p:set>
                                    <p:animEffect transition="in" filter="blinds(horizontal)">
                                      <p:cBhvr>
                                        <p:cTn id="62" dur="500"/>
                                        <p:tgtEl>
                                          <p:spTgt spid="10246"/>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xit" presetSubtype="10" fill="hold" nodeType="clickEffect">
                                  <p:stCondLst>
                                    <p:cond delay="0"/>
                                  </p:stCondLst>
                                  <p:childTnLst>
                                    <p:animEffect transition="out" filter="blinds(horizontal)">
                                      <p:cBhvr>
                                        <p:cTn id="66" dur="500"/>
                                        <p:tgtEl>
                                          <p:spTgt spid="10246"/>
                                        </p:tgtEl>
                                      </p:cBhvr>
                                    </p:animEffect>
                                    <p:set>
                                      <p:cBhvr>
                                        <p:cTn id="67" dur="1" fill="hold">
                                          <p:stCondLst>
                                            <p:cond delay="499"/>
                                          </p:stCondLst>
                                        </p:cTn>
                                        <p:tgtEl>
                                          <p:spTgt spid="10246"/>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nodeType="clickEffect">
                                  <p:stCondLst>
                                    <p:cond delay="0"/>
                                  </p:stCondLst>
                                  <p:childTnLst>
                                    <p:set>
                                      <p:cBhvr>
                                        <p:cTn id="71" dur="1" fill="hold">
                                          <p:stCondLst>
                                            <p:cond delay="0"/>
                                          </p:stCondLst>
                                        </p:cTn>
                                        <p:tgtEl>
                                          <p:spTgt spid="10247"/>
                                        </p:tgtEl>
                                        <p:attrNameLst>
                                          <p:attrName>style.visibility</p:attrName>
                                        </p:attrNameLst>
                                      </p:cBhvr>
                                      <p:to>
                                        <p:strVal val="visible"/>
                                      </p:to>
                                    </p:set>
                                    <p:animEffect transition="in" filter="blinds(horizontal)">
                                      <p:cBhvr>
                                        <p:cTn id="72" dur="500"/>
                                        <p:tgtEl>
                                          <p:spTgt spid="10247"/>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xit" presetSubtype="10" fill="hold" nodeType="clickEffect">
                                  <p:stCondLst>
                                    <p:cond delay="0"/>
                                  </p:stCondLst>
                                  <p:childTnLst>
                                    <p:animEffect transition="out" filter="blinds(horizontal)">
                                      <p:cBhvr>
                                        <p:cTn id="76" dur="500"/>
                                        <p:tgtEl>
                                          <p:spTgt spid="10247"/>
                                        </p:tgtEl>
                                      </p:cBhvr>
                                    </p:animEffect>
                                    <p:set>
                                      <p:cBhvr>
                                        <p:cTn id="77" dur="1" fill="hold">
                                          <p:stCondLst>
                                            <p:cond delay="499"/>
                                          </p:stCondLst>
                                        </p:cTn>
                                        <p:tgtEl>
                                          <p:spTgt spid="10247"/>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3" presetClass="entr" presetSubtype="10"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blinds(horizontal)">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 presetClass="entr" presetSubtype="10" fill="hold" nodeType="clickEffect">
                                  <p:stCondLst>
                                    <p:cond delay="0"/>
                                  </p:stCondLst>
                                  <p:childTnLst>
                                    <p:set>
                                      <p:cBhvr>
                                        <p:cTn id="86" dur="1" fill="hold">
                                          <p:stCondLst>
                                            <p:cond delay="0"/>
                                          </p:stCondLst>
                                        </p:cTn>
                                        <p:tgtEl>
                                          <p:spTgt spid="10248"/>
                                        </p:tgtEl>
                                        <p:attrNameLst>
                                          <p:attrName>style.visibility</p:attrName>
                                        </p:attrNameLst>
                                      </p:cBhvr>
                                      <p:to>
                                        <p:strVal val="visible"/>
                                      </p:to>
                                    </p:set>
                                    <p:animEffect transition="in" filter="blinds(horizontal)">
                                      <p:cBhvr>
                                        <p:cTn id="87" dur="500"/>
                                        <p:tgtEl>
                                          <p:spTgt spid="10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0"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2" cstate="print"/>
          <a:srcRect/>
          <a:stretch>
            <a:fillRect/>
          </a:stretch>
        </p:blipFill>
        <p:spPr bwMode="auto">
          <a:xfrm>
            <a:off x="1000100" y="1285860"/>
            <a:ext cx="7429552" cy="3122105"/>
          </a:xfrm>
          <a:prstGeom prst="rect">
            <a:avLst/>
          </a:prstGeom>
          <a:noFill/>
          <a:ln w="9525">
            <a:noFill/>
            <a:miter lim="800000"/>
            <a:headEnd/>
            <a:tailEnd/>
          </a:ln>
          <a:effectLst/>
        </p:spPr>
      </p:pic>
      <p:pic>
        <p:nvPicPr>
          <p:cNvPr id="5" name="Picture 4" descr="lossy_tir.gif"/>
          <p:cNvPicPr>
            <a:picLocks noChangeAspect="1"/>
          </p:cNvPicPr>
          <p:nvPr/>
        </p:nvPicPr>
        <p:blipFill>
          <a:blip r:embed="rId3" cstate="print"/>
          <a:stretch>
            <a:fillRect/>
          </a:stretch>
        </p:blipFill>
        <p:spPr>
          <a:xfrm>
            <a:off x="1142976" y="1142984"/>
            <a:ext cx="7372402" cy="5051687"/>
          </a:xfrm>
          <a:prstGeom prst="rect">
            <a:avLst/>
          </a:prstGeom>
        </p:spPr>
      </p:pic>
      <p:pic>
        <p:nvPicPr>
          <p:cNvPr id="11266" name="Picture 2"/>
          <p:cNvPicPr>
            <a:picLocks noGrp="1" noChangeAspect="1" noChangeArrowheads="1"/>
          </p:cNvPicPr>
          <p:nvPr>
            <p:ph idx="1"/>
          </p:nvPr>
        </p:nvPicPr>
        <p:blipFill>
          <a:blip r:embed="rId4" cstate="print"/>
          <a:srcRect/>
          <a:stretch>
            <a:fillRect/>
          </a:stretch>
        </p:blipFill>
        <p:spPr bwMode="auto">
          <a:xfrm>
            <a:off x="1500166" y="1500174"/>
            <a:ext cx="6096000" cy="4076700"/>
          </a:xfrm>
          <a:prstGeom prst="rect">
            <a:avLst/>
          </a:prstGeom>
          <a:noFill/>
          <a:ln w="9525">
            <a:noFill/>
            <a:miter lim="800000"/>
            <a:headEnd/>
            <a:tailEnd/>
          </a:ln>
          <a:effectLst/>
        </p:spPr>
      </p:pic>
      <p:sp>
        <p:nvSpPr>
          <p:cNvPr id="2" name="Title 1"/>
          <p:cNvSpPr>
            <a:spLocks noGrp="1"/>
          </p:cNvSpPr>
          <p:nvPr>
            <p:ph type="title"/>
          </p:nvPr>
        </p:nvSpPr>
        <p:spPr/>
        <p:txBody>
          <a:bodyPr/>
          <a:lstStyle/>
          <a:p>
            <a:r>
              <a:rPr lang="en-US" dirty="0" smtClean="0"/>
              <a:t>Fiber optics</a:t>
            </a:r>
            <a:endParaRPr lang="fa-IR" dirty="0"/>
          </a:p>
        </p:txBody>
      </p:sp>
      <p:sp>
        <p:nvSpPr>
          <p:cNvPr id="6" name="TextBox 5"/>
          <p:cNvSpPr txBox="1"/>
          <p:nvPr/>
        </p:nvSpPr>
        <p:spPr>
          <a:xfrm>
            <a:off x="1857356" y="4929198"/>
            <a:ext cx="5763830" cy="369332"/>
          </a:xfrm>
          <a:prstGeom prst="rect">
            <a:avLst/>
          </a:prstGeom>
          <a:noFill/>
        </p:spPr>
        <p:txBody>
          <a:bodyPr wrap="square" rtlCol="1">
            <a:spAutoFit/>
          </a:bodyPr>
          <a:lstStyle/>
          <a:p>
            <a:pPr algn="ctr" rtl="0"/>
            <a:r>
              <a:rPr lang="en-US" b="1" dirty="0" smtClean="0"/>
              <a:t>Core refractive index&gt;cladding refractive index</a:t>
            </a:r>
            <a:endParaRPr lang="fa-I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11266"/>
                                        </p:tgtEl>
                                      </p:cBhvr>
                                    </p:animEffect>
                                    <p:set>
                                      <p:cBhvr>
                                        <p:cTn id="7" dur="1" fill="hold">
                                          <p:stCondLst>
                                            <p:cond delay="1999"/>
                                          </p:stCondLst>
                                        </p:cTn>
                                        <p:tgtEl>
                                          <p:spTgt spid="1126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amond(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nodeType="clickEffect">
                                  <p:stCondLst>
                                    <p:cond delay="0"/>
                                  </p:stCondLst>
                                  <p:childTnLst>
                                    <p:animEffect transition="out" filter="blinds(horizontal)">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1267"/>
                                        </p:tgtEl>
                                        <p:attrNameLst>
                                          <p:attrName>style.visibility</p:attrName>
                                        </p:attrNameLst>
                                      </p:cBhvr>
                                      <p:to>
                                        <p:strVal val="visible"/>
                                      </p:to>
                                    </p:set>
                                    <p:animEffect transition="in" filter="blinds(horizontal)">
                                      <p:cBhvr>
                                        <p:cTn id="22" dur="500"/>
                                        <p:tgtEl>
                                          <p:spTgt spid="11267"/>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Endoscopy </a:t>
            </a:r>
            <a:endParaRPr lang="fa-IR" dirty="0"/>
          </a:p>
        </p:txBody>
      </p:sp>
      <p:sp>
        <p:nvSpPr>
          <p:cNvPr id="4" name="Content Placeholder 3"/>
          <p:cNvSpPr>
            <a:spLocks noGrp="1"/>
          </p:cNvSpPr>
          <p:nvPr>
            <p:ph sz="half" idx="1"/>
          </p:nvPr>
        </p:nvSpPr>
        <p:spPr/>
        <p:txBody>
          <a:bodyPr>
            <a:normAutofit/>
          </a:bodyPr>
          <a:lstStyle/>
          <a:p>
            <a:pPr>
              <a:lnSpc>
                <a:spcPct val="150000"/>
              </a:lnSpc>
            </a:pPr>
            <a:r>
              <a:rPr lang="en-US" dirty="0" smtClean="0"/>
              <a:t>Endoscope</a:t>
            </a:r>
          </a:p>
          <a:p>
            <a:pPr>
              <a:lnSpc>
                <a:spcPct val="150000"/>
              </a:lnSpc>
            </a:pPr>
            <a:r>
              <a:rPr lang="en-US" dirty="0" smtClean="0"/>
              <a:t>Bronchoscope </a:t>
            </a:r>
          </a:p>
          <a:p>
            <a:pPr>
              <a:lnSpc>
                <a:spcPct val="150000"/>
              </a:lnSpc>
            </a:pPr>
            <a:r>
              <a:rPr lang="en-US" dirty="0" err="1" smtClean="0"/>
              <a:t>Proctoscope</a:t>
            </a:r>
            <a:r>
              <a:rPr lang="en-US" dirty="0" smtClean="0"/>
              <a:t> </a:t>
            </a:r>
          </a:p>
          <a:p>
            <a:pPr>
              <a:lnSpc>
                <a:spcPct val="150000"/>
              </a:lnSpc>
            </a:pPr>
            <a:r>
              <a:rPr lang="en-US" dirty="0" err="1" smtClean="0"/>
              <a:t>Cystoscope</a:t>
            </a:r>
            <a:r>
              <a:rPr lang="en-US" dirty="0" smtClean="0"/>
              <a:t> </a:t>
            </a:r>
          </a:p>
          <a:p>
            <a:pPr>
              <a:lnSpc>
                <a:spcPct val="150000"/>
              </a:lnSpc>
            </a:pPr>
            <a:r>
              <a:rPr lang="en-US" dirty="0" smtClean="0"/>
              <a:t>…….</a:t>
            </a:r>
          </a:p>
          <a:p>
            <a:endParaRPr lang="en-US" dirty="0" smtClean="0"/>
          </a:p>
          <a:p>
            <a:endParaRPr lang="fa-IR" dirty="0"/>
          </a:p>
        </p:txBody>
      </p:sp>
      <p:sp>
        <p:nvSpPr>
          <p:cNvPr id="5" name="Content Placeholder 4"/>
          <p:cNvSpPr>
            <a:spLocks noGrp="1"/>
          </p:cNvSpPr>
          <p:nvPr>
            <p:ph sz="half" idx="2"/>
          </p:nvPr>
        </p:nvSpPr>
        <p:spPr/>
        <p:txBody>
          <a:bodyPr>
            <a:normAutofit/>
          </a:bodyPr>
          <a:lstStyle/>
          <a:p>
            <a:pPr>
              <a:buNone/>
            </a:pPr>
            <a:r>
              <a:rPr lang="en-US" dirty="0" smtClean="0"/>
              <a:t>    </a:t>
            </a:r>
          </a:p>
        </p:txBody>
      </p:sp>
      <p:pic>
        <p:nvPicPr>
          <p:cNvPr id="8" name="endonormal1.mpg">
            <a:hlinkClick r:id="" action="ppaction://media"/>
          </p:cNvPr>
          <p:cNvPicPr>
            <a:picLocks noRot="1" noChangeAspect="1"/>
          </p:cNvPicPr>
          <p:nvPr>
            <a:videoFile r:link="rId1"/>
          </p:nvPr>
        </p:nvPicPr>
        <p:blipFill>
          <a:blip r:embed="rId4" cstate="print"/>
          <a:stretch>
            <a:fillRect/>
          </a:stretch>
        </p:blipFill>
        <p:spPr>
          <a:xfrm>
            <a:off x="500034" y="1428736"/>
            <a:ext cx="7929618" cy="47863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video>
              <p:cMediaNode>
                <p:cTn id="13" fill="hold" display="0">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Light as a treatment modality</a:t>
            </a:r>
            <a:endParaRPr lang="fa-IR" dirty="0"/>
          </a:p>
        </p:txBody>
      </p:sp>
      <p:sp>
        <p:nvSpPr>
          <p:cNvPr id="4" name="Content Placeholder 3"/>
          <p:cNvSpPr>
            <a:spLocks noGrp="1"/>
          </p:cNvSpPr>
          <p:nvPr>
            <p:ph sz="half" idx="2"/>
          </p:nvPr>
        </p:nvSpPr>
        <p:spPr>
          <a:xfrm>
            <a:off x="4648200" y="1600201"/>
            <a:ext cx="4038600" cy="542916"/>
          </a:xfrm>
        </p:spPr>
        <p:txBody>
          <a:bodyPr>
            <a:noAutofit/>
          </a:bodyPr>
          <a:lstStyle/>
          <a:p>
            <a:pPr>
              <a:buNone/>
            </a:pPr>
            <a:r>
              <a:rPr lang="en-US" b="1" dirty="0" smtClean="0"/>
              <a:t>Color therapy</a:t>
            </a:r>
            <a:endParaRPr lang="fa-IR" b="1" dirty="0"/>
          </a:p>
        </p:txBody>
      </p:sp>
      <p:pic>
        <p:nvPicPr>
          <p:cNvPr id="12290" name="Picture 2"/>
          <p:cNvPicPr>
            <a:picLocks noGrp="1" noChangeAspect="1" noChangeArrowheads="1"/>
          </p:cNvPicPr>
          <p:nvPr>
            <p:ph sz="half" idx="1"/>
          </p:nvPr>
        </p:nvPicPr>
        <p:blipFill>
          <a:blip r:embed="rId2" cstate="print"/>
          <a:srcRect/>
          <a:stretch>
            <a:fillRect/>
          </a:stretch>
        </p:blipFill>
        <p:spPr bwMode="auto">
          <a:xfrm>
            <a:off x="571472" y="2571744"/>
            <a:ext cx="3790950" cy="3686175"/>
          </a:xfrm>
          <a:prstGeom prst="rect">
            <a:avLst/>
          </a:prstGeom>
          <a:noFill/>
          <a:ln w="9525">
            <a:noFill/>
            <a:miter lim="800000"/>
            <a:headEnd/>
            <a:tailEnd/>
          </a:ln>
          <a:effectLst/>
        </p:spPr>
      </p:pic>
      <p:pic>
        <p:nvPicPr>
          <p:cNvPr id="12292" name="Picture 4"/>
          <p:cNvPicPr>
            <a:picLocks noChangeAspect="1" noChangeArrowheads="1"/>
          </p:cNvPicPr>
          <p:nvPr/>
        </p:nvPicPr>
        <p:blipFill>
          <a:blip r:embed="rId3" cstate="print"/>
          <a:srcRect/>
          <a:stretch>
            <a:fillRect/>
          </a:stretch>
        </p:blipFill>
        <p:spPr bwMode="auto">
          <a:xfrm>
            <a:off x="928662" y="2857496"/>
            <a:ext cx="3095625" cy="2571750"/>
          </a:xfrm>
          <a:prstGeom prst="rect">
            <a:avLst/>
          </a:prstGeom>
          <a:noFill/>
          <a:ln w="9525">
            <a:noFill/>
            <a:miter lim="800000"/>
            <a:headEnd/>
            <a:tailEnd/>
          </a:ln>
          <a:effectLst/>
        </p:spPr>
      </p:pic>
      <p:sp>
        <p:nvSpPr>
          <p:cNvPr id="8" name="TextBox 7"/>
          <p:cNvSpPr txBox="1"/>
          <p:nvPr/>
        </p:nvSpPr>
        <p:spPr>
          <a:xfrm>
            <a:off x="571472" y="1571612"/>
            <a:ext cx="3786214" cy="830997"/>
          </a:xfrm>
          <a:prstGeom prst="rect">
            <a:avLst/>
          </a:prstGeom>
          <a:noFill/>
        </p:spPr>
        <p:txBody>
          <a:bodyPr wrap="square" rtlCol="1">
            <a:spAutoFit/>
          </a:bodyPr>
          <a:lstStyle/>
          <a:p>
            <a:pPr algn="l" rtl="0"/>
            <a:r>
              <a:rPr lang="en-US" sz="2400" b="1" dirty="0" smtClean="0"/>
              <a:t>Photo therapy for Neonatal jaundice with </a:t>
            </a:r>
            <a:r>
              <a:rPr lang="el-GR" sz="2400" b="1" dirty="0" smtClean="0"/>
              <a:t>λ</a:t>
            </a:r>
            <a:r>
              <a:rPr lang="en-US" sz="2400" b="1" dirty="0" smtClean="0"/>
              <a:t>=4050A</a:t>
            </a:r>
            <a:endParaRPr lang="fa-IR" sz="2400" b="1" dirty="0"/>
          </a:p>
        </p:txBody>
      </p:sp>
      <p:pic>
        <p:nvPicPr>
          <p:cNvPr id="12293" name="Picture 5"/>
          <p:cNvPicPr>
            <a:picLocks noChangeAspect="1" noChangeArrowheads="1"/>
          </p:cNvPicPr>
          <p:nvPr/>
        </p:nvPicPr>
        <p:blipFill>
          <a:blip r:embed="rId4" cstate="print"/>
          <a:srcRect/>
          <a:stretch>
            <a:fillRect/>
          </a:stretch>
        </p:blipFill>
        <p:spPr bwMode="auto">
          <a:xfrm>
            <a:off x="4495802" y="2071678"/>
            <a:ext cx="4291040" cy="425790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12292"/>
                                        </p:tgtEl>
                                      </p:cBhvr>
                                    </p:animEffect>
                                    <p:set>
                                      <p:cBhvr>
                                        <p:cTn id="7" dur="1" fill="hold">
                                          <p:stCondLst>
                                            <p:cond delay="499"/>
                                          </p:stCondLst>
                                        </p:cTn>
                                        <p:tgtEl>
                                          <p:spTgt spid="1229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2290"/>
                                        </p:tgtEl>
                                        <p:attrNameLst>
                                          <p:attrName>style.visibility</p:attrName>
                                        </p:attrNameLst>
                                      </p:cBhvr>
                                      <p:to>
                                        <p:strVal val="visible"/>
                                      </p:to>
                                    </p:set>
                                    <p:animEffect transition="in" filter="blinds(horizontal)">
                                      <p:cBhvr>
                                        <p:cTn id="12" dur="5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UV and its utilities</a:t>
            </a:r>
            <a:endParaRPr lang="fa-IR" dirty="0"/>
          </a:p>
        </p:txBody>
      </p:sp>
      <p:pic>
        <p:nvPicPr>
          <p:cNvPr id="13314" name="Picture 2"/>
          <p:cNvPicPr>
            <a:picLocks noGrp="1" noChangeAspect="1" noChangeArrowheads="1"/>
          </p:cNvPicPr>
          <p:nvPr>
            <p:ph sz="half" idx="2"/>
          </p:nvPr>
        </p:nvPicPr>
        <p:blipFill>
          <a:blip r:embed="rId2" cstate="print"/>
          <a:srcRect/>
          <a:stretch>
            <a:fillRect/>
          </a:stretch>
        </p:blipFill>
        <p:spPr bwMode="auto">
          <a:xfrm>
            <a:off x="4572000" y="2143116"/>
            <a:ext cx="4038600" cy="3308618"/>
          </a:xfrm>
          <a:prstGeom prst="rect">
            <a:avLst/>
          </a:prstGeom>
          <a:noFill/>
          <a:ln w="9525">
            <a:noFill/>
            <a:miter lim="800000"/>
            <a:headEnd/>
            <a:tailEnd/>
          </a:ln>
          <a:effectLst/>
        </p:spPr>
      </p:pic>
      <p:pic>
        <p:nvPicPr>
          <p:cNvPr id="13315" name="Picture 3"/>
          <p:cNvPicPr>
            <a:picLocks noGrp="1" noChangeAspect="1" noChangeArrowheads="1"/>
          </p:cNvPicPr>
          <p:nvPr>
            <p:ph sz="half" idx="1"/>
          </p:nvPr>
        </p:nvPicPr>
        <p:blipFill>
          <a:blip r:embed="rId3" cstate="print"/>
          <a:srcRect/>
          <a:stretch>
            <a:fillRect/>
          </a:stretch>
        </p:blipFill>
        <p:spPr bwMode="auto">
          <a:xfrm>
            <a:off x="571500" y="1710531"/>
            <a:ext cx="3810000" cy="4305300"/>
          </a:xfrm>
          <a:prstGeom prst="rect">
            <a:avLst/>
          </a:prstGeom>
          <a:noFill/>
          <a:ln w="9525">
            <a:noFill/>
            <a:miter lim="800000"/>
            <a:headEnd/>
            <a:tailEnd/>
          </a:ln>
          <a:effectLst/>
        </p:spPr>
      </p:pic>
      <p:pic>
        <p:nvPicPr>
          <p:cNvPr id="13316" name="Picture 4"/>
          <p:cNvPicPr>
            <a:picLocks noChangeAspect="1" noChangeArrowheads="1"/>
          </p:cNvPicPr>
          <p:nvPr/>
        </p:nvPicPr>
        <p:blipFill>
          <a:blip r:embed="rId4" cstate="print"/>
          <a:srcRect/>
          <a:stretch>
            <a:fillRect/>
          </a:stretch>
        </p:blipFill>
        <p:spPr bwMode="auto">
          <a:xfrm>
            <a:off x="285720" y="1500174"/>
            <a:ext cx="8715404" cy="457203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blinds(horizontal)">
                                      <p:cBhvr>
                                        <p:cTn id="7" dur="5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14338" name="Picture 2"/>
          <p:cNvPicPr>
            <a:picLocks noGrp="1" noChangeAspect="1" noChangeArrowheads="1"/>
          </p:cNvPicPr>
          <p:nvPr>
            <p:ph sz="half" idx="2"/>
          </p:nvPr>
        </p:nvPicPr>
        <p:blipFill>
          <a:blip r:embed="rId2" cstate="print"/>
          <a:srcRect/>
          <a:stretch>
            <a:fillRect/>
          </a:stretch>
        </p:blipFill>
        <p:spPr bwMode="auto">
          <a:xfrm>
            <a:off x="2500298" y="214290"/>
            <a:ext cx="4714908" cy="622367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Radiation protection</a:t>
            </a:r>
            <a:endParaRPr lang="fa-IR" dirty="0"/>
          </a:p>
        </p:txBody>
      </p:sp>
      <p:sp>
        <p:nvSpPr>
          <p:cNvPr id="3" name="Content Placeholder 2"/>
          <p:cNvSpPr>
            <a:spLocks noGrp="1"/>
          </p:cNvSpPr>
          <p:nvPr>
            <p:ph sz="half" idx="1"/>
          </p:nvPr>
        </p:nvSpPr>
        <p:spPr/>
        <p:txBody>
          <a:bodyPr/>
          <a:lstStyle/>
          <a:p>
            <a:endParaRPr lang="fa-IR"/>
          </a:p>
        </p:txBody>
      </p:sp>
      <p:sp>
        <p:nvSpPr>
          <p:cNvPr id="4" name="Content Placeholder 3"/>
          <p:cNvSpPr>
            <a:spLocks noGrp="1"/>
          </p:cNvSpPr>
          <p:nvPr>
            <p:ph sz="half" idx="2"/>
          </p:nvPr>
        </p:nvSpPr>
        <p:spPr/>
        <p:txBody>
          <a:bodyPr/>
          <a:lstStyle/>
          <a:p>
            <a:endParaRPr lang="fa-I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IR</a:t>
            </a:r>
            <a:endParaRPr lang="fa-IR" dirty="0"/>
          </a:p>
        </p:txBody>
      </p:sp>
      <p:sp>
        <p:nvSpPr>
          <p:cNvPr id="3" name="Content Placeholder 2"/>
          <p:cNvSpPr>
            <a:spLocks noGrp="1"/>
          </p:cNvSpPr>
          <p:nvPr>
            <p:ph sz="half" idx="1"/>
          </p:nvPr>
        </p:nvSpPr>
        <p:spPr>
          <a:xfrm>
            <a:off x="528638" y="3214686"/>
            <a:ext cx="8258204" cy="1571636"/>
          </a:xfrm>
        </p:spPr>
        <p:txBody>
          <a:bodyPr/>
          <a:lstStyle/>
          <a:p>
            <a:pPr>
              <a:buNone/>
            </a:pPr>
            <a:r>
              <a:rPr lang="el-GR" dirty="0" smtClean="0">
                <a:latin typeface="Times New Roman"/>
                <a:cs typeface="Times New Roman"/>
              </a:rPr>
              <a:t>λ</a:t>
            </a:r>
            <a:r>
              <a:rPr lang="en-US" dirty="0" smtClean="0">
                <a:latin typeface="Times New Roman"/>
                <a:cs typeface="Times New Roman"/>
              </a:rPr>
              <a:t>= b/T(2.910^-3 </a:t>
            </a:r>
            <a:r>
              <a:rPr lang="en-US" dirty="0" err="1" smtClean="0">
                <a:latin typeface="Times New Roman"/>
                <a:cs typeface="Times New Roman"/>
              </a:rPr>
              <a:t>mK</a:t>
            </a:r>
            <a:r>
              <a:rPr lang="en-US" dirty="0" smtClean="0">
                <a:latin typeface="Times New Roman"/>
                <a:cs typeface="Times New Roman"/>
              </a:rPr>
              <a:t>)</a:t>
            </a:r>
          </a:p>
          <a:p>
            <a:pPr>
              <a:buNone/>
            </a:pPr>
            <a:endParaRPr lang="en-US" dirty="0" smtClean="0">
              <a:latin typeface="Times New Roman"/>
              <a:cs typeface="Times New Roman"/>
            </a:endParaRPr>
          </a:p>
          <a:p>
            <a:pPr>
              <a:buNone/>
            </a:pPr>
            <a:r>
              <a:rPr lang="en-US" dirty="0" smtClean="0">
                <a:latin typeface="Times New Roman"/>
                <a:cs typeface="Times New Roman"/>
              </a:rPr>
              <a:t>10000 A  in IR spectrum </a:t>
            </a:r>
          </a:p>
          <a:p>
            <a:pPr>
              <a:buNone/>
            </a:pPr>
            <a:endParaRPr lang="en-US" dirty="0" smtClean="0">
              <a:latin typeface="Times New Roman"/>
              <a:cs typeface="Times New Roman"/>
            </a:endParaRPr>
          </a:p>
          <a:p>
            <a:pPr>
              <a:buNone/>
            </a:pPr>
            <a:endParaRPr lang="en-US" dirty="0" smtClean="0">
              <a:latin typeface="Times New Roman"/>
              <a:cs typeface="Times New Roman"/>
            </a:endParaRPr>
          </a:p>
          <a:p>
            <a:pPr>
              <a:buNone/>
            </a:pPr>
            <a:endParaRPr lang="fa-IR" dirty="0"/>
          </a:p>
        </p:txBody>
      </p:sp>
      <p:sp>
        <p:nvSpPr>
          <p:cNvPr id="4" name="Content Placeholder 3"/>
          <p:cNvSpPr>
            <a:spLocks noGrp="1"/>
          </p:cNvSpPr>
          <p:nvPr>
            <p:ph sz="half" idx="2"/>
          </p:nvPr>
        </p:nvSpPr>
        <p:spPr>
          <a:xfrm>
            <a:off x="642910" y="2285992"/>
            <a:ext cx="8043890" cy="1000132"/>
          </a:xfrm>
        </p:spPr>
        <p:txBody>
          <a:bodyPr/>
          <a:lstStyle/>
          <a:p>
            <a:r>
              <a:rPr lang="en-US" dirty="0" smtClean="0"/>
              <a:t>Human surface body temperature is 34’C calculate the most common type of radiation from it?</a:t>
            </a:r>
            <a:endParaRPr lang="fa-IR" dirty="0"/>
          </a:p>
        </p:txBody>
      </p:sp>
      <p:sp>
        <p:nvSpPr>
          <p:cNvPr id="5" name="Content Placeholder 2"/>
          <p:cNvSpPr txBox="1">
            <a:spLocks/>
          </p:cNvSpPr>
          <p:nvPr/>
        </p:nvSpPr>
        <p:spPr>
          <a:xfrm>
            <a:off x="609600" y="1752601"/>
            <a:ext cx="8258204" cy="685791"/>
          </a:xfrm>
          <a:prstGeom prst="rect">
            <a:avLst/>
          </a:prstGeom>
        </p:spPr>
        <p:txBody>
          <a:bodyPr vert="horz" lIns="91440" tIns="45720" rIns="91440" bIns="45720" rtlCol="1">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smtClean="0">
                <a:ln>
                  <a:noFill/>
                </a:ln>
                <a:solidFill>
                  <a:schemeClr val="tx1"/>
                </a:solidFill>
                <a:effectLst/>
                <a:uLnTx/>
                <a:uFillTx/>
                <a:latin typeface="+mn-lt"/>
                <a:ea typeface="+mn-ea"/>
                <a:cs typeface="+mn-cs"/>
              </a:rPr>
              <a:t>Wien law  </a:t>
            </a:r>
            <a:r>
              <a:rPr kumimoji="0" lang="en-US" sz="2800" b="0" i="0" u="none" strike="noStrike" kern="1200" cap="none" spc="0" normalizeH="0" baseline="0" noProof="0" smtClean="0">
                <a:ln>
                  <a:noFill/>
                </a:ln>
                <a:solidFill>
                  <a:schemeClr val="tx1"/>
                </a:solidFill>
                <a:effectLst/>
                <a:uLnTx/>
                <a:uFillTx/>
                <a:latin typeface="Times New Roman"/>
                <a:ea typeface="+mn-ea"/>
                <a:cs typeface="Times New Roman"/>
              </a:rPr>
              <a:t> </a:t>
            </a:r>
            <a:r>
              <a:rPr kumimoji="0" lang="el-GR" sz="2800" b="0" i="0" u="none" strike="noStrike" kern="1200" cap="none" spc="0" normalizeH="0" baseline="0" noProof="0" smtClean="0">
                <a:ln>
                  <a:noFill/>
                </a:ln>
                <a:solidFill>
                  <a:schemeClr val="tx1"/>
                </a:solidFill>
                <a:effectLst/>
                <a:uLnTx/>
                <a:uFillTx/>
                <a:latin typeface="Times New Roman"/>
                <a:ea typeface="+mn-ea"/>
                <a:cs typeface="Times New Roman"/>
              </a:rPr>
              <a:t>λ</a:t>
            </a:r>
            <a:r>
              <a:rPr kumimoji="0" lang="en-US" sz="2800" b="0" i="0" u="none" strike="noStrike" kern="1200" cap="none" spc="0" normalizeH="0" baseline="0" noProof="0" smtClean="0">
                <a:ln>
                  <a:noFill/>
                </a:ln>
                <a:solidFill>
                  <a:schemeClr val="tx1"/>
                </a:solidFill>
                <a:effectLst/>
                <a:uLnTx/>
                <a:uFillTx/>
                <a:latin typeface="Times New Roman"/>
                <a:ea typeface="+mn-ea"/>
                <a:cs typeface="Times New Roman"/>
              </a:rPr>
              <a:t>= b/T(2.910^-3 mK)</a:t>
            </a:r>
            <a:endParaRPr kumimoji="0" lang="fa-IR" sz="28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6" name="Object 5"/>
          <p:cNvGraphicFramePr>
            <a:graphicFrameLocks noChangeAspect="1"/>
          </p:cNvGraphicFramePr>
          <p:nvPr/>
        </p:nvGraphicFramePr>
        <p:xfrm>
          <a:off x="3857620" y="3286125"/>
          <a:ext cx="2500330" cy="887968"/>
        </p:xfrm>
        <a:graphic>
          <a:graphicData uri="http://schemas.openxmlformats.org/presentationml/2006/ole">
            <mc:AlternateContent xmlns:mc="http://schemas.openxmlformats.org/markup-compatibility/2006">
              <mc:Choice xmlns:v="urn:schemas-microsoft-com:vml" Requires="v">
                <p:oleObj spid="_x0000_s30725" name="Equation" r:id="rId3" imgW="1358640" imgH="482400" progId="Equation.3">
                  <p:embed/>
                </p:oleObj>
              </mc:Choice>
              <mc:Fallback>
                <p:oleObj name="Equation" r:id="rId3" imgW="1358640" imgH="48240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7620" y="3286125"/>
                        <a:ext cx="2500330" cy="88796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30723" name="Picture 3"/>
          <p:cNvPicPr>
            <a:picLocks noChangeAspect="1" noChangeArrowheads="1"/>
          </p:cNvPicPr>
          <p:nvPr/>
        </p:nvPicPr>
        <p:blipFill>
          <a:blip r:embed="rId5" cstate="print"/>
          <a:srcRect/>
          <a:stretch>
            <a:fillRect/>
          </a:stretch>
        </p:blipFill>
        <p:spPr bwMode="auto">
          <a:xfrm>
            <a:off x="2714612" y="3286124"/>
            <a:ext cx="4000528" cy="300039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30723"/>
                                        </p:tgtEl>
                                      </p:cBhvr>
                                    </p:animEffect>
                                    <p:set>
                                      <p:cBhvr>
                                        <p:cTn id="7" dur="1" fill="hold">
                                          <p:stCondLst>
                                            <p:cond delay="499"/>
                                          </p:stCondLst>
                                        </p:cTn>
                                        <p:tgtEl>
                                          <p:spTgt spid="3072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a:t>
            </a:r>
            <a:endParaRPr lang="fa-IR" dirty="0"/>
          </a:p>
        </p:txBody>
      </p:sp>
      <p:pic>
        <p:nvPicPr>
          <p:cNvPr id="5122" name="Picture 2"/>
          <p:cNvPicPr>
            <a:picLocks noGrp="1" noChangeAspect="1" noChangeArrowheads="1"/>
          </p:cNvPicPr>
          <p:nvPr>
            <p:ph sz="half" idx="2"/>
          </p:nvPr>
        </p:nvPicPr>
        <p:blipFill>
          <a:blip r:embed="rId3" cstate="print"/>
          <a:srcRect/>
          <a:stretch>
            <a:fillRect/>
          </a:stretch>
        </p:blipFill>
        <p:spPr bwMode="auto">
          <a:xfrm>
            <a:off x="4914539" y="1600200"/>
            <a:ext cx="3505921" cy="4525963"/>
          </a:xfrm>
          <a:prstGeom prst="rect">
            <a:avLst/>
          </a:prstGeom>
          <a:noFill/>
          <a:ln w="9525">
            <a:noFill/>
            <a:miter lim="800000"/>
            <a:headEnd/>
            <a:tailEnd/>
          </a:ln>
          <a:effectLst/>
        </p:spPr>
      </p:pic>
      <p:pic>
        <p:nvPicPr>
          <p:cNvPr id="9" name="Content Placeholder 8" descr="493px-Ibn_al-Haytham.png"/>
          <p:cNvPicPr>
            <a:picLocks noGrp="1" noChangeAspect="1"/>
          </p:cNvPicPr>
          <p:nvPr>
            <p:ph sz="half" idx="1"/>
          </p:nvPr>
        </p:nvPicPr>
        <p:blipFill>
          <a:blip r:embed="rId4" cstate="print"/>
          <a:stretch>
            <a:fillRect/>
          </a:stretch>
        </p:blipFill>
        <p:spPr>
          <a:xfrm>
            <a:off x="928662" y="1428736"/>
            <a:ext cx="3257499" cy="3957893"/>
          </a:xfrm>
        </p:spPr>
      </p:pic>
      <p:sp>
        <p:nvSpPr>
          <p:cNvPr id="10" name="Rectangle 9"/>
          <p:cNvSpPr/>
          <p:nvPr/>
        </p:nvSpPr>
        <p:spPr>
          <a:xfrm>
            <a:off x="1357290" y="5429264"/>
            <a:ext cx="2611291" cy="369332"/>
          </a:xfrm>
          <a:prstGeom prst="rect">
            <a:avLst/>
          </a:prstGeom>
        </p:spPr>
        <p:txBody>
          <a:bodyPr wrap="none">
            <a:spAutoFit/>
          </a:bodyPr>
          <a:lstStyle/>
          <a:p>
            <a:r>
              <a:rPr lang="en-US" dirty="0" err="1" smtClean="0">
                <a:hlinkClick r:id="rId5" tooltip="Ibn al-Haytham"/>
              </a:rPr>
              <a:t>Ibn</a:t>
            </a:r>
            <a:r>
              <a:rPr lang="en-US" dirty="0" smtClean="0">
                <a:hlinkClick r:id="rId5" tooltip="Ibn al-Haytham"/>
              </a:rPr>
              <a:t> al-</a:t>
            </a:r>
            <a:r>
              <a:rPr lang="en-US" dirty="0" err="1" smtClean="0">
                <a:hlinkClick r:id="rId5" tooltip="Ibn al-Haytham"/>
              </a:rPr>
              <a:t>Haytham</a:t>
            </a:r>
            <a:r>
              <a:rPr lang="en-US" dirty="0" smtClean="0"/>
              <a:t> (</a:t>
            </a:r>
            <a:r>
              <a:rPr lang="en-US" dirty="0" err="1" smtClean="0"/>
              <a:t>Alhazen</a:t>
            </a:r>
            <a:r>
              <a:rPr lang="en-US" dirty="0" smtClean="0"/>
              <a:t>) </a:t>
            </a:r>
            <a:endParaRPr lang="fa-I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dirty="0" err="1"/>
              <a:t>fNIRS</a:t>
            </a:r>
            <a:endParaRPr lang="en-US" dirty="0"/>
          </a:p>
        </p:txBody>
      </p:sp>
      <p:pic>
        <p:nvPicPr>
          <p:cNvPr id="10" name="Content Placeholder 9"/>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21843"/>
          <a:stretch/>
        </p:blipFill>
        <p:spPr>
          <a:xfrm>
            <a:off x="323528" y="1196751"/>
            <a:ext cx="4320480" cy="5281513"/>
          </a:xfr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0031" y="1417638"/>
            <a:ext cx="4283969" cy="4819674"/>
          </a:xfrm>
          <a:prstGeom prst="rect">
            <a:avLst/>
          </a:prstGeom>
        </p:spPr>
      </p:pic>
    </p:spTree>
    <p:extLst>
      <p:ext uri="{BB962C8B-B14F-4D97-AF65-F5344CB8AC3E}">
        <p14:creationId xmlns:p14="http://schemas.microsoft.com/office/powerpoint/2010/main" val="19430016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OCT</a:t>
            </a:r>
            <a:endParaRPr lang="en-US" dirty="0"/>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11269" y="1600200"/>
            <a:ext cx="6521462" cy="4525963"/>
          </a:xfrm>
        </p:spPr>
      </p:pic>
    </p:spTree>
    <p:extLst>
      <p:ext uri="{BB962C8B-B14F-4D97-AF65-F5344CB8AC3E}">
        <p14:creationId xmlns:p14="http://schemas.microsoft.com/office/powerpoint/2010/main" val="31663461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13018" r="42604"/>
          <a:stretch>
            <a:fillRect/>
          </a:stretch>
        </p:blipFill>
        <p:spPr bwMode="auto">
          <a:xfrm>
            <a:off x="-32" y="71414"/>
            <a:ext cx="4403467" cy="6262702"/>
          </a:xfrm>
          <a:prstGeom prst="rect">
            <a:avLst/>
          </a:prstGeom>
          <a:noFill/>
          <a:ln w="9525">
            <a:noFill/>
            <a:miter lim="800000"/>
            <a:headEnd/>
            <a:tailEnd/>
          </a:ln>
          <a:effectLst/>
        </p:spPr>
      </p:pic>
      <p:pic>
        <p:nvPicPr>
          <p:cNvPr id="32770" name="Picture 2"/>
          <p:cNvPicPr>
            <a:picLocks noChangeAspect="1" noChangeArrowheads="1"/>
          </p:cNvPicPr>
          <p:nvPr/>
        </p:nvPicPr>
        <p:blipFill>
          <a:blip r:embed="rId3" cstate="print"/>
          <a:srcRect/>
          <a:stretch>
            <a:fillRect/>
          </a:stretch>
        </p:blipFill>
        <p:spPr bwMode="auto">
          <a:xfrm>
            <a:off x="4429124" y="0"/>
            <a:ext cx="4491033" cy="642939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srcRect/>
          <a:stretch>
            <a:fillRect/>
          </a:stretch>
        </p:blipFill>
        <p:spPr bwMode="auto">
          <a:xfrm>
            <a:off x="1" y="-24"/>
            <a:ext cx="9072594" cy="639784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 wave</a:t>
            </a:r>
            <a:endParaRPr lang="fa-IR" dirty="0"/>
          </a:p>
        </p:txBody>
      </p:sp>
      <p:pic>
        <p:nvPicPr>
          <p:cNvPr id="4" name="Content Placeholder 3" descr="light1.gif"/>
          <p:cNvPicPr>
            <a:picLocks noGrp="1" noChangeAspect="1"/>
          </p:cNvPicPr>
          <p:nvPr>
            <p:ph idx="1"/>
          </p:nvPr>
        </p:nvPicPr>
        <p:blipFill>
          <a:blip r:embed="rId2" cstate="print"/>
          <a:stretch>
            <a:fillRect/>
          </a:stretch>
        </p:blipFill>
        <p:spPr>
          <a:xfrm>
            <a:off x="1714480" y="1466654"/>
            <a:ext cx="5976963" cy="4391238"/>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Polirization</a:t>
            </a:r>
            <a:endParaRPr lang="fa-IR"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457200" y="1396501"/>
            <a:ext cx="8229600" cy="417563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5286388"/>
            <a:ext cx="8229600" cy="857256"/>
          </a:xfrm>
        </p:spPr>
        <p:txBody>
          <a:bodyPr>
            <a:normAutofit fontScale="90000"/>
          </a:bodyPr>
          <a:lstStyle/>
          <a:p>
            <a:pPr lvl="1" algn="ctr"/>
            <a:r>
              <a:rPr lang="en-US" sz="3200" dirty="0" smtClean="0"/>
              <a:t>Particle or Wave?</a:t>
            </a:r>
            <a:br>
              <a:rPr lang="en-US" sz="3200" dirty="0" smtClean="0"/>
            </a:br>
            <a:r>
              <a:rPr lang="en-US" sz="3200" dirty="0" smtClean="0"/>
              <a:t>Its depend on wave length </a:t>
            </a:r>
            <a:r>
              <a:rPr lang="fa-IR" sz="3200" dirty="0" smtClean="0"/>
              <a:t/>
            </a:r>
            <a:br>
              <a:rPr lang="fa-IR" sz="3200" dirty="0" smtClean="0"/>
            </a:br>
            <a:endParaRPr lang="fa-IR" dirty="0"/>
          </a:p>
        </p:txBody>
      </p:sp>
      <p:sp>
        <p:nvSpPr>
          <p:cNvPr id="3" name="Content Placeholder 2"/>
          <p:cNvSpPr>
            <a:spLocks noGrp="1"/>
          </p:cNvSpPr>
          <p:nvPr>
            <p:ph sz="half" idx="1"/>
          </p:nvPr>
        </p:nvSpPr>
        <p:spPr>
          <a:xfrm>
            <a:off x="428596" y="1071546"/>
            <a:ext cx="4038600" cy="4197361"/>
          </a:xfrm>
        </p:spPr>
        <p:txBody>
          <a:bodyPr/>
          <a:lstStyle/>
          <a:p>
            <a:r>
              <a:rPr lang="en-US" dirty="0" smtClean="0"/>
              <a:t>Particle</a:t>
            </a:r>
          </a:p>
          <a:p>
            <a:pPr lvl="1"/>
            <a:r>
              <a:rPr lang="en-US" dirty="0" smtClean="0"/>
              <a:t>Photo electric</a:t>
            </a:r>
          </a:p>
          <a:p>
            <a:pPr lvl="1"/>
            <a:r>
              <a:rPr lang="en-US" dirty="0" smtClean="0"/>
              <a:t>Campton effect</a:t>
            </a:r>
            <a:endParaRPr lang="fa-IR" dirty="0"/>
          </a:p>
        </p:txBody>
      </p:sp>
      <p:sp>
        <p:nvSpPr>
          <p:cNvPr id="4" name="Content Placeholder 3"/>
          <p:cNvSpPr>
            <a:spLocks noGrp="1"/>
          </p:cNvSpPr>
          <p:nvPr>
            <p:ph sz="half" idx="2"/>
          </p:nvPr>
        </p:nvSpPr>
        <p:spPr>
          <a:xfrm>
            <a:off x="4643438" y="1071546"/>
            <a:ext cx="4038600" cy="2286016"/>
          </a:xfrm>
        </p:spPr>
        <p:txBody>
          <a:bodyPr/>
          <a:lstStyle/>
          <a:p>
            <a:r>
              <a:rPr lang="en-US" dirty="0" smtClean="0"/>
              <a:t>Wave </a:t>
            </a:r>
          </a:p>
          <a:p>
            <a:pPr lvl="1"/>
            <a:r>
              <a:rPr lang="en-US" dirty="0" smtClean="0"/>
              <a:t>Reflection </a:t>
            </a:r>
          </a:p>
          <a:p>
            <a:pPr lvl="1"/>
            <a:r>
              <a:rPr lang="en-US" dirty="0" smtClean="0"/>
              <a:t>Refraction</a:t>
            </a:r>
          </a:p>
          <a:p>
            <a:pPr lvl="1"/>
            <a:r>
              <a:rPr lang="en-US" dirty="0" smtClean="0"/>
              <a:t>Interference</a:t>
            </a:r>
          </a:p>
          <a:p>
            <a:pPr lvl="1"/>
            <a:r>
              <a:rPr lang="en-US" dirty="0" smtClean="0"/>
              <a:t> Diffraction</a:t>
            </a:r>
          </a:p>
        </p:txBody>
      </p:sp>
      <p:pic>
        <p:nvPicPr>
          <p:cNvPr id="5" name="Picture 2"/>
          <p:cNvPicPr>
            <a:picLocks noChangeAspect="1" noChangeArrowheads="1"/>
          </p:cNvPicPr>
          <p:nvPr/>
        </p:nvPicPr>
        <p:blipFill>
          <a:blip r:embed="rId3" cstate="print"/>
          <a:srcRect/>
          <a:stretch>
            <a:fillRect/>
          </a:stretch>
        </p:blipFill>
        <p:spPr bwMode="auto">
          <a:xfrm>
            <a:off x="642910" y="2500306"/>
            <a:ext cx="3238522" cy="2428892"/>
          </a:xfrm>
          <a:prstGeom prst="rect">
            <a:avLst/>
          </a:prstGeom>
          <a:noFill/>
          <a:ln w="9525">
            <a:noFill/>
            <a:miter lim="800000"/>
            <a:headEnd/>
            <a:tailEnd/>
          </a:ln>
          <a:effectLst/>
        </p:spPr>
      </p:pic>
      <p:sp>
        <p:nvSpPr>
          <p:cNvPr id="6" name="Content Placeholder 2"/>
          <p:cNvSpPr txBox="1">
            <a:spLocks/>
          </p:cNvSpPr>
          <p:nvPr/>
        </p:nvSpPr>
        <p:spPr>
          <a:xfrm>
            <a:off x="428596" y="214290"/>
            <a:ext cx="8043890" cy="828668"/>
          </a:xfrm>
          <a:prstGeom prst="rect">
            <a:avLst/>
          </a:prstGeom>
        </p:spPr>
        <p:txBody>
          <a:bodyPr vert="horz" lIns="91440" tIns="45720" rIns="91440" bIns="45720" rtlCol="1">
            <a:norm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1" i="0" u="none" strike="noStrike" kern="1200" cap="none" spc="0" normalizeH="0" baseline="0" noProof="0" dirty="0" smtClean="0">
                <a:ln>
                  <a:noFill/>
                </a:ln>
                <a:solidFill>
                  <a:srgbClr val="FF0000"/>
                </a:solidFill>
                <a:effectLst/>
                <a:uLnTx/>
                <a:uFillTx/>
                <a:latin typeface="+mn-lt"/>
                <a:ea typeface="+mn-ea"/>
                <a:cs typeface="+mn-cs"/>
              </a:rPr>
              <a:t>Speed of light </a:t>
            </a:r>
            <a:r>
              <a:rPr kumimoji="0" lang="en-US" sz="3600" b="0" i="0" u="none" strike="noStrike" kern="1200" cap="none" spc="0" normalizeH="0" baseline="0" noProof="0" dirty="0" smtClean="0">
                <a:ln>
                  <a:noFill/>
                </a:ln>
                <a:solidFill>
                  <a:schemeClr val="tx1"/>
                </a:solidFill>
                <a:effectLst/>
                <a:uLnTx/>
                <a:uFillTx/>
                <a:latin typeface="+mn-lt"/>
                <a:ea typeface="+mn-ea"/>
                <a:cs typeface="+mn-cs"/>
              </a:rPr>
              <a:t>c=</a:t>
            </a:r>
            <a:r>
              <a:rPr kumimoji="0" lang="el-GR" sz="3600" b="0" i="0" u="none" strike="noStrike" kern="1200" cap="none" spc="0" normalizeH="0" baseline="0" noProof="0" dirty="0" smtClean="0">
                <a:ln>
                  <a:noFill/>
                </a:ln>
                <a:solidFill>
                  <a:schemeClr val="tx1"/>
                </a:solidFill>
                <a:effectLst/>
                <a:uLnTx/>
                <a:uFillTx/>
                <a:latin typeface="+mn-lt"/>
                <a:ea typeface="+mn-ea"/>
                <a:cs typeface="+mn-cs"/>
              </a:rPr>
              <a:t>λν</a:t>
            </a:r>
            <a:r>
              <a:rPr kumimoji="0" lang="en-US" sz="3600" b="0" i="0" u="none" strike="noStrike" kern="1200" cap="none" spc="0" normalizeH="0" baseline="0" noProof="0" dirty="0" smtClean="0">
                <a:ln>
                  <a:noFill/>
                </a:ln>
                <a:solidFill>
                  <a:schemeClr val="tx1"/>
                </a:solidFill>
                <a:effectLst/>
                <a:uLnTx/>
                <a:uFillTx/>
                <a:latin typeface="+mn-lt"/>
                <a:ea typeface="+mn-ea"/>
                <a:cs typeface="+mn-cs"/>
              </a:rPr>
              <a:t> (c=3X10⁸)</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6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6"/>
                                        </p:tgtEl>
                                      </p:cBhvr>
                                    </p:animEffect>
                                    <p:set>
                                      <p:cBhvr>
                                        <p:cTn id="7" dur="1" fill="hold">
                                          <p:stCondLst>
                                            <p:cond delay="19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9" dur="500"/>
                                        <p:tgtEl>
                                          <p:spTgt spid="3">
                                            <p:txEl>
                                              <p:pRg st="1" end="1"/>
                                            </p:txEl>
                                          </p:spTgt>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anim calcmode="lin" valueType="num">
                                      <p:cBhvr>
                                        <p:cTn id="35"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36"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37" dur="500"/>
                                        <p:tgtEl>
                                          <p:spTgt spid="4">
                                            <p:txEl>
                                              <p:pRg st="0" end="0"/>
                                            </p:txEl>
                                          </p:spTgt>
                                        </p:tgtEl>
                                      </p:cBhvr>
                                    </p:animEffect>
                                  </p:childTnLst>
                                </p:cTn>
                              </p:par>
                              <p:par>
                                <p:cTn id="38" presetID="53" presetClass="entr" presetSubtype="0" fill="hold" grpId="0" nodeType="withEffect">
                                  <p:stCondLst>
                                    <p:cond delay="0"/>
                                  </p:stCondLst>
                                  <p:childTnLst>
                                    <p:set>
                                      <p:cBhvr>
                                        <p:cTn id="39" dur="1" fill="hold">
                                          <p:stCondLst>
                                            <p:cond delay="0"/>
                                          </p:stCondLst>
                                        </p:cTn>
                                        <p:tgtEl>
                                          <p:spTgt spid="4">
                                            <p:txEl>
                                              <p:pRg st="1" end="1"/>
                                            </p:txEl>
                                          </p:spTgt>
                                        </p:tgtEl>
                                        <p:attrNameLst>
                                          <p:attrName>style.visibility</p:attrName>
                                        </p:attrNameLst>
                                      </p:cBhvr>
                                      <p:to>
                                        <p:strVal val="visible"/>
                                      </p:to>
                                    </p:set>
                                    <p:anim calcmode="lin" valueType="num">
                                      <p:cBhvr>
                                        <p:cTn id="40"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41"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42" dur="500"/>
                                        <p:tgtEl>
                                          <p:spTgt spid="4">
                                            <p:txEl>
                                              <p:pRg st="1" end="1"/>
                                            </p:txEl>
                                          </p:spTgt>
                                        </p:tgtEl>
                                      </p:cBhvr>
                                    </p:animEffect>
                                  </p:childTnLst>
                                </p:cTn>
                              </p:par>
                              <p:par>
                                <p:cTn id="43" presetID="53" presetClass="entr" presetSubtype="0" fill="hold" grpId="0" nodeType="withEffect">
                                  <p:stCondLst>
                                    <p:cond delay="0"/>
                                  </p:stCondLst>
                                  <p:childTnLst>
                                    <p:set>
                                      <p:cBhvr>
                                        <p:cTn id="44" dur="1" fill="hold">
                                          <p:stCondLst>
                                            <p:cond delay="0"/>
                                          </p:stCondLst>
                                        </p:cTn>
                                        <p:tgtEl>
                                          <p:spTgt spid="4">
                                            <p:txEl>
                                              <p:pRg st="2" end="2"/>
                                            </p:txEl>
                                          </p:spTgt>
                                        </p:tgtEl>
                                        <p:attrNameLst>
                                          <p:attrName>style.visibility</p:attrName>
                                        </p:attrNameLst>
                                      </p:cBhvr>
                                      <p:to>
                                        <p:strVal val="visible"/>
                                      </p:to>
                                    </p:set>
                                    <p:anim calcmode="lin" valueType="num">
                                      <p:cBhvr>
                                        <p:cTn id="45"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46"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47" dur="500"/>
                                        <p:tgtEl>
                                          <p:spTgt spid="4">
                                            <p:txEl>
                                              <p:pRg st="2" end="2"/>
                                            </p:txEl>
                                          </p:spTgt>
                                        </p:tgtEl>
                                      </p:cBhvr>
                                    </p:animEffect>
                                  </p:childTnLst>
                                </p:cTn>
                              </p:par>
                              <p:par>
                                <p:cTn id="48" presetID="53" presetClass="entr" presetSubtype="0" fill="hold" grpId="0" nodeType="withEffect">
                                  <p:stCondLst>
                                    <p:cond delay="0"/>
                                  </p:stCondLst>
                                  <p:childTnLst>
                                    <p:set>
                                      <p:cBhvr>
                                        <p:cTn id="49" dur="1" fill="hold">
                                          <p:stCondLst>
                                            <p:cond delay="0"/>
                                          </p:stCondLst>
                                        </p:cTn>
                                        <p:tgtEl>
                                          <p:spTgt spid="4">
                                            <p:txEl>
                                              <p:pRg st="3" end="3"/>
                                            </p:txEl>
                                          </p:spTgt>
                                        </p:tgtEl>
                                        <p:attrNameLst>
                                          <p:attrName>style.visibility</p:attrName>
                                        </p:attrNameLst>
                                      </p:cBhvr>
                                      <p:to>
                                        <p:strVal val="visible"/>
                                      </p:to>
                                    </p:set>
                                    <p:anim calcmode="lin" valueType="num">
                                      <p:cBhvr>
                                        <p:cTn id="50"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51"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52" dur="500"/>
                                        <p:tgtEl>
                                          <p:spTgt spid="4">
                                            <p:txEl>
                                              <p:pRg st="3" end="3"/>
                                            </p:txEl>
                                          </p:spTgt>
                                        </p:tgtEl>
                                      </p:cBhvr>
                                    </p:animEffect>
                                  </p:childTnLst>
                                </p:cTn>
                              </p:par>
                              <p:par>
                                <p:cTn id="53" presetID="53" presetClass="entr" presetSubtype="0" fill="hold" grpId="0" nodeType="withEffect">
                                  <p:stCondLst>
                                    <p:cond delay="0"/>
                                  </p:stCondLst>
                                  <p:childTnLst>
                                    <p:set>
                                      <p:cBhvr>
                                        <p:cTn id="54" dur="1" fill="hold">
                                          <p:stCondLst>
                                            <p:cond delay="0"/>
                                          </p:stCondLst>
                                        </p:cTn>
                                        <p:tgtEl>
                                          <p:spTgt spid="4">
                                            <p:txEl>
                                              <p:pRg st="4" end="4"/>
                                            </p:txEl>
                                          </p:spTgt>
                                        </p:tgtEl>
                                        <p:attrNameLst>
                                          <p:attrName>style.visibility</p:attrName>
                                        </p:attrNameLst>
                                      </p:cBhvr>
                                      <p:to>
                                        <p:strVal val="visible"/>
                                      </p:to>
                                    </p:set>
                                    <p:anim calcmode="lin" valueType="num">
                                      <p:cBhvr>
                                        <p:cTn id="55"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56"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5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Particle</a:t>
            </a:r>
            <a:r>
              <a:rPr lang="fa-IR" dirty="0" smtClean="0">
                <a:solidFill>
                  <a:srgbClr val="FF0000"/>
                </a:solidFill>
              </a:rPr>
              <a:t> </a:t>
            </a:r>
            <a:r>
              <a:rPr lang="en-US" dirty="0" smtClean="0">
                <a:solidFill>
                  <a:srgbClr val="FF0000"/>
                </a:solidFill>
              </a:rPr>
              <a:t>Energy of light</a:t>
            </a:r>
            <a:endParaRPr lang="fa-IR" dirty="0">
              <a:solidFill>
                <a:srgbClr val="FF0000"/>
              </a:solidFill>
            </a:endParaRPr>
          </a:p>
        </p:txBody>
      </p:sp>
      <p:sp>
        <p:nvSpPr>
          <p:cNvPr id="4" name="Content Placeholder 3"/>
          <p:cNvSpPr>
            <a:spLocks noGrp="1"/>
          </p:cNvSpPr>
          <p:nvPr>
            <p:ph sz="half" idx="2"/>
          </p:nvPr>
        </p:nvSpPr>
        <p:spPr>
          <a:xfrm>
            <a:off x="357158" y="1571612"/>
            <a:ext cx="4038600" cy="4525963"/>
          </a:xfrm>
        </p:spPr>
        <p:txBody>
          <a:bodyPr/>
          <a:lstStyle/>
          <a:p>
            <a:pPr>
              <a:buNone/>
            </a:pPr>
            <a:r>
              <a:rPr lang="en-US" b="1" dirty="0" smtClean="0"/>
              <a:t>Particle </a:t>
            </a:r>
          </a:p>
          <a:p>
            <a:pPr>
              <a:lnSpc>
                <a:spcPct val="150000"/>
              </a:lnSpc>
            </a:pPr>
            <a:r>
              <a:rPr lang="en-US" dirty="0" smtClean="0"/>
              <a:t>E=h</a:t>
            </a:r>
            <a:r>
              <a:rPr lang="el-GR" dirty="0" smtClean="0"/>
              <a:t>ν</a:t>
            </a:r>
            <a:r>
              <a:rPr lang="en-US" dirty="0" smtClean="0"/>
              <a:t> (h=6.62X10^34 </a:t>
            </a:r>
            <a:r>
              <a:rPr lang="en-US" dirty="0" err="1" smtClean="0"/>
              <a:t>js</a:t>
            </a:r>
            <a:r>
              <a:rPr lang="en-US" dirty="0" smtClean="0"/>
              <a:t>)</a:t>
            </a:r>
          </a:p>
          <a:p>
            <a:pPr>
              <a:lnSpc>
                <a:spcPct val="150000"/>
              </a:lnSpc>
            </a:pPr>
            <a:r>
              <a:rPr lang="en-US" dirty="0" smtClean="0"/>
              <a:t>E=</a:t>
            </a:r>
            <a:r>
              <a:rPr lang="en-US" dirty="0" err="1" smtClean="0"/>
              <a:t>hc</a:t>
            </a:r>
            <a:r>
              <a:rPr lang="en-US" dirty="0" smtClean="0"/>
              <a:t>/</a:t>
            </a:r>
            <a:r>
              <a:rPr lang="el-GR" dirty="0" smtClean="0"/>
              <a:t>λ</a:t>
            </a:r>
            <a:endParaRPr lang="en-US" dirty="0"/>
          </a:p>
          <a:p>
            <a:pPr>
              <a:lnSpc>
                <a:spcPct val="150000"/>
              </a:lnSpc>
            </a:pPr>
            <a:r>
              <a:rPr lang="en-US" dirty="0" smtClean="0"/>
              <a:t>E(</a:t>
            </a:r>
            <a:r>
              <a:rPr lang="en-US" dirty="0" err="1" smtClean="0"/>
              <a:t>ev</a:t>
            </a:r>
            <a:r>
              <a:rPr lang="en-US" dirty="0" smtClean="0"/>
              <a:t>)=12400/</a:t>
            </a:r>
            <a:r>
              <a:rPr lang="el-GR" dirty="0" smtClean="0"/>
              <a:t> λ</a:t>
            </a:r>
            <a:r>
              <a:rPr lang="en-US" dirty="0" smtClean="0"/>
              <a:t>(⁰A)</a:t>
            </a:r>
          </a:p>
          <a:p>
            <a:pPr>
              <a:lnSpc>
                <a:spcPct val="150000"/>
              </a:lnSpc>
            </a:pPr>
            <a:r>
              <a:rPr lang="en-US" dirty="0" smtClean="0"/>
              <a:t>1 </a:t>
            </a:r>
            <a:r>
              <a:rPr lang="en-US" dirty="0" err="1" smtClean="0"/>
              <a:t>ev</a:t>
            </a:r>
            <a:r>
              <a:rPr lang="en-US" dirty="0" smtClean="0"/>
              <a:t>=1.6X10^19 j</a:t>
            </a:r>
          </a:p>
          <a:p>
            <a:pPr>
              <a:lnSpc>
                <a:spcPct val="150000"/>
              </a:lnSpc>
            </a:pPr>
            <a:r>
              <a:rPr lang="en-US" dirty="0" smtClean="0"/>
              <a:t>1 ⁰A=10^-10 m</a:t>
            </a:r>
            <a:endParaRPr lang="fa-IR" dirty="0"/>
          </a:p>
        </p:txBody>
      </p:sp>
      <p:pic>
        <p:nvPicPr>
          <p:cNvPr id="9220" name="Picture 4"/>
          <p:cNvPicPr>
            <a:picLocks noGrp="1" noChangeAspect="1" noChangeArrowheads="1"/>
          </p:cNvPicPr>
          <p:nvPr>
            <p:ph sz="half" idx="1"/>
          </p:nvPr>
        </p:nvPicPr>
        <p:blipFill>
          <a:blip r:embed="rId2" cstate="print"/>
          <a:srcRect/>
          <a:stretch>
            <a:fillRect/>
          </a:stretch>
        </p:blipFill>
        <p:spPr bwMode="auto">
          <a:xfrm>
            <a:off x="4901749" y="1571625"/>
            <a:ext cx="3385027" cy="45259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3" cstate="print"/>
          <a:srcRect/>
          <a:stretch>
            <a:fillRect/>
          </a:stretch>
        </p:blipFill>
        <p:spPr bwMode="auto">
          <a:xfrm>
            <a:off x="5143504" y="1090617"/>
            <a:ext cx="3619500" cy="2981325"/>
          </a:xfrm>
          <a:prstGeom prst="rect">
            <a:avLst/>
          </a:prstGeom>
          <a:noFill/>
          <a:ln w="9525">
            <a:noFill/>
            <a:miter lim="800000"/>
            <a:headEnd/>
            <a:tailEnd/>
          </a:ln>
          <a:effectLst/>
        </p:spPr>
      </p:pic>
      <p:sp>
        <p:nvSpPr>
          <p:cNvPr id="2" name="Title 1"/>
          <p:cNvSpPr>
            <a:spLocks noGrp="1"/>
          </p:cNvSpPr>
          <p:nvPr>
            <p:ph type="title"/>
          </p:nvPr>
        </p:nvSpPr>
        <p:spPr>
          <a:xfrm>
            <a:off x="5000596" y="4071942"/>
            <a:ext cx="4143404" cy="868346"/>
          </a:xfrm>
        </p:spPr>
        <p:txBody>
          <a:bodyPr>
            <a:normAutofit fontScale="90000"/>
          </a:bodyPr>
          <a:lstStyle/>
          <a:p>
            <a:pPr rtl="0"/>
            <a:r>
              <a:rPr lang="en-US" sz="3200" b="1" dirty="0" smtClean="0"/>
              <a:t>de Broglie's Wavelength</a:t>
            </a:r>
            <a:endParaRPr lang="fa-IR" sz="3200" dirty="0"/>
          </a:p>
        </p:txBody>
      </p:sp>
      <p:pic>
        <p:nvPicPr>
          <p:cNvPr id="7170" name="Picture 2"/>
          <p:cNvPicPr>
            <a:picLocks noGrp="1" noChangeAspect="1" noChangeArrowheads="1"/>
          </p:cNvPicPr>
          <p:nvPr>
            <p:ph sz="half" idx="2"/>
          </p:nvPr>
        </p:nvPicPr>
        <p:blipFill>
          <a:blip r:embed="rId4" cstate="print"/>
          <a:srcRect/>
          <a:stretch>
            <a:fillRect/>
          </a:stretch>
        </p:blipFill>
        <p:spPr bwMode="auto">
          <a:xfrm>
            <a:off x="5143504" y="4071942"/>
            <a:ext cx="3848100" cy="2209800"/>
          </a:xfrm>
          <a:prstGeom prst="rect">
            <a:avLst/>
          </a:prstGeom>
          <a:noFill/>
          <a:ln w="9525">
            <a:noFill/>
            <a:miter lim="800000"/>
            <a:headEnd/>
            <a:tailEnd/>
          </a:ln>
          <a:effectLst/>
        </p:spPr>
      </p:pic>
      <p:graphicFrame>
        <p:nvGraphicFramePr>
          <p:cNvPr id="7175" name="Object 7"/>
          <p:cNvGraphicFramePr>
            <a:graphicFrameLocks noChangeAspect="1"/>
          </p:cNvGraphicFramePr>
          <p:nvPr/>
        </p:nvGraphicFramePr>
        <p:xfrm>
          <a:off x="650875" y="2286000"/>
          <a:ext cx="2563813" cy="1374775"/>
        </p:xfrm>
        <a:graphic>
          <a:graphicData uri="http://schemas.openxmlformats.org/presentationml/2006/ole">
            <mc:AlternateContent xmlns:mc="http://schemas.openxmlformats.org/markup-compatibility/2006">
              <mc:Choice xmlns:v="urn:schemas-microsoft-com:vml" Requires="v">
                <p:oleObj spid="_x0000_s7181" name="Equation" r:id="rId5" imgW="761760" imgH="419040" progId="Equation.3">
                  <p:embed/>
                </p:oleObj>
              </mc:Choice>
              <mc:Fallback>
                <p:oleObj name="Equation" r:id="rId5" imgW="761760" imgH="419040" progId="Equation.3">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0875" y="2286000"/>
                        <a:ext cx="2563813" cy="1374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176" name="Object 8"/>
          <p:cNvGraphicFramePr>
            <a:graphicFrameLocks noChangeAspect="1"/>
          </p:cNvGraphicFramePr>
          <p:nvPr/>
        </p:nvGraphicFramePr>
        <p:xfrm>
          <a:off x="285752" y="4572008"/>
          <a:ext cx="4572000" cy="1374775"/>
        </p:xfrm>
        <a:graphic>
          <a:graphicData uri="http://schemas.openxmlformats.org/presentationml/2006/ole">
            <mc:AlternateContent xmlns:mc="http://schemas.openxmlformats.org/markup-compatibility/2006">
              <mc:Choice xmlns:v="urn:schemas-microsoft-com:vml" Requires="v">
                <p:oleObj spid="_x0000_s7182" name="Equation" r:id="rId7" imgW="1358640" imgH="419040" progId="Equation.3">
                  <p:embed/>
                </p:oleObj>
              </mc:Choice>
              <mc:Fallback>
                <p:oleObj name="Equation" r:id="rId7" imgW="1358640" imgH="419040" progId="Equation.3">
                  <p:embed/>
                  <p:pic>
                    <p:nvPicPr>
                      <p:cNvPr id="0"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752" y="4572008"/>
                        <a:ext cx="4572000" cy="1374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Content Placeholder 2"/>
          <p:cNvSpPr>
            <a:spLocks noGrp="1"/>
          </p:cNvSpPr>
          <p:nvPr>
            <p:ph sz="half" idx="1"/>
          </p:nvPr>
        </p:nvSpPr>
        <p:spPr>
          <a:xfrm>
            <a:off x="214282" y="1689119"/>
            <a:ext cx="4643470" cy="4525963"/>
          </a:xfrm>
        </p:spPr>
        <p:txBody>
          <a:bodyPr/>
          <a:lstStyle/>
          <a:p>
            <a:pPr>
              <a:buNone/>
            </a:pPr>
            <a:r>
              <a:rPr lang="en-US" b="1" dirty="0" smtClean="0"/>
              <a:t>Wave</a:t>
            </a:r>
          </a:p>
          <a:p>
            <a:endParaRPr lang="en-US" dirty="0"/>
          </a:p>
          <a:p>
            <a:endParaRPr lang="en-US" dirty="0" smtClean="0"/>
          </a:p>
          <a:p>
            <a:endParaRPr lang="en-US" dirty="0"/>
          </a:p>
          <a:p>
            <a:r>
              <a:rPr lang="en-US" dirty="0" smtClean="0"/>
              <a:t> </a:t>
            </a:r>
            <a:r>
              <a:rPr lang="el-GR" dirty="0" smtClean="0"/>
              <a:t>μ</a:t>
            </a:r>
            <a:r>
              <a:rPr lang="en-US" dirty="0" smtClean="0"/>
              <a:t> permeability constant</a:t>
            </a:r>
          </a:p>
        </p:txBody>
      </p:sp>
      <p:sp>
        <p:nvSpPr>
          <p:cNvPr id="15" name="Rectangle 14"/>
          <p:cNvSpPr/>
          <p:nvPr/>
        </p:nvSpPr>
        <p:spPr>
          <a:xfrm>
            <a:off x="142844" y="214290"/>
            <a:ext cx="8715436" cy="707886"/>
          </a:xfrm>
          <a:prstGeom prst="rect">
            <a:avLst/>
          </a:prstGeom>
        </p:spPr>
        <p:txBody>
          <a:bodyPr wrap="square">
            <a:spAutoFit/>
          </a:bodyPr>
          <a:lstStyle/>
          <a:p>
            <a:pPr algn="ctr" rtl="0"/>
            <a:r>
              <a:rPr lang="fa-IR" sz="4000" b="1" dirty="0" smtClean="0">
                <a:solidFill>
                  <a:srgbClr val="FF0000"/>
                </a:solidFill>
              </a:rPr>
              <a:t> </a:t>
            </a:r>
            <a:r>
              <a:rPr lang="fa-IR" sz="4000" b="1" dirty="0" smtClean="0"/>
              <a:t> </a:t>
            </a:r>
            <a:r>
              <a:rPr lang="en-US" sz="4000" b="1" dirty="0" smtClean="0">
                <a:solidFill>
                  <a:srgbClr val="FF0000"/>
                </a:solidFill>
              </a:rPr>
              <a:t>Energy of light </a:t>
            </a:r>
            <a:r>
              <a:rPr lang="en-US" sz="4000" b="1" dirty="0" smtClean="0"/>
              <a:t>wave</a:t>
            </a:r>
            <a:endParaRPr lang="fa-IR"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blinds(horizontal)">
                                      <p:cBhvr>
                                        <p:cTn id="7" dur="500"/>
                                        <p:tgtEl>
                                          <p:spTgt spid="717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animEffect transition="in" filter="fade">
                                      <p:cBhvr>
                                        <p:cTn id="14"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p:cNvPicPr>
            <a:picLocks noGrp="1" noChangeAspect="1" noChangeArrowheads="1"/>
          </p:cNvPicPr>
          <p:nvPr>
            <p:ph idx="1"/>
          </p:nvPr>
        </p:nvPicPr>
        <p:blipFill>
          <a:blip r:embed="rId2" cstate="print">
            <a:lum contrast="-20000"/>
          </a:blip>
          <a:srcRect/>
          <a:stretch>
            <a:fillRect/>
          </a:stretch>
        </p:blipFill>
        <p:spPr bwMode="auto">
          <a:xfrm>
            <a:off x="214314" y="1682996"/>
            <a:ext cx="8786842" cy="4174896"/>
          </a:xfrm>
          <a:prstGeom prst="rect">
            <a:avLst/>
          </a:prstGeom>
          <a:noFill/>
          <a:ln w="9525">
            <a:noFill/>
            <a:miter lim="800000"/>
            <a:headEnd/>
            <a:tailEnd/>
          </a:ln>
          <a:effectLst/>
        </p:spPr>
      </p:pic>
      <p:sp>
        <p:nvSpPr>
          <p:cNvPr id="5" name="Title 4"/>
          <p:cNvSpPr>
            <a:spLocks noGrp="1"/>
          </p:cNvSpPr>
          <p:nvPr>
            <p:ph type="title"/>
          </p:nvPr>
        </p:nvSpPr>
        <p:spPr>
          <a:xfrm>
            <a:off x="500034" y="357166"/>
            <a:ext cx="8229600" cy="1143000"/>
          </a:xfrm>
        </p:spPr>
        <p:txBody>
          <a:bodyPr>
            <a:noAutofit/>
          </a:bodyPr>
          <a:lstStyle/>
          <a:p>
            <a:r>
              <a:rPr lang="en-US" sz="2400" b="1" dirty="0" smtClean="0"/>
              <a:t>Find the de Broglie wavelength of earth whose rest or proper mass is 5.9736X10^24 kg and has orbit velocity of 29.88578X10^3 m/s?</a:t>
            </a:r>
            <a:endParaRPr lang="fa-IR" sz="2400" dirty="0"/>
          </a:p>
        </p:txBody>
      </p:sp>
      <p:pic>
        <p:nvPicPr>
          <p:cNvPr id="8194" name="Picture 2"/>
          <p:cNvPicPr>
            <a:picLocks noChangeAspect="1" noChangeArrowheads="1"/>
          </p:cNvPicPr>
          <p:nvPr/>
        </p:nvPicPr>
        <p:blipFill>
          <a:blip r:embed="rId3" cstate="print"/>
          <a:srcRect/>
          <a:stretch>
            <a:fillRect/>
          </a:stretch>
        </p:blipFill>
        <p:spPr bwMode="auto">
          <a:xfrm>
            <a:off x="1500166" y="1571612"/>
            <a:ext cx="6096000" cy="45339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8194"/>
                                        </p:tgtEl>
                                      </p:cBhvr>
                                    </p:animEffect>
                                    <p:set>
                                      <p:cBhvr>
                                        <p:cTn id="7" dur="1" fill="hold">
                                          <p:stCondLst>
                                            <p:cond delay="1999"/>
                                          </p:stCondLst>
                                        </p:cTn>
                                        <p:tgtEl>
                                          <p:spTgt spid="819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392</TotalTime>
  <Words>1125</Words>
  <Application>Microsoft Office PowerPoint</Application>
  <PresentationFormat>On-screen Show (4:3)</PresentationFormat>
  <Paragraphs>185</Paragraphs>
  <Slides>22</Slides>
  <Notes>3</Notes>
  <HiddenSlides>0</HiddenSlides>
  <MMClips>1</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8" baseType="lpstr">
      <vt:lpstr>Arial</vt:lpstr>
      <vt:lpstr>Calibri</vt:lpstr>
      <vt:lpstr>Palace Script MT</vt:lpstr>
      <vt:lpstr>Times New Roman</vt:lpstr>
      <vt:lpstr>Office Theme</vt:lpstr>
      <vt:lpstr>Equation</vt:lpstr>
      <vt:lpstr>Introduction to OPTIC</vt:lpstr>
      <vt:lpstr>History </vt:lpstr>
      <vt:lpstr>PowerPoint Presentation</vt:lpstr>
      <vt:lpstr>EM wave</vt:lpstr>
      <vt:lpstr>Polirization</vt:lpstr>
      <vt:lpstr>Particle or Wave? Its depend on wave length  </vt:lpstr>
      <vt:lpstr>Particle Energy of light</vt:lpstr>
      <vt:lpstr>de Broglie's Wavelength</vt:lpstr>
      <vt:lpstr>Find the de Broglie wavelength of earth whose rest or proper mass is 5.9736X10^24 kg and has orbit velocity of 29.88578X10^3 m/s?</vt:lpstr>
      <vt:lpstr>Visible light</vt:lpstr>
      <vt:lpstr>Calculate the photon energy range for visible light?</vt:lpstr>
      <vt:lpstr>Light in medicine</vt:lpstr>
      <vt:lpstr>Fiber optics</vt:lpstr>
      <vt:lpstr>Endoscopy </vt:lpstr>
      <vt:lpstr>Light as a treatment modality</vt:lpstr>
      <vt:lpstr>UV and its utilities</vt:lpstr>
      <vt:lpstr>PowerPoint Presentation</vt:lpstr>
      <vt:lpstr>Radiation protection</vt:lpstr>
      <vt:lpstr>IR</vt:lpstr>
      <vt:lpstr>fNIRS</vt:lpstr>
      <vt:lpstr>OCT</vt:lpstr>
      <vt:lpstr>PowerPoint Presentation</vt:lpstr>
    </vt:vector>
  </TitlesOfParts>
  <Company>private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 Mehdizadeh</dc:creator>
  <cp:lastModifiedBy>Windows User</cp:lastModifiedBy>
  <cp:revision>43</cp:revision>
  <dcterms:created xsi:type="dcterms:W3CDTF">2009-10-20T14:46:21Z</dcterms:created>
  <dcterms:modified xsi:type="dcterms:W3CDTF">2020-05-19T05:48:37Z</dcterms:modified>
</cp:coreProperties>
</file>