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4a"/><Relationship Id="rId5" Type="http://schemas.openxmlformats.org/officeDocument/2006/relationships/image" Target="../media/image5.png"/><Relationship Id="rId4" Type="http://schemas.microsoft.com/office/2007/relationships/media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m4a"/><Relationship Id="rId6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1.m4a"/><Relationship Id="rId6" Type="http://schemas.openxmlformats.org/officeDocument/2006/relationships/image" Target="../media/image5.png"/><Relationship Id="rId5" Type="http://schemas.microsoft.com/office/2007/relationships/media" Target="../media/media11.m4a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2.m4a"/><Relationship Id="rId5" Type="http://schemas.openxmlformats.org/officeDocument/2006/relationships/image" Target="../media/image5.png"/><Relationship Id="rId4" Type="http://schemas.microsoft.com/office/2007/relationships/media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5.png"/><Relationship Id="rId4" Type="http://schemas.openxmlformats.org/officeDocument/2006/relationships/image" Target="../media/image7.jpeg"/><Relationship Id="rId9" Type="http://schemas.microsoft.com/office/2007/relationships/media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m4a"/><Relationship Id="rId6" Type="http://schemas.openxmlformats.org/officeDocument/2006/relationships/image" Target="../media/image5.png"/><Relationship Id="rId5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m4a"/><Relationship Id="rId6" Type="http://schemas.openxmlformats.org/officeDocument/2006/relationships/image" Target="../media/image5.png"/><Relationship Id="rId5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m4a"/><Relationship Id="rId6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microsoft.com/office/2007/relationships/media" Target="../media/media8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m4a"/><Relationship Id="rId6" Type="http://schemas.openxmlformats.org/officeDocument/2006/relationships/image" Target="../media/image5.png"/><Relationship Id="rId5" Type="http://schemas.microsoft.com/office/2007/relationships/media" Target="../media/media9.m4a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905000"/>
            <a:ext cx="8382000" cy="1905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ar-SA" altLang="en-US" sz="8000" b="1">
                <a:solidFill>
                  <a:schemeClr val="hlink"/>
                </a:solidFill>
                <a:latin typeface="Jadid-s" pitchFamily="2" charset="0"/>
                <a:cs typeface="Homa" pitchFamily="2" charset="-78"/>
              </a:rPr>
              <a:t>ب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سم 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ا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لله الرحمن الرح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ي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م</a:t>
            </a:r>
            <a:endParaRPr lang="en-US" altLang="en-US" sz="8000" b="1">
              <a:solidFill>
                <a:schemeClr val="hlink"/>
              </a:solidFill>
              <a:latin typeface="Munir 3" pitchFamily="2" charset="2"/>
              <a:cs typeface="Homa" pitchFamily="2" charset="-78"/>
            </a:endParaRPr>
          </a:p>
          <a:p>
            <a:pPr eaLnBrk="1" hangingPunct="1"/>
            <a:endParaRPr lang="en-US" altLang="en-US" b="1" smtClean="0">
              <a:latin typeface="Munir 3" pitchFamily="2" charset="2"/>
              <a:cs typeface="Homa" pitchFamily="2" charset="-78"/>
            </a:endParaRPr>
          </a:p>
        </p:txBody>
      </p:sp>
      <p:pic>
        <p:nvPicPr>
          <p:cNvPr id="2051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382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pPr algn="l" eaLnBrk="1" hangingPunct="1"/>
            <a:endParaRPr lang="en-US" altLang="en-US" sz="4800" b="1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14400"/>
            <a:ext cx="9144000" cy="59436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b="1" smtClean="0">
              <a:solidFill>
                <a:schemeClr val="accent2"/>
              </a:solidFill>
            </a:endParaRPr>
          </a:p>
          <a:p>
            <a:pPr eaLnBrk="1" hangingPunct="1"/>
            <a:endParaRPr lang="en-US" altLang="en-US" b="1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Fiber </a:t>
            </a:r>
          </a:p>
          <a:p>
            <a:pPr eaLnBrk="1" hangingPunct="1"/>
            <a:r>
              <a:rPr lang="en-US" altLang="en-US" b="1" smtClean="0">
                <a:solidFill>
                  <a:schemeClr val="accent2"/>
                </a:solidFill>
              </a:rPr>
              <a:t>Collagen type I</a:t>
            </a:r>
          </a:p>
          <a:p>
            <a:pPr eaLnBrk="1" hangingPunct="1"/>
            <a:r>
              <a:rPr lang="en-US" altLang="en-US" b="1" smtClean="0">
                <a:solidFill>
                  <a:schemeClr val="accent2"/>
                </a:solidFill>
              </a:rPr>
              <a:t>Collagen type II</a:t>
            </a:r>
          </a:p>
          <a:p>
            <a:pPr eaLnBrk="1" hangingPunct="1"/>
            <a:r>
              <a:rPr lang="en-US" altLang="en-US" b="1" smtClean="0">
                <a:solidFill>
                  <a:schemeClr val="accent2"/>
                </a:solidFill>
              </a:rPr>
              <a:t>Elastic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760414"/>
            <a:ext cx="4452938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6" name="Picture 8" descr="10_carilage_e_collagenfibers_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930650"/>
            <a:ext cx="5029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209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84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3300"/>
                </a:solidFill>
              </a:rPr>
              <a:t>Matrix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14400"/>
            <a:ext cx="9144000" cy="5791200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-Territorial (Capsular) matrix</a:t>
            </a:r>
            <a:r>
              <a:rPr lang="en-US" altLang="en-US" sz="2800" b="1"/>
              <a:t> </a:t>
            </a:r>
          </a:p>
          <a:p>
            <a:pPr eaLnBrk="1" hangingPunct="1"/>
            <a:r>
              <a:rPr lang="en-US" altLang="en-US" sz="2800" b="1"/>
              <a:t>      glycoseaminoglycan   (PAS+)</a:t>
            </a:r>
          </a:p>
          <a:p>
            <a:pPr eaLnBrk="1" hangingPunct="1"/>
            <a:r>
              <a:rPr lang="en-US" altLang="en-US" sz="2800" b="1"/>
              <a:t>      Collagen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- Interterritorial matrix</a:t>
            </a:r>
            <a:endParaRPr lang="en-US" altLang="en-US" b="1" smtClean="0">
              <a:solidFill>
                <a:srgbClr val="0000FF"/>
              </a:solidFill>
            </a:endParaRPr>
          </a:p>
        </p:txBody>
      </p:sp>
      <p:pic>
        <p:nvPicPr>
          <p:cNvPr id="12292" name="Picture 8" descr="hyaline_cartila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44958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Line 9"/>
          <p:cNvSpPr>
            <a:spLocks noChangeShapeType="1"/>
          </p:cNvSpPr>
          <p:nvPr/>
        </p:nvSpPr>
        <p:spPr bwMode="auto">
          <a:xfrm flipV="1">
            <a:off x="6096000" y="1447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Line 10"/>
          <p:cNvSpPr>
            <a:spLocks noChangeShapeType="1"/>
          </p:cNvSpPr>
          <p:nvPr/>
        </p:nvSpPr>
        <p:spPr bwMode="auto">
          <a:xfrm>
            <a:off x="41910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2295" name="Picture 11" descr="mature_hyaline_cartilage_x480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5201"/>
            <a:ext cx="3986213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11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4800"/>
            <a:ext cx="7772400" cy="1219200"/>
          </a:xfrm>
        </p:spPr>
        <p:txBody>
          <a:bodyPr/>
          <a:lstStyle/>
          <a:p>
            <a:pPr eaLnBrk="1" hangingPunct="1"/>
            <a:r>
              <a:rPr lang="en-US" altLang="en-US" sz="5400">
                <a:solidFill>
                  <a:srgbClr val="FF3300"/>
                </a:solidFill>
              </a:rPr>
              <a:t>Cartilage</a:t>
            </a:r>
            <a:endParaRPr lang="en-US" alt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1981200"/>
            <a:ext cx="6400800" cy="3733800"/>
          </a:xfrm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0000FF"/>
                </a:solidFill>
              </a:rPr>
              <a:t>Function </a:t>
            </a:r>
          </a:p>
          <a:p>
            <a:pPr eaLnBrk="1" hangingPunct="1"/>
            <a:r>
              <a:rPr lang="en-US" altLang="en-US" sz="4000" b="1">
                <a:solidFill>
                  <a:srgbClr val="0000FF"/>
                </a:solidFill>
              </a:rPr>
              <a:t>Structure </a:t>
            </a:r>
          </a:p>
          <a:p>
            <a:pPr eaLnBrk="1" hangingPunct="1"/>
            <a:r>
              <a:rPr lang="en-US" altLang="en-US" sz="4000" b="1">
                <a:solidFill>
                  <a:srgbClr val="0000FF"/>
                </a:solidFill>
              </a:rPr>
              <a:t>Growth </a:t>
            </a:r>
          </a:p>
          <a:p>
            <a:pPr eaLnBrk="1" hangingPunct="1"/>
            <a:r>
              <a:rPr lang="en-US" altLang="en-US" sz="4000" b="1">
                <a:solidFill>
                  <a:srgbClr val="0000FF"/>
                </a:solidFill>
              </a:rPr>
              <a:t>Types </a:t>
            </a:r>
          </a:p>
        </p:txBody>
      </p:sp>
      <p:pic>
        <p:nvPicPr>
          <p:cNvPr id="3076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772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400" b="1">
                <a:solidFill>
                  <a:srgbClr val="FF3300"/>
                </a:solidFill>
              </a:rPr>
              <a:t>Function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417639"/>
            <a:ext cx="8229600" cy="47085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altLang="en-US" sz="4000" b="1" dirty="0">
                <a:solidFill>
                  <a:schemeClr val="accent2"/>
                </a:solidFill>
              </a:rPr>
              <a:t>Support </a:t>
            </a:r>
          </a:p>
          <a:p>
            <a:pPr marL="0" indent="0">
              <a:buNone/>
              <a:defRPr/>
            </a:pPr>
            <a:endParaRPr lang="en-US" altLang="en-US" sz="4000" b="1" dirty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US" altLang="en-US" sz="4000" b="1" dirty="0">
                <a:solidFill>
                  <a:schemeClr val="accent2"/>
                </a:solidFill>
              </a:rPr>
              <a:t>Resistance (Mechanical Stress)</a:t>
            </a:r>
          </a:p>
          <a:p>
            <a:pPr marL="0" indent="0">
              <a:buNone/>
              <a:defRPr/>
            </a:pPr>
            <a:r>
              <a:rPr lang="en-US" altLang="en-US" sz="4000" b="1" dirty="0">
                <a:solidFill>
                  <a:schemeClr val="accent2"/>
                </a:solidFill>
              </a:rPr>
              <a:t>         &amp; Shock absorbing </a:t>
            </a:r>
          </a:p>
          <a:p>
            <a:pPr marL="0" indent="0">
              <a:buNone/>
              <a:defRPr/>
            </a:pPr>
            <a:endParaRPr lang="en-US" altLang="en-US" sz="4000" b="1" dirty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US" altLang="en-US" sz="4000" b="1" dirty="0">
                <a:solidFill>
                  <a:schemeClr val="accent2"/>
                </a:solidFill>
              </a:rPr>
              <a:t>Facilitating bone movement 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646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5124" name="Picture 4" descr="costalc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389" y="1417639"/>
            <a:ext cx="26130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n55505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493839"/>
            <a:ext cx="2438400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127795773_30f2ff82cb_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014" y="1400176"/>
            <a:ext cx="2427287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4" descr="skelet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62389"/>
            <a:ext cx="29718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4" descr="intrpul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7213" y="4191001"/>
            <a:ext cx="3008312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944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Structure</a:t>
            </a:r>
            <a:r>
              <a:rPr lang="en-US" altLang="en-US" sz="400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066800"/>
            <a:ext cx="8229600" cy="57912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b="1" smtClean="0"/>
              <a:t>Ground substance </a:t>
            </a:r>
          </a:p>
          <a:p>
            <a:pPr eaLnBrk="1" hangingPunct="1"/>
            <a:r>
              <a:rPr lang="en-US" altLang="en-US" b="1" smtClean="0"/>
              <a:t>Cell </a:t>
            </a:r>
          </a:p>
          <a:p>
            <a:pPr eaLnBrk="1" hangingPunct="1"/>
            <a:r>
              <a:rPr lang="en-US" altLang="en-US" b="1" smtClean="0"/>
              <a:t>Fiber </a:t>
            </a:r>
          </a:p>
        </p:txBody>
      </p:sp>
      <p:pic>
        <p:nvPicPr>
          <p:cNvPr id="6148" name="Picture 22" descr="r_c_cartilage_pur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5943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304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Ground Substance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295400"/>
            <a:ext cx="9144000" cy="55626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</a:rPr>
              <a:t>Glycoprotein : chondronectin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Proteoglycan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- protein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- glycosaminoglycan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( Sulfation) &amp; (Hydration</a:t>
            </a:r>
            <a:r>
              <a:rPr lang="fa-IR" altLang="en-US" sz="2800" b="1">
                <a:solidFill>
                  <a:srgbClr val="009900"/>
                </a:solidFill>
              </a:rPr>
              <a:t>(</a:t>
            </a:r>
            <a:r>
              <a:rPr lang="en-US" altLang="en-US" sz="2800" b="1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/>
          </a:p>
          <a:p>
            <a:pPr eaLnBrk="1" hangingPunct="1">
              <a:lnSpc>
                <a:spcPct val="90000"/>
              </a:lnSpc>
            </a:pPr>
            <a:endParaRPr lang="en-US" altLang="en-US" sz="2800" b="1"/>
          </a:p>
        </p:txBody>
      </p:sp>
      <p:pic>
        <p:nvPicPr>
          <p:cNvPr id="7172" name="Picture 8" descr="g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86001"/>
            <a:ext cx="41910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814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76200"/>
          </a:xfrm>
        </p:spPr>
        <p:txBody>
          <a:bodyPr>
            <a:normAutofit fontScale="90000"/>
          </a:bodyPr>
          <a:lstStyle/>
          <a:p>
            <a:pPr eaLnBrk="1" hangingPunct="1"/>
            <a:endParaRPr lang="en-US" altLang="en-US" sz="400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Hyaloronic acid+ prteoglycan</a:t>
            </a: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                interact collagen</a:t>
            </a:r>
          </a:p>
          <a:p>
            <a:pPr eaLnBrk="1" hangingPunct="1"/>
            <a:endParaRPr lang="en-US" altLang="en-US" sz="2800" b="1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</a:rPr>
              <a:t>            Proteoglycan agregate</a:t>
            </a:r>
            <a:r>
              <a:rPr lang="en-US" altLang="en-US" sz="2800" b="1">
                <a:solidFill>
                  <a:schemeClr val="accent2"/>
                </a:solidFill>
              </a:rPr>
              <a:t> </a:t>
            </a:r>
          </a:p>
          <a:p>
            <a:pPr eaLnBrk="1" hangingPunct="1"/>
            <a:r>
              <a:rPr lang="en-US" altLang="en-US" sz="2800" b="1">
                <a:solidFill>
                  <a:srgbClr val="990000"/>
                </a:solidFill>
              </a:rPr>
              <a:t>proteoglycan + H2O              shock absorbing </a:t>
            </a:r>
          </a:p>
          <a:p>
            <a:pPr eaLnBrk="1" hangingPunct="1">
              <a:buFontTx/>
              <a:buNone/>
            </a:pPr>
            <a:r>
              <a:rPr lang="en-US" altLang="en-US" sz="3600" b="1">
                <a:solidFill>
                  <a:srgbClr val="990000"/>
                </a:solidFill>
              </a:rPr>
              <a:t/>
            </a:r>
            <a:br>
              <a:rPr lang="en-US" altLang="en-US" sz="3600" b="1">
                <a:solidFill>
                  <a:srgbClr val="990000"/>
                </a:solidFill>
              </a:rPr>
            </a:br>
            <a:r>
              <a:rPr lang="en-US" altLang="en-US" sz="2800" b="1">
                <a:solidFill>
                  <a:schemeClr val="accent2"/>
                </a:solidFill>
              </a:rPr>
              <a:t>           </a:t>
            </a:r>
          </a:p>
          <a:p>
            <a:pPr eaLnBrk="1" hangingPunct="1"/>
            <a:r>
              <a:rPr lang="en-US" altLang="en-US" sz="2800" b="1">
                <a:solidFill>
                  <a:schemeClr val="accent2"/>
                </a:solidFill>
              </a:rPr>
              <a:t>  </a:t>
            </a:r>
          </a:p>
          <a:p>
            <a:pPr eaLnBrk="1" hangingPunct="1"/>
            <a:r>
              <a:rPr lang="en-US" altLang="en-US" sz="2800" b="1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8196" name="Line 14"/>
          <p:cNvSpPr>
            <a:spLocks noChangeShapeType="1"/>
          </p:cNvSpPr>
          <p:nvPr/>
        </p:nvSpPr>
        <p:spPr bwMode="auto">
          <a:xfrm>
            <a:off x="5181600" y="53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Line 15"/>
          <p:cNvSpPr>
            <a:spLocks noChangeShapeType="1"/>
          </p:cNvSpPr>
          <p:nvPr/>
        </p:nvSpPr>
        <p:spPr bwMode="auto">
          <a:xfrm>
            <a:off x="5257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Line 16"/>
          <p:cNvSpPr>
            <a:spLocks noChangeShapeType="1"/>
          </p:cNvSpPr>
          <p:nvPr/>
        </p:nvSpPr>
        <p:spPr bwMode="auto">
          <a:xfrm>
            <a:off x="5486400" y="2895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199" name="Picture 17" descr="proteoglyc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7213" y="3849689"/>
            <a:ext cx="4876800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3564" y="3657600"/>
            <a:ext cx="36480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234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pPr algn="l" eaLnBrk="1" hangingPunct="1"/>
            <a:endParaRPr lang="en-US" altLang="en-US" sz="4800" b="1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14400"/>
            <a:ext cx="9144000" cy="59436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Cell</a:t>
            </a:r>
          </a:p>
          <a:p>
            <a:pPr eaLnBrk="1" hangingPunct="1"/>
            <a:r>
              <a:rPr lang="en-US" altLang="en-US" smtClean="0"/>
              <a:t> </a:t>
            </a:r>
            <a:r>
              <a:rPr lang="en-US" altLang="en-US" b="1" smtClean="0">
                <a:solidFill>
                  <a:schemeClr val="accent2"/>
                </a:solidFill>
              </a:rPr>
              <a:t>chondroblast</a:t>
            </a:r>
          </a:p>
          <a:p>
            <a:pPr eaLnBrk="1" hangingPunct="1"/>
            <a:r>
              <a:rPr lang="en-US" altLang="en-US" b="1" smtClean="0">
                <a:solidFill>
                  <a:schemeClr val="accent2"/>
                </a:solidFill>
              </a:rPr>
              <a:t>chondrocyte ( lacunae) </a:t>
            </a:r>
          </a:p>
          <a:p>
            <a:pPr eaLnBrk="1" hangingPunct="1"/>
            <a:r>
              <a:rPr lang="en-US" altLang="en-US" b="1" smtClean="0">
                <a:solidFill>
                  <a:schemeClr val="accent2"/>
                </a:solidFill>
              </a:rPr>
              <a:t>Isogenous group </a:t>
            </a:r>
          </a:p>
          <a:p>
            <a:pPr eaLnBrk="1" hangingPunct="1"/>
            <a:endParaRPr lang="en-US" altLang="en-US" b="1" smtClean="0">
              <a:solidFill>
                <a:schemeClr val="accent2"/>
              </a:solidFill>
            </a:endParaRPr>
          </a:p>
          <a:p>
            <a:pPr eaLnBrk="1" hangingPunct="1"/>
            <a:endParaRPr lang="en-US" altLang="en-US" b="1" smtClean="0">
              <a:solidFill>
                <a:schemeClr val="accent2"/>
              </a:solidFill>
            </a:endParaRPr>
          </a:p>
        </p:txBody>
      </p:sp>
      <p:pic>
        <p:nvPicPr>
          <p:cNvPr id="92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41148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6" descr="hyaline_cartil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1000"/>
            <a:ext cx="3429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9" descr="4019_Hyline-cartil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4038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572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0244" name="Picture 5" descr="Cartilage_diagram_for_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3400" y="2757488"/>
            <a:ext cx="38608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" descr="http://202.28.95.5/11department/anatomy/Profile/Yanyong/bone48MD/bone48MD.files/slide0054_image00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965451"/>
            <a:ext cx="41910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375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22</TotalTime>
  <Words>101</Words>
  <Application>Microsoft Office PowerPoint</Application>
  <PresentationFormat>Custom</PresentationFormat>
  <Paragraphs>48</Paragraphs>
  <Slides>11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Droplet</vt:lpstr>
      <vt:lpstr>Slide 1</vt:lpstr>
      <vt:lpstr>Cartilage</vt:lpstr>
      <vt:lpstr>Function </vt:lpstr>
      <vt:lpstr>Slide 4</vt:lpstr>
      <vt:lpstr>Structure </vt:lpstr>
      <vt:lpstr>Ground Substance</vt:lpstr>
      <vt:lpstr>Slide 7</vt:lpstr>
      <vt:lpstr>Slide 8</vt:lpstr>
      <vt:lpstr>Slide 9</vt:lpstr>
      <vt:lpstr>Slide 10</vt:lpstr>
      <vt:lpstr>Matrix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</dc:creator>
  <cp:lastModifiedBy>Medical</cp:lastModifiedBy>
  <cp:revision>3</cp:revision>
  <dcterms:created xsi:type="dcterms:W3CDTF">2020-04-26T11:10:56Z</dcterms:created>
  <dcterms:modified xsi:type="dcterms:W3CDTF">2020-12-08T08:16:21Z</dcterms:modified>
</cp:coreProperties>
</file>