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7" r:id="rId2"/>
    <p:sldId id="258" r:id="rId3"/>
    <p:sldId id="266" r:id="rId4"/>
    <p:sldId id="263" r:id="rId5"/>
    <p:sldId id="260" r:id="rId6"/>
    <p:sldId id="264" r:id="rId7"/>
    <p:sldId id="265" r:id="rId8"/>
    <p:sldId id="267" r:id="rId9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3" d="100"/>
          <a:sy n="63" d="100"/>
        </p:scale>
        <p:origin x="138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5A98-70E7-4DDD-9957-0A119EE72467}" type="datetimeFigureOut">
              <a:rPr lang="fa-IR" smtClean="0"/>
              <a:t>15/04/1442</a:t>
            </a:fld>
            <a:endParaRPr lang="fa-I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C6947B-4E79-4532-B420-06718C2150AD}" type="slidenum">
              <a:rPr lang="fa-IR" smtClean="0"/>
              <a:t>‹#›</a:t>
            </a:fld>
            <a:endParaRPr lang="fa-IR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5A98-70E7-4DDD-9957-0A119EE72467}" type="datetimeFigureOut">
              <a:rPr lang="fa-IR" smtClean="0"/>
              <a:t>15/04/1442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947B-4E79-4532-B420-06718C2150AD}" type="slidenum">
              <a:rPr lang="fa-IR" smtClean="0"/>
              <a:t>‹#›</a:t>
            </a:fld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0C6947B-4E79-4532-B420-06718C2150AD}" type="slidenum">
              <a:rPr lang="fa-IR" smtClean="0"/>
              <a:t>‹#›</a:t>
            </a:fld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5A98-70E7-4DDD-9957-0A119EE72467}" type="datetimeFigureOut">
              <a:rPr lang="fa-IR" smtClean="0"/>
              <a:t>15/04/1442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5A98-70E7-4DDD-9957-0A119EE72467}" type="datetimeFigureOut">
              <a:rPr lang="fa-IR" smtClean="0"/>
              <a:t>15/04/1442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0C6947B-4E79-4532-B420-06718C2150AD}" type="slidenum">
              <a:rPr lang="fa-IR" smtClean="0"/>
              <a:t>‹#›</a:t>
            </a:fld>
            <a:endParaRPr lang="fa-I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5A98-70E7-4DDD-9957-0A119EE72467}" type="datetimeFigureOut">
              <a:rPr lang="fa-IR" smtClean="0"/>
              <a:t>15/04/1442</a:t>
            </a:fld>
            <a:endParaRPr lang="fa-I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C6947B-4E79-4532-B420-06718C2150AD}" type="slidenum">
              <a:rPr lang="fa-IR" smtClean="0"/>
              <a:t>‹#›</a:t>
            </a:fld>
            <a:endParaRPr lang="fa-I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0DE5A98-70E7-4DDD-9957-0A119EE72467}" type="datetimeFigureOut">
              <a:rPr lang="fa-IR" smtClean="0"/>
              <a:t>15/04/1442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947B-4E79-4532-B420-06718C2150AD}" type="slidenum">
              <a:rPr lang="fa-IR" smtClean="0"/>
              <a:t>‹#›</a:t>
            </a:fld>
            <a:endParaRPr lang="fa-I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5A98-70E7-4DDD-9957-0A119EE72467}" type="datetimeFigureOut">
              <a:rPr lang="fa-IR" smtClean="0"/>
              <a:t>15/04/1442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fa-IR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0C6947B-4E79-4532-B420-06718C2150AD}" type="slidenum">
              <a:rPr lang="fa-IR" smtClean="0"/>
              <a:t>‹#›</a:t>
            </a:fld>
            <a:endParaRPr lang="fa-IR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5A98-70E7-4DDD-9957-0A119EE72467}" type="datetimeFigureOut">
              <a:rPr lang="fa-IR" smtClean="0"/>
              <a:t>15/04/1442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0C6947B-4E79-4532-B420-06718C2150AD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5A98-70E7-4DDD-9957-0A119EE72467}" type="datetimeFigureOut">
              <a:rPr lang="fa-IR" smtClean="0"/>
              <a:t>15/04/1442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C6947B-4E79-4532-B420-06718C2150AD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C6947B-4E79-4532-B420-06718C2150AD}" type="slidenum">
              <a:rPr lang="fa-IR" smtClean="0"/>
              <a:t>‹#›</a:t>
            </a:fld>
            <a:endParaRPr lang="fa-I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5A98-70E7-4DDD-9957-0A119EE72467}" type="datetimeFigureOut">
              <a:rPr lang="fa-IR" smtClean="0"/>
              <a:t>15/04/1442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0C6947B-4E79-4532-B420-06718C2150AD}" type="slidenum">
              <a:rPr lang="fa-IR" smtClean="0"/>
              <a:t>‹#›</a:t>
            </a:fld>
            <a:endParaRPr lang="fa-I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0DE5A98-70E7-4DDD-9957-0A119EE72467}" type="datetimeFigureOut">
              <a:rPr lang="fa-IR" smtClean="0"/>
              <a:t>15/04/1442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0DE5A98-70E7-4DDD-9957-0A119EE72467}" type="datetimeFigureOut">
              <a:rPr lang="fa-IR" smtClean="0"/>
              <a:t>15/04/1442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fa-I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C6947B-4E79-4532-B420-06718C2150AD}" type="slidenum">
              <a:rPr lang="fa-IR" smtClean="0"/>
              <a:t>‹#›</a:t>
            </a:fld>
            <a:endParaRPr lang="fa-IR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1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rtl="1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r" rtl="1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چرا جای داستان آرش کمانگیر در شاهنامه خالی است؟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71437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313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آرش کمانگیر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412776"/>
            <a:ext cx="4038600" cy="4681728"/>
          </a:xfrm>
        </p:spPr>
        <p:txBody>
          <a:bodyPr>
            <a:normAutofit fontScale="77500" lnSpcReduction="20000"/>
          </a:bodyPr>
          <a:lstStyle/>
          <a:p>
            <a:r>
              <a:rPr lang="fa-IR" sz="2800" dirty="0">
                <a:cs typeface="B Nazanin" pitchFamily="2" charset="-78"/>
              </a:rPr>
              <a:t>گفته بودم زندگی زیباست</a:t>
            </a:r>
          </a:p>
          <a:p>
            <a:r>
              <a:rPr lang="fa-IR" sz="2800" dirty="0">
                <a:cs typeface="B Nazanin" pitchFamily="2" charset="-78"/>
              </a:rPr>
              <a:t>گفته و ناگفته، ای بس نکته ها کاینجاست</a:t>
            </a:r>
          </a:p>
          <a:p>
            <a:r>
              <a:rPr lang="fa-IR" sz="2800" dirty="0">
                <a:cs typeface="B Nazanin" pitchFamily="2" charset="-78"/>
              </a:rPr>
              <a:t>آسمانِ باز؛</a:t>
            </a:r>
          </a:p>
          <a:p>
            <a:r>
              <a:rPr lang="fa-IR" sz="2800" dirty="0">
                <a:cs typeface="B Nazanin" pitchFamily="2" charset="-78"/>
              </a:rPr>
              <a:t>آفتابِ زر؛</a:t>
            </a:r>
          </a:p>
          <a:p>
            <a:r>
              <a:rPr lang="fa-IR" sz="2800" dirty="0">
                <a:cs typeface="B Nazanin" pitchFamily="2" charset="-78"/>
              </a:rPr>
              <a:t>باغ‌های گل؛</a:t>
            </a:r>
          </a:p>
          <a:p>
            <a:r>
              <a:rPr lang="fa-IR" sz="2800" dirty="0">
                <a:cs typeface="B Nazanin" pitchFamily="2" charset="-78"/>
              </a:rPr>
              <a:t>دشت‌های بی در و پیکر؛</a:t>
            </a:r>
          </a:p>
          <a:p>
            <a:r>
              <a:rPr lang="fa-IR" dirty="0">
                <a:cs typeface="B Nazanin" pitchFamily="2" charset="-78"/>
              </a:rPr>
              <a:t>سر برون آوردن گل از درون برف؛</a:t>
            </a:r>
          </a:p>
          <a:p>
            <a:r>
              <a:rPr lang="fa-IR" dirty="0">
                <a:cs typeface="B Nazanin" pitchFamily="2" charset="-78"/>
              </a:rPr>
              <a:t>تاب نرم رقص ماهی در بلور آب؛</a:t>
            </a:r>
          </a:p>
          <a:p>
            <a:r>
              <a:rPr lang="fa-IR" dirty="0">
                <a:cs typeface="B Nazanin" pitchFamily="2" charset="-78"/>
              </a:rPr>
              <a:t>بوی خاک عطر باران خورده در کهسار؛</a:t>
            </a:r>
          </a:p>
          <a:p>
            <a:r>
              <a:rPr lang="fa-IR" dirty="0">
                <a:cs typeface="B Nazanin" pitchFamily="2" charset="-78"/>
              </a:rPr>
              <a:t>خواب گندمزار در چشمه‌ی مهتاب؛</a:t>
            </a:r>
          </a:p>
          <a:p>
            <a:r>
              <a:rPr lang="fa-IR" dirty="0">
                <a:cs typeface="B Nazanin" pitchFamily="2" charset="-78"/>
              </a:rPr>
              <a:t>آمدن،رفتن،دویدن؛</a:t>
            </a:r>
          </a:p>
          <a:p>
            <a:r>
              <a:rPr lang="fa-IR" dirty="0">
                <a:cs typeface="B Nazanin" pitchFamily="2" charset="-78"/>
              </a:rPr>
              <a:t>عشق وزیدن؛</a:t>
            </a:r>
          </a:p>
          <a:p>
            <a:r>
              <a:rPr lang="fa-IR" dirty="0">
                <a:cs typeface="B Nazanin" pitchFamily="2" charset="-78"/>
              </a:rPr>
              <a:t>در غم انسان نشستن ؛</a:t>
            </a:r>
          </a:p>
          <a:p>
            <a:r>
              <a:rPr lang="fa-IR" dirty="0">
                <a:cs typeface="B Nazanin" pitchFamily="2" charset="-78"/>
              </a:rPr>
              <a:t>پابه پای شادمانی‌های مردم پای کوبیدن؛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fa-IR" sz="1500" dirty="0">
                <a:cs typeface="B Nazanin" pitchFamily="2" charset="-78"/>
              </a:rPr>
              <a:t>برف می بارد؛</a:t>
            </a:r>
          </a:p>
          <a:p>
            <a:r>
              <a:rPr lang="fa-IR" sz="1500" dirty="0">
                <a:cs typeface="B Nazanin" pitchFamily="2" charset="-78"/>
              </a:rPr>
              <a:t>برف می بارد به روی خار و خاراسنگ</a:t>
            </a:r>
          </a:p>
          <a:p>
            <a:r>
              <a:rPr lang="fa-IR" sz="1500" dirty="0">
                <a:cs typeface="B Nazanin" pitchFamily="2" charset="-78"/>
              </a:rPr>
              <a:t>کوه‌ها خاموش،</a:t>
            </a:r>
          </a:p>
          <a:p>
            <a:r>
              <a:rPr lang="fa-IR" sz="1500" dirty="0">
                <a:cs typeface="B Nazanin" pitchFamily="2" charset="-78"/>
              </a:rPr>
              <a:t>دره ها دلتنگ؛</a:t>
            </a:r>
          </a:p>
          <a:p>
            <a:r>
              <a:rPr lang="fa-IR" sz="1500" dirty="0">
                <a:cs typeface="B Nazanin" pitchFamily="2" charset="-78"/>
              </a:rPr>
              <a:t>راه‌ها چشم انتظار کاروانی با صدای زنگ </a:t>
            </a:r>
          </a:p>
          <a:p>
            <a:r>
              <a:rPr lang="fa-IR" sz="1500" dirty="0">
                <a:cs typeface="B Nazanin" pitchFamily="2" charset="-78"/>
              </a:rPr>
              <a:t>برنمی‌شد گر زبام کلبه‌ها دودی،</a:t>
            </a:r>
          </a:p>
          <a:p>
            <a:r>
              <a:rPr lang="fa-IR" sz="1500" dirty="0">
                <a:cs typeface="B Nazanin" pitchFamily="2" charset="-78"/>
              </a:rPr>
              <a:t>یا که سوسوی چراغی گر پیامی‌مان نمی‌آورد،</a:t>
            </a:r>
          </a:p>
          <a:p>
            <a:r>
              <a:rPr lang="fa-IR" sz="1500" dirty="0">
                <a:cs typeface="B Nazanin" pitchFamily="2" charset="-78"/>
              </a:rPr>
              <a:t>ردپاها گرنمی‌افتاد روی جاده‌ها لغزان،</a:t>
            </a:r>
          </a:p>
          <a:p>
            <a:r>
              <a:rPr lang="fa-IR" sz="1500" dirty="0">
                <a:cs typeface="B Nazanin" pitchFamily="2" charset="-78"/>
              </a:rPr>
              <a:t>ما چه می‌کردیم در کولاک دل آشفته‌ی دمسرد؟</a:t>
            </a:r>
          </a:p>
          <a:p>
            <a:r>
              <a:rPr lang="fa-IR" sz="1500" dirty="0">
                <a:cs typeface="B Nazanin" pitchFamily="2" charset="-78"/>
              </a:rPr>
              <a:t>آنک،آنک کلبه‌ای روشن،</a:t>
            </a:r>
          </a:p>
          <a:p>
            <a:r>
              <a:rPr lang="fa-IR" sz="1500" dirty="0">
                <a:cs typeface="B Nazanin" pitchFamily="2" charset="-78"/>
              </a:rPr>
              <a:t>روی تپه‌، روبروی من</a:t>
            </a:r>
          </a:p>
          <a:p>
            <a:r>
              <a:rPr lang="fa-IR" sz="1500" dirty="0">
                <a:cs typeface="B Nazanin" pitchFamily="2" charset="-78"/>
              </a:rPr>
              <a:t>درگشودندم</a:t>
            </a:r>
          </a:p>
          <a:p>
            <a:r>
              <a:rPr lang="fa-IR" sz="1500" dirty="0">
                <a:cs typeface="B Nazanin" pitchFamily="2" charset="-78"/>
              </a:rPr>
              <a:t>مهربانی‌ها نمودندم</a:t>
            </a:r>
          </a:p>
          <a:p>
            <a:r>
              <a:rPr lang="fa-IR" sz="1500" dirty="0">
                <a:cs typeface="B Nazanin" pitchFamily="2" charset="-78"/>
              </a:rPr>
              <a:t>زود دانستم،که دور از این داستانِ خشم برف و سوز،</a:t>
            </a:r>
          </a:p>
          <a:p>
            <a:r>
              <a:rPr lang="fa-IR" sz="1500" dirty="0">
                <a:cs typeface="B Nazanin" pitchFamily="2" charset="-78"/>
              </a:rPr>
              <a:t>در کنار شعله‌ی آتش،</a:t>
            </a:r>
          </a:p>
          <a:p>
            <a:r>
              <a:rPr lang="fa-IR" sz="1500" dirty="0">
                <a:cs typeface="B Nazanin" pitchFamily="2" charset="-78"/>
              </a:rPr>
              <a:t>قصه می‌گوید برای بچه های خود عمو نوروز:</a:t>
            </a:r>
          </a:p>
          <a:p>
            <a:endParaRPr lang="fa-IR" sz="1400" dirty="0">
              <a:cs typeface="B Nazanin" pitchFamily="2" charset="-78"/>
            </a:endParaRPr>
          </a:p>
        </p:txBody>
      </p:sp>
      <p:pic>
        <p:nvPicPr>
          <p:cNvPr id="5" name="Picture 2" descr="چرا جای داستان آرش کمانگیر در شاهنامه خالی است؟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88640"/>
            <a:ext cx="2139194" cy="100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436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آرش کمانگیر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endParaRPr lang="fa-IR" dirty="0">
              <a:cs typeface="B Nazanin" pitchFamily="2" charset="-78"/>
            </a:endParaRPr>
          </a:p>
          <a:p>
            <a:r>
              <a:rPr lang="fa-IR" sz="2800" dirty="0">
                <a:cs typeface="B Nazanin" pitchFamily="2" charset="-78"/>
              </a:rPr>
              <a:t>« زندگی را شعله باید برفروزنده،</a:t>
            </a:r>
          </a:p>
          <a:p>
            <a:r>
              <a:rPr lang="fa-IR" sz="2800" dirty="0">
                <a:cs typeface="B Nazanin" pitchFamily="2" charset="-78"/>
              </a:rPr>
              <a:t>شعله‌ها را هیمه سوزنده</a:t>
            </a:r>
          </a:p>
          <a:p>
            <a:r>
              <a:rPr lang="fa-IR" sz="2800" dirty="0">
                <a:cs typeface="B Nazanin" pitchFamily="2" charset="-78"/>
              </a:rPr>
              <a:t>جنگلی هستی تو، ای انسان!</a:t>
            </a:r>
          </a:p>
          <a:p>
            <a:r>
              <a:rPr lang="fa-IR" sz="2800" dirty="0">
                <a:cs typeface="B Nazanin" pitchFamily="2" charset="-78"/>
              </a:rPr>
              <a:t>جنگل، ای روئیده آزاده،</a:t>
            </a:r>
          </a:p>
          <a:p>
            <a:r>
              <a:rPr lang="fa-IR" sz="2800" dirty="0">
                <a:cs typeface="B Nazanin" pitchFamily="2" charset="-78"/>
              </a:rPr>
              <a:t>بی دریغ افکنده روی کوه‌ها دامن،</a:t>
            </a:r>
          </a:p>
          <a:p>
            <a:r>
              <a:rPr lang="fa-IR" sz="2800" dirty="0">
                <a:cs typeface="B Nazanin" pitchFamily="2" charset="-78"/>
              </a:rPr>
              <a:t>آشیان‌ها بر سرانگشتان تو جاوید،</a:t>
            </a:r>
          </a:p>
          <a:p>
            <a:r>
              <a:rPr lang="fa-IR" sz="2800" dirty="0">
                <a:cs typeface="B Nazanin" pitchFamily="2" charset="-78"/>
              </a:rPr>
              <a:t>چشمه‌ها در سایبان‌های تو جوشنده،</a:t>
            </a:r>
          </a:p>
          <a:p>
            <a:r>
              <a:rPr lang="fa-IR" sz="2800" dirty="0">
                <a:cs typeface="B Nazanin" pitchFamily="2" charset="-78"/>
              </a:rPr>
              <a:t>آفتاب و باد و باران بر سرت افشان،</a:t>
            </a:r>
          </a:p>
          <a:p>
            <a:r>
              <a:rPr lang="fa-IR" sz="2800" dirty="0">
                <a:cs typeface="B Nazanin" pitchFamily="2" charset="-78"/>
              </a:rPr>
              <a:t>جان تو خدمتگر آتش </a:t>
            </a:r>
          </a:p>
          <a:p>
            <a:r>
              <a:rPr lang="fa-IR" sz="2800" dirty="0">
                <a:cs typeface="B Nazanin" pitchFamily="2" charset="-78"/>
              </a:rPr>
              <a:t>سربلند و سبز باش، ای جنگلِ انسان!»</a:t>
            </a:r>
          </a:p>
          <a:p>
            <a:endParaRPr lang="fa-IR" sz="2800" dirty="0">
              <a:cs typeface="B Nazanin" pitchFamily="2" charset="-78"/>
            </a:endParaRPr>
          </a:p>
          <a:p>
            <a:r>
              <a:rPr lang="fa-IR" sz="2800" dirty="0">
                <a:cs typeface="B Nazanin" pitchFamily="2" charset="-78"/>
              </a:rPr>
              <a:t>زندگانی شعله می‌خواهد -صدا سر داد عمو نوروز-</a:t>
            </a:r>
          </a:p>
          <a:p>
            <a:r>
              <a:rPr lang="fa-IR" sz="2800" dirty="0">
                <a:cs typeface="B Nazanin" pitchFamily="2" charset="-78"/>
              </a:rPr>
              <a:t>شعله هارا هیمه باید روشنی افروز</a:t>
            </a:r>
          </a:p>
          <a:p>
            <a:r>
              <a:rPr lang="fa-IR" sz="2800" dirty="0">
                <a:cs typeface="B Nazanin" pitchFamily="2" charset="-78"/>
              </a:rPr>
              <a:t>کودکانم، داستان ما ز آرش بود</a:t>
            </a:r>
          </a:p>
          <a:p>
            <a:r>
              <a:rPr lang="fa-IR" sz="2800" dirty="0">
                <a:cs typeface="B Nazanin" pitchFamily="2" charset="-78"/>
              </a:rPr>
              <a:t>او به جان خدمتگزار باغ آتش بود. </a:t>
            </a:r>
          </a:p>
          <a:p>
            <a:endParaRPr lang="fa-IR" sz="2800" dirty="0">
              <a:cs typeface="B Nazanin" pitchFamily="2" charset="-78"/>
            </a:endParaRPr>
          </a:p>
          <a:p>
            <a:endParaRPr lang="fa-I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endParaRPr lang="fa-IR" dirty="0">
              <a:cs typeface="B Nazanin" pitchFamily="2" charset="-78"/>
            </a:endParaRPr>
          </a:p>
          <a:p>
            <a:r>
              <a:rPr lang="fa-IR" dirty="0">
                <a:cs typeface="B Nazanin" pitchFamily="2" charset="-78"/>
              </a:rPr>
              <a:t>کار کردن،کارکردن؛</a:t>
            </a:r>
          </a:p>
          <a:p>
            <a:r>
              <a:rPr lang="fa-IR" dirty="0">
                <a:cs typeface="B Nazanin" pitchFamily="2" charset="-78"/>
              </a:rPr>
              <a:t>آرمیدن؛</a:t>
            </a:r>
          </a:p>
          <a:p>
            <a:r>
              <a:rPr lang="fa-IR" dirty="0">
                <a:cs typeface="B Nazanin" pitchFamily="2" charset="-78"/>
              </a:rPr>
              <a:t>چشم انداز بیابان‌های خشک و تشنه را دیدن ؛</a:t>
            </a:r>
          </a:p>
          <a:p>
            <a:r>
              <a:rPr lang="fa-IR" dirty="0">
                <a:cs typeface="B Nazanin" pitchFamily="2" charset="-78"/>
              </a:rPr>
              <a:t>جرعه‌هایی از سبوی تازه آب پاک نوشیدن ؛</a:t>
            </a:r>
          </a:p>
          <a:p>
            <a:r>
              <a:rPr lang="fa-IR" dirty="0">
                <a:cs typeface="B Nazanin" pitchFamily="2" charset="-78"/>
              </a:rPr>
              <a:t>گوسفندان را سحرگاهان به سوی کوه راندن؛</a:t>
            </a:r>
          </a:p>
          <a:p>
            <a:r>
              <a:rPr lang="fa-IR" dirty="0">
                <a:cs typeface="B Nazanin" pitchFamily="2" charset="-78"/>
              </a:rPr>
              <a:t>همنفس با بلبلان کوهی ِ آواره خواندن؛</a:t>
            </a:r>
          </a:p>
          <a:p>
            <a:r>
              <a:rPr lang="fa-IR" dirty="0">
                <a:cs typeface="B Nazanin" pitchFamily="2" charset="-78"/>
              </a:rPr>
              <a:t>در تله افتاده آهوبچگان را شیر دادن؛</a:t>
            </a:r>
          </a:p>
          <a:p>
            <a:r>
              <a:rPr lang="fa-IR" dirty="0">
                <a:cs typeface="B Nazanin" pitchFamily="2" charset="-78"/>
              </a:rPr>
              <a:t>و رهانیدن،</a:t>
            </a:r>
          </a:p>
          <a:p>
            <a:r>
              <a:rPr lang="fa-IR" dirty="0">
                <a:cs typeface="B Nazanin" pitchFamily="2" charset="-78"/>
              </a:rPr>
              <a:t>نیمروز خستگی را در پناه دره ماندن؛...</a:t>
            </a:r>
          </a:p>
          <a:p>
            <a:r>
              <a:rPr lang="fa-IR" dirty="0">
                <a:cs typeface="B Nazanin" pitchFamily="2" charset="-78"/>
              </a:rPr>
              <a:t>آری، آری، زندگی زیباست</a:t>
            </a:r>
          </a:p>
          <a:p>
            <a:r>
              <a:rPr lang="fa-IR" dirty="0">
                <a:cs typeface="B Nazanin" pitchFamily="2" charset="-78"/>
              </a:rPr>
              <a:t>زندگی آتشگهی دیرنده پا برجاست</a:t>
            </a:r>
          </a:p>
          <a:p>
            <a:r>
              <a:rPr lang="fa-IR" dirty="0">
                <a:cs typeface="B Nazanin" pitchFamily="2" charset="-78"/>
              </a:rPr>
              <a:t>گربیفروزیش، رقص شعله‌اش در هر کران پیداست </a:t>
            </a:r>
          </a:p>
          <a:p>
            <a:r>
              <a:rPr lang="fa-IR" dirty="0">
                <a:cs typeface="B Nazanin" pitchFamily="2" charset="-78"/>
              </a:rPr>
              <a:t>ورنه، خاموش است و خاموشی گناه ماست»</a:t>
            </a:r>
          </a:p>
          <a:p>
            <a:r>
              <a:rPr lang="fa-IR" sz="2400" dirty="0">
                <a:cs typeface="B Nazanin" pitchFamily="2" charset="-78"/>
              </a:rPr>
              <a:t>پیرمرد، آرام و با لبخند،</a:t>
            </a:r>
          </a:p>
          <a:p>
            <a:r>
              <a:rPr lang="fa-IR" sz="2400" dirty="0">
                <a:cs typeface="B Nazanin" pitchFamily="2" charset="-78"/>
              </a:rPr>
              <a:t>کنده‌ای در کوره‌ی افسرده جان افکند</a:t>
            </a:r>
          </a:p>
          <a:p>
            <a:r>
              <a:rPr lang="fa-IR" sz="2400" dirty="0">
                <a:cs typeface="B Nazanin" pitchFamily="2" charset="-78"/>
              </a:rPr>
              <a:t>چشم‌هایش را در سیاهی‌های کومه جست و جو می کرد؛</a:t>
            </a:r>
          </a:p>
          <a:p>
            <a:r>
              <a:rPr lang="fa-IR" sz="2400" dirty="0">
                <a:cs typeface="B Nazanin" pitchFamily="2" charset="-78"/>
              </a:rPr>
              <a:t>زیر لب آهسته با خود گفت و گو می‌کرد: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627373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18720" cy="824136"/>
          </a:xfrm>
        </p:spPr>
        <p:txBody>
          <a:bodyPr/>
          <a:lstStyle/>
          <a:p>
            <a:r>
              <a:rPr lang="fa-IR" dirty="0"/>
              <a:t>آرش کمانگیر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a-IR" sz="2800" dirty="0">
                <a:cs typeface="B Nazanin" pitchFamily="2" charset="-78"/>
              </a:rPr>
              <a:t>مرزهای مْلک،</a:t>
            </a:r>
          </a:p>
          <a:p>
            <a:r>
              <a:rPr lang="fa-IR" sz="2800" dirty="0">
                <a:cs typeface="B Nazanin" pitchFamily="2" charset="-78"/>
              </a:rPr>
              <a:t>همچو سرحدّات دامنگستراندیشه، بی‌سامان</a:t>
            </a:r>
          </a:p>
          <a:p>
            <a:r>
              <a:rPr lang="fa-IR" sz="2800" dirty="0">
                <a:cs typeface="B Nazanin" pitchFamily="2" charset="-78"/>
              </a:rPr>
              <a:t>برج های شهر،</a:t>
            </a:r>
          </a:p>
          <a:p>
            <a:r>
              <a:rPr lang="fa-IR" sz="2800" dirty="0">
                <a:cs typeface="B Nazanin" pitchFamily="2" charset="-78"/>
              </a:rPr>
              <a:t>همچو باروهای دل، بشکسته و ویران.</a:t>
            </a:r>
          </a:p>
          <a:p>
            <a:r>
              <a:rPr lang="fa-IR" dirty="0">
                <a:cs typeface="B Nazanin" pitchFamily="2" charset="-78"/>
              </a:rPr>
              <a:t>انجمن‌ها کرد دشمن،</a:t>
            </a:r>
          </a:p>
          <a:p>
            <a:r>
              <a:rPr lang="fa-IR" dirty="0">
                <a:cs typeface="B Nazanin" pitchFamily="2" charset="-78"/>
              </a:rPr>
              <a:t>رایزن‌ها گرد هم آورد دشمن؛</a:t>
            </a:r>
          </a:p>
          <a:p>
            <a:r>
              <a:rPr lang="fa-IR" dirty="0">
                <a:cs typeface="B Nazanin" pitchFamily="2" charset="-78"/>
              </a:rPr>
              <a:t>تا به تدبیری که در ناپاک ْدل دارند،</a:t>
            </a:r>
          </a:p>
          <a:p>
            <a:r>
              <a:rPr lang="fa-IR" dirty="0">
                <a:cs typeface="B Nazanin" pitchFamily="2" charset="-78"/>
              </a:rPr>
              <a:t>هم به دست ما شکست ما براندیشند</a:t>
            </a:r>
          </a:p>
          <a:p>
            <a:r>
              <a:rPr lang="fa-IR" dirty="0">
                <a:cs typeface="B Nazanin" pitchFamily="2" charset="-78"/>
              </a:rPr>
              <a:t>نازک اندیشانشان ،بی شرم،</a:t>
            </a:r>
          </a:p>
          <a:p>
            <a:r>
              <a:rPr lang="fa-IR" dirty="0">
                <a:cs typeface="B Nazanin" pitchFamily="2" charset="-78"/>
              </a:rPr>
              <a:t>- که مباداشان دگر روزِ بهی در چشم -</a:t>
            </a:r>
          </a:p>
          <a:p>
            <a:r>
              <a:rPr lang="fa-IR" dirty="0">
                <a:cs typeface="B Nazanin" pitchFamily="2" charset="-78"/>
              </a:rPr>
              <a:t>یافتند آخر فسونی را که می‌جستند؛</a:t>
            </a:r>
          </a:p>
          <a:p>
            <a:r>
              <a:rPr lang="fa-IR" dirty="0">
                <a:cs typeface="B Nazanin" pitchFamily="2" charset="-78"/>
              </a:rPr>
              <a:t>چشم‌ها با وحشتی در چشمخانه هر طرف را جستجو میکرد؛</a:t>
            </a:r>
          </a:p>
          <a:p>
            <a:r>
              <a:rPr lang="fa-IR" dirty="0">
                <a:cs typeface="B Nazanin" pitchFamily="2" charset="-78"/>
              </a:rPr>
              <a:t>وین خبر را هر دهانی زیر گوشی بازگو میکرد:</a:t>
            </a:r>
          </a:p>
          <a:p>
            <a:endParaRPr lang="fa-IR" dirty="0">
              <a:cs typeface="B Nazanin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fa-IR" sz="1400" dirty="0">
                <a:cs typeface="B Nazanin" pitchFamily="2" charset="-78"/>
              </a:rPr>
              <a:t>روزگاری بود؛</a:t>
            </a:r>
          </a:p>
          <a:p>
            <a:r>
              <a:rPr lang="fa-IR" sz="1400" dirty="0">
                <a:cs typeface="B Nazanin" pitchFamily="2" charset="-78"/>
              </a:rPr>
              <a:t>روزگار تلخ و تاری بود</a:t>
            </a:r>
          </a:p>
          <a:p>
            <a:r>
              <a:rPr lang="fa-IR" sz="1400" dirty="0">
                <a:cs typeface="B Nazanin" pitchFamily="2" charset="-78"/>
              </a:rPr>
              <a:t>بخت ما چون روی بدخواهان ما تیره</a:t>
            </a:r>
          </a:p>
          <a:p>
            <a:r>
              <a:rPr lang="fa-IR" sz="1400" dirty="0">
                <a:cs typeface="B Nazanin" pitchFamily="2" charset="-78"/>
              </a:rPr>
              <a:t>دشمنان بر جان ما چیره</a:t>
            </a:r>
          </a:p>
          <a:p>
            <a:r>
              <a:rPr lang="fa-IR" sz="1400" dirty="0">
                <a:cs typeface="B Nazanin" pitchFamily="2" charset="-78"/>
              </a:rPr>
              <a:t>شهر سیلی خورده هذیان داشت؛</a:t>
            </a:r>
          </a:p>
          <a:p>
            <a:r>
              <a:rPr lang="fa-IR" sz="1400" dirty="0">
                <a:cs typeface="B Nazanin" pitchFamily="2" charset="-78"/>
              </a:rPr>
              <a:t>بر زبان بس داستان‌های پریشان داشت</a:t>
            </a:r>
          </a:p>
          <a:p>
            <a:r>
              <a:rPr lang="fa-IR" sz="1400" dirty="0">
                <a:cs typeface="B Nazanin" pitchFamily="2" charset="-78"/>
              </a:rPr>
              <a:t>زندگی سرد و سیه چون سنگ،</a:t>
            </a:r>
          </a:p>
          <a:p>
            <a:r>
              <a:rPr lang="fa-IR" sz="1400" dirty="0">
                <a:cs typeface="B Nazanin" pitchFamily="2" charset="-78"/>
              </a:rPr>
              <a:t>روز بدنامی،</a:t>
            </a:r>
          </a:p>
          <a:p>
            <a:r>
              <a:rPr lang="fa-IR" sz="1400" dirty="0">
                <a:cs typeface="B Nazanin" pitchFamily="2" charset="-78"/>
              </a:rPr>
              <a:t>روزگار ننگ </a:t>
            </a:r>
          </a:p>
          <a:p>
            <a:r>
              <a:rPr lang="fa-IR" sz="1400" dirty="0">
                <a:cs typeface="B Nazanin" pitchFamily="2" charset="-78"/>
              </a:rPr>
              <a:t>غیرت اندر بندهای بندگی پیچان؛</a:t>
            </a:r>
          </a:p>
          <a:p>
            <a:r>
              <a:rPr lang="fa-IR" sz="1400" dirty="0">
                <a:cs typeface="B Nazanin" pitchFamily="2" charset="-78"/>
              </a:rPr>
              <a:t>عشق در بیماریِ دلمردگی بیجان</a:t>
            </a:r>
          </a:p>
          <a:p>
            <a:r>
              <a:rPr lang="fa-IR" sz="1400" dirty="0">
                <a:cs typeface="B Nazanin" pitchFamily="2" charset="-78"/>
              </a:rPr>
              <a:t>ترس بود و بال‌های مرگ</a:t>
            </a:r>
          </a:p>
          <a:p>
            <a:r>
              <a:rPr lang="fa-IR" sz="1400" dirty="0">
                <a:cs typeface="B Nazanin" pitchFamily="2" charset="-78"/>
              </a:rPr>
              <a:t>کس نمی‌جنبید، چون بر شاخه برگ از برگ</a:t>
            </a:r>
          </a:p>
          <a:p>
            <a:r>
              <a:rPr lang="fa-IR" sz="1400" dirty="0">
                <a:cs typeface="B Nazanin" pitchFamily="2" charset="-78"/>
              </a:rPr>
              <a:t>سنگر آزادگان خاموش</a:t>
            </a:r>
          </a:p>
          <a:p>
            <a:r>
              <a:rPr lang="fa-IR" sz="1400" dirty="0">
                <a:cs typeface="B Nazanin" pitchFamily="2" charset="-78"/>
              </a:rPr>
              <a:t>خیمه‌گاه دشمنان پرجوش</a:t>
            </a:r>
          </a:p>
          <a:p>
            <a:endParaRPr lang="fa-IR" sz="1400" dirty="0">
              <a:cs typeface="B Nazanin" pitchFamily="2" charset="-78"/>
            </a:endParaRPr>
          </a:p>
          <a:p>
            <a:endParaRPr lang="fa-IR" sz="14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680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آرش کمانگیر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endParaRPr lang="fa-IR" dirty="0">
              <a:cs typeface="B Nazanin" pitchFamily="2" charset="-78"/>
            </a:endParaRPr>
          </a:p>
          <a:p>
            <a:r>
              <a:rPr lang="fa-IR" dirty="0">
                <a:cs typeface="B Nazanin" pitchFamily="2" charset="-78"/>
              </a:rPr>
              <a:t>«صبح می‌آمد</a:t>
            </a:r>
          </a:p>
          <a:p>
            <a:r>
              <a:rPr lang="fa-IR" dirty="0">
                <a:cs typeface="B Nazanin" pitchFamily="2" charset="-78"/>
              </a:rPr>
              <a:t>-پیرمرد آرام کرد آغاز-</a:t>
            </a:r>
          </a:p>
          <a:p>
            <a:r>
              <a:rPr lang="fa-IR" dirty="0">
                <a:cs typeface="B Nazanin" pitchFamily="2" charset="-78"/>
              </a:rPr>
              <a:t>پیش روی لشکر دشمن سپاه دوست؛ دشت نه، دریایی از سرباز</a:t>
            </a:r>
          </a:p>
          <a:p>
            <a:r>
              <a:rPr lang="fa-IR" dirty="0">
                <a:cs typeface="B Nazanin" pitchFamily="2" charset="-78"/>
              </a:rPr>
              <a:t>آسمان الماسِ اخترهای خود را داده بود از دست</a:t>
            </a:r>
          </a:p>
          <a:p>
            <a:r>
              <a:rPr lang="fa-IR" dirty="0">
                <a:cs typeface="B Nazanin" pitchFamily="2" charset="-78"/>
              </a:rPr>
              <a:t>بی نفس می‌شد سیاهی در دهان صبح؛</a:t>
            </a:r>
          </a:p>
          <a:p>
            <a:r>
              <a:rPr lang="fa-IR" dirty="0">
                <a:cs typeface="B Nazanin" pitchFamily="2" charset="-78"/>
              </a:rPr>
              <a:t>باد پر می‌ریخت روی دشت باز دامن البرز</a:t>
            </a:r>
          </a:p>
          <a:p>
            <a:r>
              <a:rPr lang="fa-IR" dirty="0">
                <a:cs typeface="B Nazanin" pitchFamily="2" charset="-78"/>
              </a:rPr>
              <a:t>لشکر ایرانیان در اضطرابی سخت دردآور،</a:t>
            </a:r>
          </a:p>
          <a:p>
            <a:r>
              <a:rPr lang="fa-IR" dirty="0">
                <a:cs typeface="B Nazanin" pitchFamily="2" charset="-78"/>
              </a:rPr>
              <a:t>دودو و سه سه به پچپچ گرد یکدیگر؛</a:t>
            </a:r>
          </a:p>
          <a:p>
            <a:r>
              <a:rPr lang="fa-IR" dirty="0">
                <a:cs typeface="B Nazanin" pitchFamily="2" charset="-78"/>
              </a:rPr>
              <a:t>کودکان بربام؛</a:t>
            </a:r>
          </a:p>
          <a:p>
            <a:r>
              <a:rPr lang="fa-IR" dirty="0">
                <a:cs typeface="B Nazanin" pitchFamily="2" charset="-78"/>
              </a:rPr>
              <a:t>دختران بنشسته بر روزن،</a:t>
            </a:r>
          </a:p>
          <a:p>
            <a:r>
              <a:rPr lang="fa-IR" dirty="0">
                <a:cs typeface="B Nazanin" pitchFamily="2" charset="-78"/>
              </a:rPr>
              <a:t>مادران غمگین کنار در... </a:t>
            </a:r>
          </a:p>
          <a:p>
            <a:endParaRPr lang="fa-IR" dirty="0">
              <a:cs typeface="B Nazanin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a-IR" dirty="0">
                <a:cs typeface="B Nazanin" pitchFamily="2" charset="-78"/>
              </a:rPr>
              <a:t>« آخرین فرمان، آخرین تحقیر</a:t>
            </a:r>
          </a:p>
          <a:p>
            <a:r>
              <a:rPr lang="fa-IR" dirty="0">
                <a:cs typeface="B Nazanin" pitchFamily="2" charset="-78"/>
              </a:rPr>
              <a:t>مرز را پرواز تیری می‌دهد سامان!</a:t>
            </a:r>
          </a:p>
          <a:p>
            <a:r>
              <a:rPr lang="fa-IR" dirty="0">
                <a:cs typeface="B Nazanin" pitchFamily="2" charset="-78"/>
              </a:rPr>
              <a:t>گر به نزدیکی فرود آید ،</a:t>
            </a:r>
          </a:p>
          <a:p>
            <a:r>
              <a:rPr lang="fa-IR" dirty="0">
                <a:cs typeface="B Nazanin" pitchFamily="2" charset="-78"/>
              </a:rPr>
              <a:t>خانه هامان تنگ،</a:t>
            </a:r>
          </a:p>
          <a:p>
            <a:r>
              <a:rPr lang="fa-IR" dirty="0">
                <a:cs typeface="B Nazanin" pitchFamily="2" charset="-78"/>
              </a:rPr>
              <a:t>آرزومان کور،</a:t>
            </a:r>
          </a:p>
          <a:p>
            <a:r>
              <a:rPr lang="fa-IR" dirty="0">
                <a:cs typeface="B Nazanin" pitchFamily="2" charset="-78"/>
              </a:rPr>
              <a:t>ور بپرد دور،</a:t>
            </a:r>
          </a:p>
          <a:p>
            <a:r>
              <a:rPr lang="fa-IR" dirty="0">
                <a:cs typeface="B Nazanin" pitchFamily="2" charset="-78"/>
              </a:rPr>
              <a:t>تا کجا؟ تاچند؟</a:t>
            </a:r>
          </a:p>
          <a:p>
            <a:r>
              <a:rPr lang="fa-IR" dirty="0">
                <a:cs typeface="B Nazanin" pitchFamily="2" charset="-78"/>
              </a:rPr>
              <a:t>آه ! کوبازوی پولادین و کو سرپنجه‌ی ایمان؟»</a:t>
            </a:r>
          </a:p>
          <a:p>
            <a:r>
              <a:rPr lang="fa-IR" dirty="0">
                <a:cs typeface="B Nazanin" pitchFamily="2" charset="-78"/>
              </a:rPr>
              <a:t>هر دهانی این خبر را بازگو می‌کرد؛</a:t>
            </a:r>
          </a:p>
          <a:p>
            <a:r>
              <a:rPr lang="fa-IR" dirty="0">
                <a:cs typeface="B Nazanin" pitchFamily="2" charset="-78"/>
              </a:rPr>
              <a:t>چشم‌ها ، بی گفت و گویی ، هر طرف را جست و جو می‌کرد...</a:t>
            </a:r>
          </a:p>
          <a:p>
            <a:endParaRPr lang="fa-IR" dirty="0">
              <a:cs typeface="B Nazanin" pitchFamily="2" charset="-78"/>
            </a:endParaRPr>
          </a:p>
          <a:p>
            <a:r>
              <a:rPr lang="fa-IR" dirty="0">
                <a:cs typeface="B Nazanin" pitchFamily="2" charset="-78"/>
              </a:rPr>
              <a:t>پیرمرد، اندوهگین دستی به دیگر دست می‌سایید</a:t>
            </a:r>
          </a:p>
          <a:p>
            <a:r>
              <a:rPr lang="fa-IR" dirty="0">
                <a:cs typeface="B Nazanin" pitchFamily="2" charset="-78"/>
              </a:rPr>
              <a:t>از میان دره ّهای دور، گرگی خسته می‌نالید</a:t>
            </a:r>
          </a:p>
          <a:p>
            <a:r>
              <a:rPr lang="fa-IR" dirty="0">
                <a:cs typeface="B Nazanin" pitchFamily="2" charset="-78"/>
              </a:rPr>
              <a:t>برف روی برف می‌بارید</a:t>
            </a:r>
          </a:p>
          <a:p>
            <a:r>
              <a:rPr lang="fa-IR" dirty="0">
                <a:cs typeface="B Nazanin" pitchFamily="2" charset="-78"/>
              </a:rPr>
              <a:t>باد بالش را به پشت شیشه می‌مالید...</a:t>
            </a:r>
          </a:p>
          <a:p>
            <a:endParaRPr lang="fa-IR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13492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آرش کمانگیر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a-IR" dirty="0">
                <a:cs typeface="B Nazanin" pitchFamily="2" charset="-78"/>
              </a:rPr>
              <a:t>در این پیکار،</a:t>
            </a:r>
          </a:p>
          <a:p>
            <a:r>
              <a:rPr lang="fa-IR" dirty="0">
                <a:cs typeface="B Nazanin" pitchFamily="2" charset="-78"/>
              </a:rPr>
              <a:t>در این کار،</a:t>
            </a:r>
          </a:p>
          <a:p>
            <a:r>
              <a:rPr lang="fa-IR" dirty="0">
                <a:cs typeface="B Nazanin" pitchFamily="2" charset="-78"/>
              </a:rPr>
              <a:t>دل خلقی است در مشتم؛</a:t>
            </a:r>
          </a:p>
          <a:p>
            <a:r>
              <a:rPr lang="fa-IR" dirty="0">
                <a:cs typeface="B Nazanin" pitchFamily="2" charset="-78"/>
              </a:rPr>
              <a:t>امید مردمی خاموش هم پشتم</a:t>
            </a:r>
          </a:p>
          <a:p>
            <a:r>
              <a:rPr lang="fa-IR" dirty="0">
                <a:cs typeface="B Nazanin" pitchFamily="2" charset="-78"/>
              </a:rPr>
              <a:t>کمان کهکشان در دست،</a:t>
            </a:r>
          </a:p>
          <a:p>
            <a:r>
              <a:rPr lang="fa-IR" dirty="0">
                <a:cs typeface="B Nazanin" pitchFamily="2" charset="-78"/>
              </a:rPr>
              <a:t>کمانداری کمانگیرم</a:t>
            </a:r>
          </a:p>
          <a:p>
            <a:r>
              <a:rPr lang="fa-IR" dirty="0">
                <a:cs typeface="B Nazanin" pitchFamily="2" charset="-78"/>
              </a:rPr>
              <a:t>شهاب تیزرو تیرم؛</a:t>
            </a:r>
          </a:p>
          <a:p>
            <a:r>
              <a:rPr lang="fa-IR" dirty="0">
                <a:cs typeface="B Nazanin" pitchFamily="2" charset="-78"/>
              </a:rPr>
              <a:t>ستیغ سربلند کوه مأوایم؛</a:t>
            </a:r>
          </a:p>
          <a:p>
            <a:r>
              <a:rPr lang="fa-IR" dirty="0">
                <a:cs typeface="B Nazanin" pitchFamily="2" charset="-78"/>
              </a:rPr>
              <a:t>به چشم آفتاب تازه رس جایم </a:t>
            </a:r>
          </a:p>
          <a:p>
            <a:r>
              <a:rPr lang="fa-IR" dirty="0">
                <a:cs typeface="B Nazanin" pitchFamily="2" charset="-78"/>
              </a:rPr>
              <a:t>مرا تیر است آتش پر؛</a:t>
            </a:r>
          </a:p>
          <a:p>
            <a:r>
              <a:rPr lang="fa-IR" dirty="0">
                <a:cs typeface="B Nazanin" pitchFamily="2" charset="-78"/>
              </a:rPr>
              <a:t>مرا باد است فرمانبر</a:t>
            </a:r>
          </a:p>
          <a:p>
            <a:r>
              <a:rPr lang="fa-IR" dirty="0">
                <a:cs typeface="B Nazanin" pitchFamily="2" charset="-78"/>
              </a:rPr>
              <a:t>ولیکن چاره را امروز زور پهلوانی نیست</a:t>
            </a:r>
          </a:p>
          <a:p>
            <a:r>
              <a:rPr lang="fa-IR" dirty="0">
                <a:cs typeface="B Nazanin" pitchFamily="2" charset="-78"/>
              </a:rPr>
              <a:t>رهایی با تن پولاد و نیروی جوانی نیست</a:t>
            </a:r>
          </a:p>
          <a:p>
            <a:r>
              <a:rPr lang="fa-IR" dirty="0">
                <a:cs typeface="B Nazanin" pitchFamily="2" charset="-78"/>
              </a:rPr>
              <a:t>در این میدان،</a:t>
            </a:r>
          </a:p>
          <a:p>
            <a:r>
              <a:rPr lang="fa-IR" dirty="0">
                <a:cs typeface="B Nazanin" pitchFamily="2" charset="-78"/>
              </a:rPr>
              <a:t>بر این پیکان هستی سوز سامان ساز،</a:t>
            </a:r>
          </a:p>
          <a:p>
            <a:r>
              <a:rPr lang="fa-IR" dirty="0">
                <a:cs typeface="B Nazanin" pitchFamily="2" charset="-78"/>
              </a:rPr>
              <a:t>پری از جان بباید تا فرو ننشیند از پرواز»</a:t>
            </a:r>
          </a:p>
          <a:p>
            <a:endParaRPr lang="fa-IR" dirty="0">
              <a:cs typeface="B Nazanin" pitchFamily="2" charset="-78"/>
            </a:endParaRPr>
          </a:p>
          <a:p>
            <a:endParaRPr lang="fa-IR" dirty="0">
              <a:cs typeface="B Nazanin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a-IR" dirty="0">
                <a:cs typeface="B Nazanin" pitchFamily="2" charset="-78"/>
              </a:rPr>
              <a:t>کم کمک در اوج آمد پچپچ خفته</a:t>
            </a:r>
          </a:p>
          <a:p>
            <a:r>
              <a:rPr lang="fa-IR" dirty="0">
                <a:cs typeface="B Nazanin" pitchFamily="2" charset="-78"/>
              </a:rPr>
              <a:t>خلق، چون بحری برآشفته،</a:t>
            </a:r>
          </a:p>
          <a:p>
            <a:r>
              <a:rPr lang="fa-IR" dirty="0">
                <a:cs typeface="B Nazanin" pitchFamily="2" charset="-78"/>
              </a:rPr>
              <a:t>به جوش آمد؛</a:t>
            </a:r>
          </a:p>
          <a:p>
            <a:r>
              <a:rPr lang="fa-IR" dirty="0">
                <a:cs typeface="B Nazanin" pitchFamily="2" charset="-78"/>
              </a:rPr>
              <a:t>خروشان شد؛</a:t>
            </a:r>
          </a:p>
          <a:p>
            <a:r>
              <a:rPr lang="fa-IR" dirty="0">
                <a:cs typeface="B Nazanin" pitchFamily="2" charset="-78"/>
              </a:rPr>
              <a:t>به موج افتاد؛</a:t>
            </a:r>
          </a:p>
          <a:p>
            <a:r>
              <a:rPr lang="fa-IR" dirty="0">
                <a:cs typeface="B Nazanin" pitchFamily="2" charset="-78"/>
              </a:rPr>
              <a:t>بّرش بگرفت و مردی چون صدف</a:t>
            </a:r>
          </a:p>
          <a:p>
            <a:r>
              <a:rPr lang="fa-IR" dirty="0">
                <a:cs typeface="B Nazanin" pitchFamily="2" charset="-78"/>
              </a:rPr>
              <a:t>از سینه بیرون داد...</a:t>
            </a:r>
          </a:p>
          <a:p>
            <a:r>
              <a:rPr lang="fa-IR" dirty="0">
                <a:cs typeface="B Nazanin" pitchFamily="2" charset="-78"/>
              </a:rPr>
              <a:t>«منم آرش ،</a:t>
            </a:r>
          </a:p>
          <a:p>
            <a:r>
              <a:rPr lang="fa-IR" dirty="0">
                <a:cs typeface="B Nazanin" pitchFamily="2" charset="-78"/>
              </a:rPr>
              <a:t>- چنین آغاز کرد آن مرد با دشمن -</a:t>
            </a:r>
          </a:p>
          <a:p>
            <a:r>
              <a:rPr lang="fa-IR" dirty="0">
                <a:cs typeface="B Nazanin" pitchFamily="2" charset="-78"/>
              </a:rPr>
              <a:t>منم آرش، سپاهی مردی آزاده،</a:t>
            </a:r>
          </a:p>
          <a:p>
            <a:r>
              <a:rPr lang="fa-IR" dirty="0">
                <a:cs typeface="B Nazanin" pitchFamily="2" charset="-78"/>
              </a:rPr>
              <a:t>به تنها تیر ترکش آزمون تلختان را</a:t>
            </a:r>
          </a:p>
          <a:p>
            <a:r>
              <a:rPr lang="fa-IR" dirty="0">
                <a:cs typeface="B Nazanin" pitchFamily="2" charset="-78"/>
              </a:rPr>
              <a:t>اینک آماده</a:t>
            </a:r>
          </a:p>
          <a:p>
            <a:r>
              <a:rPr lang="fa-IR" dirty="0">
                <a:cs typeface="B Nazanin" pitchFamily="2" charset="-78"/>
              </a:rPr>
              <a:t>مجوییدم نسب،</a:t>
            </a:r>
          </a:p>
          <a:p>
            <a:r>
              <a:rPr lang="fa-IR" dirty="0">
                <a:cs typeface="B Nazanin" pitchFamily="2" charset="-78"/>
              </a:rPr>
              <a:t>فرزند رنج و کار؛</a:t>
            </a:r>
          </a:p>
          <a:p>
            <a:r>
              <a:rPr lang="fa-IR" dirty="0">
                <a:cs typeface="B Nazanin" pitchFamily="2" charset="-78"/>
              </a:rPr>
              <a:t>گریزان چون شهاب از شب ،</a:t>
            </a:r>
          </a:p>
          <a:p>
            <a:r>
              <a:rPr lang="fa-IR" dirty="0">
                <a:cs typeface="B Nazanin" pitchFamily="2" charset="-78"/>
              </a:rPr>
              <a:t>چو صبح آماده‌ی دیدار</a:t>
            </a:r>
          </a:p>
          <a:p>
            <a:r>
              <a:rPr lang="fa-IR" dirty="0">
                <a:cs typeface="B Nazanin" pitchFamily="2" charset="-78"/>
              </a:rPr>
              <a:t>...دلم را در میان دست می‌گیرم </a:t>
            </a:r>
          </a:p>
          <a:p>
            <a:r>
              <a:rPr lang="fa-IR" dirty="0">
                <a:cs typeface="B Nazanin" pitchFamily="2" charset="-78"/>
              </a:rPr>
              <a:t>و می افشارمش در چنگ ،</a:t>
            </a:r>
          </a:p>
          <a:p>
            <a:r>
              <a:rPr lang="fa-IR" dirty="0">
                <a:cs typeface="B Nazanin" pitchFamily="2" charset="-78"/>
              </a:rPr>
              <a:t>دل، این جام پر از کین پر از خون را؛</a:t>
            </a:r>
          </a:p>
          <a:p>
            <a:r>
              <a:rPr lang="fa-IR" dirty="0">
                <a:cs typeface="B Nazanin" pitchFamily="2" charset="-78"/>
              </a:rPr>
              <a:t>دل، این بیتاب خشم آهنگ</a:t>
            </a:r>
          </a:p>
        </p:txBody>
      </p:sp>
    </p:spTree>
    <p:extLst>
      <p:ext uri="{BB962C8B-B14F-4D97-AF65-F5344CB8AC3E}">
        <p14:creationId xmlns:p14="http://schemas.microsoft.com/office/powerpoint/2010/main" val="1505952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آرش کمانگیر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fa-IR" sz="2000" dirty="0">
                <a:cs typeface="B Nazanin" pitchFamily="2" charset="-78"/>
              </a:rPr>
              <a:t>کودکان از بام ها او را صدا کردند</a:t>
            </a:r>
          </a:p>
          <a:p>
            <a:r>
              <a:rPr lang="fa-IR" sz="2000" dirty="0">
                <a:cs typeface="B Nazanin" pitchFamily="2" charset="-78"/>
              </a:rPr>
              <a:t>مادران او را دعا کردند</a:t>
            </a:r>
          </a:p>
          <a:p>
            <a:r>
              <a:rPr lang="fa-IR" sz="2000" dirty="0">
                <a:cs typeface="B Nazanin" pitchFamily="2" charset="-78"/>
              </a:rPr>
              <a:t>پیرمردان چشم گرداندند </a:t>
            </a:r>
          </a:p>
          <a:p>
            <a:r>
              <a:rPr lang="fa-IR" sz="2000" dirty="0">
                <a:cs typeface="B Nazanin" pitchFamily="2" charset="-78"/>
              </a:rPr>
              <a:t>دختران، بفشرده گردن بندها در مشت،</a:t>
            </a:r>
          </a:p>
          <a:p>
            <a:r>
              <a:rPr lang="fa-IR" sz="2000" dirty="0">
                <a:cs typeface="B Nazanin" pitchFamily="2" charset="-78"/>
              </a:rPr>
              <a:t>همرهِ او قدرت عشق و وفا کردند</a:t>
            </a:r>
          </a:p>
          <a:p>
            <a:r>
              <a:rPr lang="fa-IR" sz="2000" dirty="0">
                <a:cs typeface="B Nazanin" pitchFamily="2" charset="-78"/>
              </a:rPr>
              <a:t>آرش، اما همچنان خاموش،</a:t>
            </a:r>
          </a:p>
          <a:p>
            <a:r>
              <a:rPr lang="fa-IR" sz="2000" dirty="0">
                <a:cs typeface="B Nazanin" pitchFamily="2" charset="-78"/>
              </a:rPr>
              <a:t>از شکاف دامن البرز بالا رفت</a:t>
            </a:r>
          </a:p>
          <a:p>
            <a:r>
              <a:rPr lang="fa-IR" sz="2000" dirty="0">
                <a:cs typeface="B Nazanin" pitchFamily="2" charset="-78"/>
              </a:rPr>
              <a:t>وز پی او،</a:t>
            </a:r>
          </a:p>
          <a:p>
            <a:r>
              <a:rPr lang="fa-IR" sz="2000" dirty="0">
                <a:cs typeface="B Nazanin" pitchFamily="2" charset="-78"/>
              </a:rPr>
              <a:t>پرده‌های اشک پی در پی فرود آمد »</a:t>
            </a:r>
          </a:p>
          <a:p>
            <a:endParaRPr lang="fa-IR" sz="1400" dirty="0">
              <a:cs typeface="B Nazanin" pitchFamily="2" charset="-78"/>
            </a:endParaRPr>
          </a:p>
          <a:p>
            <a:endParaRPr lang="fa-IR" sz="1400" dirty="0">
              <a:cs typeface="B Nazanin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fa-IR" sz="1800" dirty="0">
                <a:cs typeface="B Nazanin" pitchFamily="2" charset="-78"/>
              </a:rPr>
              <a:t>« زمین خاموش بود و آسمان خاموش</a:t>
            </a:r>
          </a:p>
          <a:p>
            <a:r>
              <a:rPr lang="fa-IR" sz="1800" dirty="0">
                <a:cs typeface="B Nazanin" pitchFamily="2" charset="-78"/>
              </a:rPr>
              <a:t>تو گویی این جهان را بود با گفتار آرش گوش</a:t>
            </a:r>
          </a:p>
          <a:p>
            <a:r>
              <a:rPr lang="fa-IR" sz="1800" dirty="0">
                <a:cs typeface="B Nazanin" pitchFamily="2" charset="-78"/>
              </a:rPr>
              <a:t>به یال کوهها لغزید کم کم پنجه‌ی خورشید</a:t>
            </a:r>
          </a:p>
          <a:p>
            <a:r>
              <a:rPr lang="fa-IR" sz="1800" dirty="0">
                <a:cs typeface="B Nazanin" pitchFamily="2" charset="-78"/>
              </a:rPr>
              <a:t>هزاران نیزه‌ی زرین به چشم آسمان پاشید</a:t>
            </a:r>
          </a:p>
          <a:p>
            <a:r>
              <a:rPr lang="fa-IR" sz="1800" dirty="0">
                <a:cs typeface="B Nazanin" pitchFamily="2" charset="-78"/>
              </a:rPr>
              <a:t>« نظر افکند آرش سوی شهر، آرام</a:t>
            </a:r>
          </a:p>
          <a:p>
            <a:r>
              <a:rPr lang="fa-IR" sz="1800" dirty="0">
                <a:cs typeface="B Nazanin" pitchFamily="2" charset="-78"/>
              </a:rPr>
              <a:t>کودکان بر بام؛</a:t>
            </a:r>
          </a:p>
          <a:p>
            <a:r>
              <a:rPr lang="fa-IR" sz="1800" dirty="0">
                <a:cs typeface="B Nazanin" pitchFamily="2" charset="-78"/>
              </a:rPr>
              <a:t>دختران بنشسته بر روزن؛</a:t>
            </a:r>
          </a:p>
          <a:p>
            <a:r>
              <a:rPr lang="fa-IR" sz="1800" dirty="0">
                <a:cs typeface="B Nazanin" pitchFamily="2" charset="-78"/>
              </a:rPr>
              <a:t>مادران غمگین کنار در؛</a:t>
            </a:r>
          </a:p>
          <a:p>
            <a:r>
              <a:rPr lang="fa-IR" sz="1800" dirty="0">
                <a:cs typeface="B Nazanin" pitchFamily="2" charset="-78"/>
              </a:rPr>
              <a:t>مردها در راه</a:t>
            </a:r>
          </a:p>
          <a:p>
            <a:r>
              <a:rPr lang="fa-IR" sz="1800" dirty="0">
                <a:cs typeface="B Nazanin" pitchFamily="2" charset="-78"/>
              </a:rPr>
              <a:t>سرود بی کلامی، با غمی جانکاه،</a:t>
            </a:r>
          </a:p>
          <a:p>
            <a:r>
              <a:rPr lang="fa-IR" sz="1800" dirty="0">
                <a:cs typeface="B Nazanin" pitchFamily="2" charset="-78"/>
              </a:rPr>
              <a:t>ز چشمان بر همی‌شد با نسیم صبحدم همراه</a:t>
            </a:r>
          </a:p>
          <a:p>
            <a:r>
              <a:rPr lang="fa-IR" sz="1800" dirty="0">
                <a:cs typeface="B Nazanin" pitchFamily="2" charset="-78"/>
              </a:rPr>
              <a:t>... دشمنانش، در سکوتی ریشخند آمیز،</a:t>
            </a:r>
          </a:p>
          <a:p>
            <a:r>
              <a:rPr lang="fa-IR" sz="1800" dirty="0">
                <a:cs typeface="B Nazanin" pitchFamily="2" charset="-78"/>
              </a:rPr>
              <a:t>راه واکردند</a:t>
            </a:r>
          </a:p>
          <a:p>
            <a:endParaRPr lang="fa-IR" sz="14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0615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آرش کمانگیر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a-IR" sz="2400" dirty="0">
                <a:cs typeface="B Nazanin" pitchFamily="2" charset="-78"/>
              </a:rPr>
              <a:t>کوه‌ها خاموش،</a:t>
            </a:r>
          </a:p>
          <a:p>
            <a:r>
              <a:rPr lang="fa-IR" sz="2400" dirty="0">
                <a:cs typeface="B Nazanin" pitchFamily="2" charset="-78"/>
              </a:rPr>
              <a:t>دره ها دلتنگ؛</a:t>
            </a:r>
          </a:p>
          <a:p>
            <a:r>
              <a:rPr lang="fa-IR" sz="2400" dirty="0">
                <a:cs typeface="B Nazanin" pitchFamily="2" charset="-78"/>
              </a:rPr>
              <a:t>راه‌ها چشم انتظار کاروانی با صدای زنگ </a:t>
            </a:r>
          </a:p>
          <a:p>
            <a:r>
              <a:rPr lang="fa-IR" sz="2400" dirty="0">
                <a:cs typeface="B Nazanin" pitchFamily="2" charset="-78"/>
              </a:rPr>
              <a:t>کودکان دیری است در خوابند،</a:t>
            </a:r>
          </a:p>
          <a:p>
            <a:r>
              <a:rPr lang="fa-IR" sz="2400" dirty="0">
                <a:cs typeface="B Nazanin" pitchFamily="2" charset="-78"/>
              </a:rPr>
              <a:t>در خواب است عمونوروز می‌گذارم کنده‌ای هیزم در آتشدان</a:t>
            </a:r>
          </a:p>
          <a:p>
            <a:r>
              <a:rPr lang="fa-IR" sz="2400" dirty="0">
                <a:cs typeface="B Nazanin" pitchFamily="2" charset="-78"/>
              </a:rPr>
              <a:t>شعله بالا می‌رود پرسوز</a:t>
            </a:r>
          </a:p>
          <a:p>
            <a:endParaRPr lang="fa-I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a-IR" sz="2800" dirty="0">
                <a:cs typeface="B Nazanin" pitchFamily="2" charset="-78"/>
              </a:rPr>
              <a:t>. شامگاهان ،</a:t>
            </a:r>
          </a:p>
          <a:p>
            <a:r>
              <a:rPr lang="fa-IR" sz="2800" dirty="0">
                <a:cs typeface="B Nazanin" pitchFamily="2" charset="-78"/>
              </a:rPr>
              <a:t>راه جویانی که می‌جستند آرش را به روی قلّه‌ها، پی گیر،</a:t>
            </a:r>
          </a:p>
          <a:p>
            <a:r>
              <a:rPr lang="fa-IR" sz="2800" dirty="0">
                <a:cs typeface="B Nazanin" pitchFamily="2" charset="-78"/>
              </a:rPr>
              <a:t>باز گردیدند،</a:t>
            </a:r>
          </a:p>
          <a:p>
            <a:r>
              <a:rPr lang="fa-IR" sz="2800" dirty="0">
                <a:cs typeface="B Nazanin" pitchFamily="2" charset="-78"/>
              </a:rPr>
              <a:t>بی نشان از پیکر آرش،</a:t>
            </a:r>
          </a:p>
          <a:p>
            <a:r>
              <a:rPr lang="fa-IR" sz="2800" dirty="0">
                <a:cs typeface="B Nazanin" pitchFamily="2" charset="-78"/>
              </a:rPr>
              <a:t>با کمان و ترکشی بی تیر </a:t>
            </a:r>
          </a:p>
          <a:p>
            <a:r>
              <a:rPr lang="fa-IR" sz="2800" dirty="0">
                <a:cs typeface="B Nazanin" pitchFamily="2" charset="-78"/>
              </a:rPr>
              <a:t>آری، آری، جان خود در تیر کرد آرش </a:t>
            </a:r>
          </a:p>
          <a:p>
            <a:r>
              <a:rPr lang="fa-IR" sz="2800" dirty="0">
                <a:cs typeface="B Nazanin" pitchFamily="2" charset="-78"/>
              </a:rPr>
              <a:t>کار صدها صدهزار تیغه‌ی شمشیر کرد آرش</a:t>
            </a:r>
          </a:p>
          <a:p>
            <a:r>
              <a:rPr lang="fa-IR" sz="2800" dirty="0">
                <a:cs typeface="B Nazanin" pitchFamily="2" charset="-78"/>
              </a:rPr>
              <a:t>تیر آرش را سوارانی که می‌راندند بر جیحون،</a:t>
            </a:r>
          </a:p>
          <a:p>
            <a:r>
              <a:rPr lang="fa-IR" sz="2800" dirty="0">
                <a:cs typeface="B Nazanin" pitchFamily="2" charset="-78"/>
              </a:rPr>
              <a:t>به دیگر نیمروزی از پی آن روز،</a:t>
            </a:r>
          </a:p>
          <a:p>
            <a:r>
              <a:rPr lang="fa-IR" sz="2800" dirty="0">
                <a:cs typeface="B Nazanin" pitchFamily="2" charset="-78"/>
              </a:rPr>
              <a:t>نشسته بر تناور ْساقِ گردویی فرو دیدند </a:t>
            </a:r>
          </a:p>
          <a:p>
            <a:r>
              <a:rPr lang="fa-IR" sz="2800" dirty="0">
                <a:cs typeface="B Nazanin" pitchFamily="2" charset="-78"/>
              </a:rPr>
              <a:t>و آنجا را، از آن پس،</a:t>
            </a:r>
          </a:p>
          <a:p>
            <a:r>
              <a:rPr lang="fa-IR" sz="2800" dirty="0">
                <a:cs typeface="B Nazanin" pitchFamily="2" charset="-78"/>
              </a:rPr>
              <a:t>مرز ایرانشهر و توران بازنامیدند..</a:t>
            </a:r>
          </a:p>
          <a:p>
            <a:r>
              <a:rPr lang="fa-IR" sz="2800" dirty="0">
                <a:cs typeface="B Nazanin" pitchFamily="2" charset="-78"/>
              </a:rPr>
              <a:t> برف می‌بارد به روی خار و خاراسنگ</a:t>
            </a:r>
          </a:p>
          <a:p>
            <a:endParaRPr lang="fa-IR" dirty="0"/>
          </a:p>
        </p:txBody>
      </p:sp>
      <p:pic>
        <p:nvPicPr>
          <p:cNvPr id="5" name="Picture 2" descr="C:\Users\Public\Videos\damavand\DSC030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61966" y="3645024"/>
            <a:ext cx="4215287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4635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214</TotalTime>
  <Words>1206</Words>
  <Application>Microsoft Office PowerPoint</Application>
  <PresentationFormat>On-screen Show (4:3)</PresentationFormat>
  <Paragraphs>203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Georgia</vt:lpstr>
      <vt:lpstr>Wingdings</vt:lpstr>
      <vt:lpstr>Wingdings 2</vt:lpstr>
      <vt:lpstr>Civic</vt:lpstr>
      <vt:lpstr>PowerPoint Presentation</vt:lpstr>
      <vt:lpstr>آرش کمانگیر</vt:lpstr>
      <vt:lpstr>آرش کمانگیر</vt:lpstr>
      <vt:lpstr>آرش کمانگیر</vt:lpstr>
      <vt:lpstr>آرش کمانگیر</vt:lpstr>
      <vt:lpstr>آرش کمانگیر</vt:lpstr>
      <vt:lpstr>آرش کمانگیر</vt:lpstr>
      <vt:lpstr>آرش کمانگیر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mp</dc:creator>
  <cp:lastModifiedBy>USER</cp:lastModifiedBy>
  <cp:revision>12</cp:revision>
  <dcterms:created xsi:type="dcterms:W3CDTF">2020-11-29T19:14:44Z</dcterms:created>
  <dcterms:modified xsi:type="dcterms:W3CDTF">2020-11-30T06:30:01Z</dcterms:modified>
</cp:coreProperties>
</file>