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9.m4a"/><Relationship Id="rId6" Type="http://schemas.microsoft.com/office/2007/relationships/media" Target="../media/media9.m4a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7" Type="http://schemas.microsoft.com/office/2007/relationships/media" Target="../media/media10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0.m4a"/><Relationship Id="rId6" Type="http://schemas.openxmlformats.org/officeDocument/2006/relationships/image" Target="../media/image6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1.m4a"/><Relationship Id="rId5" Type="http://schemas.openxmlformats.org/officeDocument/2006/relationships/image" Target="../media/image6.png"/><Relationship Id="rId4" Type="http://schemas.microsoft.com/office/2007/relationships/media" Target="../media/media11.m4a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2.m4a"/><Relationship Id="rId5" Type="http://schemas.openxmlformats.org/officeDocument/2006/relationships/image" Target="../media/image6.png"/><Relationship Id="rId4" Type="http://schemas.microsoft.com/office/2007/relationships/media" Target="../media/media12.m4a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3.m4a"/><Relationship Id="rId5" Type="http://schemas.openxmlformats.org/officeDocument/2006/relationships/image" Target="../media/image6.png"/><Relationship Id="rId4" Type="http://schemas.microsoft.com/office/2007/relationships/media" Target="../media/media13.m4a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14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4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4a"/><Relationship Id="rId6" Type="http://schemas.microsoft.com/office/2007/relationships/media" Target="../media/media1.m4a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.m4a"/><Relationship Id="rId5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.m4a"/><Relationship Id="rId5" Type="http://schemas.openxmlformats.org/officeDocument/2006/relationships/image" Target="../media/image6.png"/><Relationship Id="rId4" Type="http://schemas.microsoft.com/office/2007/relationships/media" Target="../media/media3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media" Target="../media/media4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5.m4a"/><Relationship Id="rId6" Type="http://schemas.microsoft.com/office/2007/relationships/media" Target="../media/media5.m4a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media" Target="../media/media6.m4a"/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6.m4a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7.m4a"/><Relationship Id="rId6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8.m4a"/><Relationship Id="rId6" Type="http://schemas.openxmlformats.org/officeDocument/2006/relationships/image" Target="../media/image6.png"/><Relationship Id="rId5" Type="http://schemas.microsoft.com/office/2007/relationships/media" Target="../media/media8.m4a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1905000"/>
            <a:ext cx="8382000" cy="19050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r>
              <a:rPr lang="ar-SA" altLang="en-US" sz="8000" b="1">
                <a:solidFill>
                  <a:schemeClr val="hlink"/>
                </a:solidFill>
                <a:latin typeface="Jadid-s" pitchFamily="2" charset="0"/>
                <a:cs typeface="Homa" pitchFamily="2" charset="-78"/>
              </a:rPr>
              <a:t>ب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سم </a:t>
            </a:r>
            <a:r>
              <a:rPr lang="fa-IR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ا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لله الرحمن الرح</a:t>
            </a:r>
            <a:r>
              <a:rPr lang="fa-IR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ي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م</a:t>
            </a:r>
            <a:endParaRPr lang="en-US" altLang="en-US" sz="8000" b="1">
              <a:solidFill>
                <a:schemeClr val="hlink"/>
              </a:solidFill>
              <a:latin typeface="Munir 3" pitchFamily="2" charset="2"/>
              <a:cs typeface="Homa" pitchFamily="2" charset="-78"/>
            </a:endParaRPr>
          </a:p>
          <a:p>
            <a:pPr eaLnBrk="1" hangingPunct="1"/>
            <a:endParaRPr lang="en-US" altLang="en-US" b="1" smtClean="0">
              <a:latin typeface="Munir 3" pitchFamily="2" charset="2"/>
              <a:cs typeface="Hom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954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 </a:t>
            </a:r>
            <a:r>
              <a:rPr lang="en-US" altLang="en-US" sz="5400" b="1">
                <a:solidFill>
                  <a:srgbClr val="FF3300"/>
                </a:solidFill>
              </a:rPr>
              <a:t>Fibrous cartilage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914400"/>
            <a:ext cx="9144000" cy="5715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mtClean="0"/>
              <a:t>- </a:t>
            </a:r>
            <a:r>
              <a:rPr lang="en-US" altLang="en-US" sz="2800" b="1">
                <a:solidFill>
                  <a:srgbClr val="9933FF"/>
                </a:solidFill>
              </a:rPr>
              <a:t>Collagen type I : - Regular </a:t>
            </a:r>
          </a:p>
          <a:p>
            <a:pPr eaLnBrk="1" hangingPunct="1"/>
            <a:r>
              <a:rPr lang="en-US" altLang="en-US" sz="2800" b="1">
                <a:solidFill>
                  <a:srgbClr val="9933FF"/>
                </a:solidFill>
              </a:rPr>
              <a:t>			       - Irregular</a:t>
            </a:r>
            <a:r>
              <a:rPr lang="en-US" altLang="en-US" sz="2800" b="1"/>
              <a:t> </a:t>
            </a:r>
          </a:p>
          <a:p>
            <a:pPr eaLnBrk="1" hangingPunct="1"/>
            <a:r>
              <a:rPr lang="en-US" altLang="en-US" sz="2800" b="1"/>
              <a:t>- Chondrobalst             long row</a:t>
            </a:r>
          </a:p>
          <a:p>
            <a:pPr eaLnBrk="1" hangingPunct="1"/>
            <a:r>
              <a:rPr lang="en-US" altLang="en-US" sz="2800" b="1"/>
              <a:t>			             - Isogenous group </a:t>
            </a:r>
          </a:p>
          <a:p>
            <a:pPr eaLnBrk="1" hangingPunct="1"/>
            <a:r>
              <a:rPr lang="en-US" altLang="en-US" sz="2800" b="1">
                <a:solidFill>
                  <a:schemeClr val="hlink"/>
                </a:solidFill>
              </a:rPr>
              <a:t>-Perichodrium			 No identifiable </a:t>
            </a:r>
          </a:p>
          <a:p>
            <a:pPr eaLnBrk="1" hangingPunct="1"/>
            <a:endParaRPr lang="en-US" altLang="en-US" sz="2800" b="1">
              <a:solidFill>
                <a:schemeClr val="hlink"/>
              </a:solidFill>
            </a:endParaRPr>
          </a:p>
          <a:p>
            <a:pPr eaLnBrk="1" hangingPunct="1"/>
            <a:endParaRPr lang="en-US" altLang="en-US" sz="2800" b="1">
              <a:solidFill>
                <a:schemeClr val="hlink"/>
              </a:solidFill>
            </a:endParaRPr>
          </a:p>
          <a:p>
            <a:pPr eaLnBrk="1" hangingPunct="1"/>
            <a:endParaRPr lang="en-US" altLang="en-US" sz="2800" b="1">
              <a:solidFill>
                <a:srgbClr val="0000FF"/>
              </a:solidFill>
            </a:endParaRPr>
          </a:p>
        </p:txBody>
      </p:sp>
      <p:pic>
        <p:nvPicPr>
          <p:cNvPr id="11268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33800"/>
            <a:ext cx="40386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Line 16"/>
          <p:cNvSpPr>
            <a:spLocks noChangeShapeType="1"/>
          </p:cNvSpPr>
          <p:nvPr/>
        </p:nvSpPr>
        <p:spPr bwMode="auto">
          <a:xfrm>
            <a:off x="4572000" y="2286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0" name="Line 17"/>
          <p:cNvSpPr>
            <a:spLocks noChangeShapeType="1"/>
          </p:cNvSpPr>
          <p:nvPr/>
        </p:nvSpPr>
        <p:spPr bwMode="auto">
          <a:xfrm>
            <a:off x="4419600" y="33528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271" name="Picture 18" descr="c_t%20fibrocartilage%20WITH%20LABEL%20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733800"/>
            <a:ext cx="44196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9" descr="FIBROCARTILAGE%203%20EDITED%20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57600"/>
            <a:ext cx="4038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542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93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z="4800" b="1">
                <a:solidFill>
                  <a:srgbClr val="FF3300"/>
                </a:solidFill>
              </a:rPr>
              <a:t>Type of fibrous cartilage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914400"/>
            <a:ext cx="9144000" cy="5791200"/>
          </a:xfrm>
          <a:prstGeom prst="rect">
            <a:avLst/>
          </a:prstGeo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- </a:t>
            </a:r>
            <a:r>
              <a:rPr lang="en-US" altLang="en-US" sz="2800" b="1">
                <a:solidFill>
                  <a:srgbClr val="0000FF"/>
                </a:solidFill>
              </a:rPr>
              <a:t>Symphysis pubis 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- Invertebral disk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1 ) Nucleous Pulposus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2 ) Annulus Fibrosus</a:t>
            </a:r>
            <a:r>
              <a:rPr lang="en-US" altLang="en-US" smtClean="0"/>
              <a:t> 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			 </a:t>
            </a:r>
            <a:r>
              <a:rPr lang="en-US" altLang="en-US" b="1" smtClean="0"/>
              <a:t> </a:t>
            </a:r>
          </a:p>
        </p:txBody>
      </p:sp>
      <p:pic>
        <p:nvPicPr>
          <p:cNvPr id="12292" name="Picture 6" descr="ProDiscAn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276600"/>
            <a:ext cx="277653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7" descr="0201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1" y="3657600"/>
            <a:ext cx="25749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8" descr="invert_disc-B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816350"/>
            <a:ext cx="2667000" cy="304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115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 </a:t>
            </a:r>
            <a:r>
              <a:rPr lang="en-US" altLang="en-US" sz="5400" b="1">
                <a:solidFill>
                  <a:srgbClr val="FF3300"/>
                </a:solidFill>
              </a:rPr>
              <a:t>Invertebral disk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rgbClr val="0000FF"/>
                </a:solidFill>
              </a:rPr>
              <a:t>1 ) Nucleous Pulposus</a:t>
            </a:r>
          </a:p>
          <a:p>
            <a:pPr eaLnBrk="1" hangingPunct="1"/>
            <a:r>
              <a:rPr lang="en-US" altLang="en-US" sz="2800"/>
              <a:t>- </a:t>
            </a:r>
            <a:r>
              <a:rPr lang="en-US" altLang="en-US" sz="2800" b="1"/>
              <a:t>Hyaloronic acid </a:t>
            </a:r>
          </a:p>
          <a:p>
            <a:pPr eaLnBrk="1" hangingPunct="1"/>
            <a:r>
              <a:rPr lang="en-US" altLang="en-US" sz="2800" b="1"/>
              <a:t>- Collagen type II</a:t>
            </a:r>
            <a:r>
              <a:rPr lang="en-US" altLang="en-US" sz="2800"/>
              <a:t> </a:t>
            </a:r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en-US" sz="2800" b="1">
                <a:solidFill>
                  <a:srgbClr val="0000FF"/>
                </a:solidFill>
              </a:rPr>
              <a:t>2 ) Annulus Fibrosus</a:t>
            </a:r>
            <a:r>
              <a:rPr lang="en-US" altLang="en-US" sz="2800"/>
              <a:t> </a:t>
            </a:r>
          </a:p>
          <a:p>
            <a:pPr eaLnBrk="1" hangingPunct="1"/>
            <a:r>
              <a:rPr lang="en-US" altLang="en-US" sz="2800"/>
              <a:t> </a:t>
            </a:r>
            <a:r>
              <a:rPr lang="en-US" altLang="en-US" sz="2800" b="1"/>
              <a:t>- Fibrosus cartilage </a:t>
            </a:r>
          </a:p>
          <a:p>
            <a:pPr eaLnBrk="1" hangingPunct="1"/>
            <a:r>
              <a:rPr lang="en-US" altLang="en-US" sz="2800" b="1"/>
              <a:t> - Collagen Type</a:t>
            </a:r>
            <a:r>
              <a:rPr lang="en-US" altLang="en-US" sz="2800"/>
              <a:t> </a:t>
            </a:r>
            <a:r>
              <a:rPr lang="en-US" altLang="en-US" sz="2800" b="1"/>
              <a:t>I </a:t>
            </a:r>
          </a:p>
          <a:p>
            <a:pPr eaLnBrk="1" hangingPunct="1"/>
            <a:endParaRPr lang="en-US" altLang="en-US" sz="2800"/>
          </a:p>
        </p:txBody>
      </p:sp>
      <p:pic>
        <p:nvPicPr>
          <p:cNvPr id="13316" name="Picture 4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297648"/>
            <a:ext cx="2570408" cy="3925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6248400" y="1905000"/>
            <a:ext cx="1371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6019800" y="4038600"/>
            <a:ext cx="25146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106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54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54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20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u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rgbClr val="0000FF"/>
                </a:solidFill>
              </a:rPr>
              <a:t>1 ) Nucleous Pulposus</a:t>
            </a:r>
          </a:p>
          <a:p>
            <a:pPr eaLnBrk="1" hangingPunct="1"/>
            <a:endParaRPr lang="en-US" altLang="en-US" sz="2800" b="1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2800" b="1">
                <a:solidFill>
                  <a:srgbClr val="0000FF"/>
                </a:solidFill>
              </a:rPr>
              <a:t>2 ) Annulus Fibrosus</a:t>
            </a:r>
          </a:p>
        </p:txBody>
      </p:sp>
      <p:pic>
        <p:nvPicPr>
          <p:cNvPr id="14340" name="Picture 4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481941"/>
            <a:ext cx="3092003" cy="268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Line 6"/>
          <p:cNvSpPr>
            <a:spLocks noChangeShapeType="1"/>
          </p:cNvSpPr>
          <p:nvPr/>
        </p:nvSpPr>
        <p:spPr bwMode="auto">
          <a:xfrm flipV="1">
            <a:off x="6591925" y="1867437"/>
            <a:ext cx="2655106" cy="62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4342" name="Line 7"/>
          <p:cNvSpPr>
            <a:spLocks noChangeShapeType="1"/>
          </p:cNvSpPr>
          <p:nvPr/>
        </p:nvSpPr>
        <p:spPr bwMode="auto">
          <a:xfrm>
            <a:off x="6248400" y="1981200"/>
            <a:ext cx="2663780" cy="8741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890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5363" name="Picture 4" descr="discherniationanimation"/>
          <p:cNvPicPr>
            <a:picLocks noGrp="1" noChangeAspect="1" noChangeArrowheads="1" noCrop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362200" y="609600"/>
            <a:ext cx="7467600" cy="6248400"/>
          </a:xfrm>
          <a:prstGeom prst="rect">
            <a:avLst/>
          </a:prstGeom>
          <a:noFill/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608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788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3300"/>
                </a:solidFill>
              </a:rPr>
              <a:t>Perichndrium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28800" y="1600201"/>
            <a:ext cx="8686800" cy="4525963"/>
          </a:xfrm>
          <a:prstGeom prst="rect">
            <a:avLst/>
          </a:prstGeo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b="1" smtClean="0">
              <a:solidFill>
                <a:srgbClr val="0000FF"/>
              </a:solidFill>
            </a:endParaRPr>
          </a:p>
          <a:p>
            <a:pPr eaLnBrk="1" hangingPunct="1"/>
            <a:endParaRPr lang="en-US" altLang="en-US" b="1" smtClean="0">
              <a:solidFill>
                <a:srgbClr val="0000FF"/>
              </a:solidFill>
            </a:endParaRPr>
          </a:p>
          <a:p>
            <a:pPr eaLnBrk="1" hangingPunct="1"/>
            <a:endParaRPr lang="en-US" altLang="en-US" b="1" smtClean="0">
              <a:solidFill>
                <a:srgbClr val="0000FF"/>
              </a:solidFill>
            </a:endParaRPr>
          </a:p>
          <a:p>
            <a:pPr eaLnBrk="1" hangingPunct="1"/>
            <a:endParaRPr lang="en-US" altLang="en-US" b="1" smtClean="0">
              <a:solidFill>
                <a:srgbClr val="0000FF"/>
              </a:solidFill>
            </a:endParaRPr>
          </a:p>
          <a:p>
            <a:pPr eaLnBrk="1" hangingPunct="1"/>
            <a:endParaRPr lang="en-US" altLang="en-US" b="1" smtClean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800" b="1"/>
              <a:t>Fibrous connective t.</a:t>
            </a:r>
          </a:p>
          <a:p>
            <a:pPr eaLnBrk="1" hangingPunct="1">
              <a:buFontTx/>
              <a:buNone/>
            </a:pPr>
            <a:r>
              <a:rPr lang="en-US" altLang="en-US" sz="2800" b="1"/>
              <a:t>Mesenchymal cell</a:t>
            </a:r>
          </a:p>
        </p:txBody>
      </p:sp>
      <p:pic>
        <p:nvPicPr>
          <p:cNvPr id="3076" name="Picture 4" descr="Slide1_13_0100a Elastic Cartilage.jpg (99066 byt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4696736" cy="244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0" descr="050.jpg (403813 bytes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600202"/>
            <a:ext cx="6085268" cy="2374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620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3300"/>
                </a:solidFill>
              </a:rPr>
              <a:t>perichondrium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100" name="Picture 4" descr="Chapter-12final-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0"/>
            <a:ext cx="8001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770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3300"/>
                </a:solidFill>
              </a:rPr>
              <a:t>Aurticular cartilage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mtClean="0"/>
              <a:t>Has not perichondrium</a:t>
            </a:r>
          </a:p>
        </p:txBody>
      </p:sp>
      <p:pic>
        <p:nvPicPr>
          <p:cNvPr id="5124" name="Picture 4" descr="cartilage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86000"/>
            <a:ext cx="7772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460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74" y="315968"/>
            <a:ext cx="10364451" cy="652407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Type of cartilage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17738" y="1106489"/>
            <a:ext cx="7162800" cy="4295775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Hyaline cartilage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Elastic cartilage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Fibrous cartilage</a:t>
            </a:r>
          </a:p>
        </p:txBody>
      </p:sp>
      <p:pic>
        <p:nvPicPr>
          <p:cNvPr id="6148" name="Picture 4" descr="hya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0" y="882650"/>
            <a:ext cx="30480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fibroc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014914"/>
            <a:ext cx="3048000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elast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921000"/>
            <a:ext cx="30480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954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944562"/>
          </a:xfrm>
        </p:spPr>
        <p:txBody>
          <a:bodyPr/>
          <a:lstStyle/>
          <a:p>
            <a:pPr eaLnBrk="1" hangingPunct="1"/>
            <a:r>
              <a:rPr lang="en-US" altLang="en-US" sz="5400" b="1">
                <a:solidFill>
                  <a:srgbClr val="FF3300"/>
                </a:solidFill>
              </a:rPr>
              <a:t>Hyaline cartilage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066801"/>
            <a:ext cx="8229600" cy="5059363"/>
          </a:xfrm>
          <a:prstGeom prst="rect">
            <a:avLst/>
          </a:prstGeom>
          <a:ln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Bluish – White &amp; Translucent </a:t>
            </a:r>
          </a:p>
          <a:p>
            <a:pPr eaLnBrk="1" hangingPunct="1"/>
            <a:r>
              <a:rPr lang="en-US" altLang="en-US" b="1" smtClean="0"/>
              <a:t>Collagen type II </a:t>
            </a:r>
            <a:r>
              <a:rPr lang="en-US" altLang="en-US" smtClean="0"/>
              <a:t>= </a:t>
            </a:r>
            <a:r>
              <a:rPr lang="en-US" altLang="en-US" b="1" smtClean="0"/>
              <a:t>Fibril</a:t>
            </a:r>
            <a:r>
              <a:rPr lang="en-US" altLang="en-US" smtClean="0">
                <a:solidFill>
                  <a:schemeClr val="folHlink"/>
                </a:solidFill>
              </a:rPr>
              <a:t> 	</a:t>
            </a:r>
            <a:r>
              <a:rPr lang="en-US" altLang="en-US" smtClean="0"/>
              <a:t> </a:t>
            </a:r>
          </a:p>
          <a:p>
            <a:pPr eaLnBrk="1" hangingPunct="1"/>
            <a:endParaRPr lang="en-US" altLang="en-US" sz="2800" b="1"/>
          </a:p>
        </p:txBody>
      </p:sp>
      <p:pic>
        <p:nvPicPr>
          <p:cNvPr id="7172" name="Picture 4" descr="Hyaline%20Cartilage%20Perichondrium%20C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438400"/>
            <a:ext cx="6477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6" descr="hyaline_cartil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362200"/>
            <a:ext cx="7848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362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>
                <a:solidFill>
                  <a:srgbClr val="0000FF"/>
                </a:solidFill>
              </a:rPr>
              <a:t>location</a:t>
            </a:r>
            <a:br>
              <a:rPr lang="en-US" altLang="en-US" sz="4000" b="1">
                <a:solidFill>
                  <a:srgbClr val="0000FF"/>
                </a:solidFill>
              </a:rPr>
            </a:br>
            <a:endParaRPr lang="en-US" altLang="en-US" sz="4000" b="1">
              <a:solidFill>
                <a:srgbClr val="0000FF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8196" name="Picture 4" descr="costalc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90600"/>
            <a:ext cx="34925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n555058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066800"/>
            <a:ext cx="28336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5" descr="intrpul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75150"/>
            <a:ext cx="365760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5" descr="skelet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657600"/>
            <a:ext cx="3505200" cy="30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98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altLang="en-US" sz="4800" b="1">
                <a:solidFill>
                  <a:srgbClr val="FF3300"/>
                </a:solidFill>
              </a:rPr>
              <a:t>Elastic cartilage</a:t>
            </a:r>
            <a:r>
              <a:rPr lang="en-US" altLang="en-US" sz="4000"/>
              <a:t>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219200"/>
            <a:ext cx="8229600" cy="5638800"/>
          </a:xfrm>
          <a:prstGeom prst="rect">
            <a:avLst/>
          </a:prstGeo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                         Perichondrium 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             Isogenous groups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 Collagen type II + Elastic fiber</a:t>
            </a:r>
            <a:r>
              <a:rPr lang="en-US" altLang="en-US" b="1" smtClean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9220" name="Picture 4" descr="ccec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051" y="3352800"/>
            <a:ext cx="422751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4" descr="ccecss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3726" y="3200400"/>
            <a:ext cx="3783013" cy="318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767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7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0244" name="Picture 4" descr="127795773_30f2ff82cb_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04800"/>
            <a:ext cx="52578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EarAnimation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28600"/>
            <a:ext cx="32766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251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472</TotalTime>
  <Words>122</Words>
  <Application>Microsoft Office PowerPoint</Application>
  <PresentationFormat>Custom</PresentationFormat>
  <Paragraphs>55</Paragraphs>
  <Slides>15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Droplet</vt:lpstr>
      <vt:lpstr>Slide 1</vt:lpstr>
      <vt:lpstr>Perichndrium</vt:lpstr>
      <vt:lpstr>perichondrium</vt:lpstr>
      <vt:lpstr>Aurticular cartilage</vt:lpstr>
      <vt:lpstr>Type of cartilage</vt:lpstr>
      <vt:lpstr>Hyaline cartilage </vt:lpstr>
      <vt:lpstr>location </vt:lpstr>
      <vt:lpstr>Elastic cartilage </vt:lpstr>
      <vt:lpstr>Slide 9</vt:lpstr>
      <vt:lpstr> Fibrous cartilage </vt:lpstr>
      <vt:lpstr>Type of fibrous cartilage</vt:lpstr>
      <vt:lpstr> Invertebral disk</vt:lpstr>
      <vt:lpstr>u</vt:lpstr>
      <vt:lpstr>Slide 14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Dehghan</dc:creator>
  <cp:lastModifiedBy>Medical</cp:lastModifiedBy>
  <cp:revision>6</cp:revision>
  <dcterms:created xsi:type="dcterms:W3CDTF">2020-04-26T11:15:20Z</dcterms:created>
  <dcterms:modified xsi:type="dcterms:W3CDTF">2020-12-08T08:17:05Z</dcterms:modified>
</cp:coreProperties>
</file>