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1" r:id="rId1"/>
  </p:sldMasterIdLst>
  <p:notesMasterIdLst>
    <p:notesMasterId r:id="rId13"/>
  </p:notesMasterIdLst>
  <p:handoutMasterIdLst>
    <p:handoutMasterId r:id="rId14"/>
  </p:handoutMasterIdLst>
  <p:sldIdLst>
    <p:sldId id="554" r:id="rId2"/>
    <p:sldId id="472" r:id="rId3"/>
    <p:sldId id="562" r:id="rId4"/>
    <p:sldId id="630" r:id="rId5"/>
    <p:sldId id="629" r:id="rId6"/>
    <p:sldId id="473" r:id="rId7"/>
    <p:sldId id="620" r:id="rId8"/>
    <p:sldId id="498" r:id="rId9"/>
    <p:sldId id="499" r:id="rId10"/>
    <p:sldId id="561" r:id="rId11"/>
    <p:sldId id="590" r:id="rId12"/>
  </p:sldIdLst>
  <p:sldSz cx="9144000" cy="6858000" type="screen4x3"/>
  <p:notesSz cx="6781800" cy="9926638"/>
  <p:defaultTextStyle>
    <a:defPPr>
      <a:defRPr lang="fa-I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0099"/>
    <a:srgbClr val="CC0066"/>
    <a:srgbClr val="006600"/>
    <a:srgbClr val="000000"/>
    <a:srgbClr val="0033CC"/>
    <a:srgbClr val="D60093"/>
    <a:srgbClr val="0000CC"/>
    <a:srgbClr val="008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579" autoAdjust="0"/>
    <p:restoredTop sz="94650" autoAdjust="0"/>
  </p:normalViewPr>
  <p:slideViewPr>
    <p:cSldViewPr>
      <p:cViewPr varScale="1">
        <p:scale>
          <a:sx n="49" d="100"/>
          <a:sy n="49" d="100"/>
        </p:scale>
        <p:origin x="-140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5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3120" y="-126"/>
      </p:cViewPr>
      <p:guideLst>
        <p:guide orient="horz" pos="3127"/>
        <p:guide pos="21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5A9BE-94FE-4753-80A8-7DF72ED08392}" type="datetimeFigureOut">
              <a:rPr lang="en-US" smtClean="0"/>
              <a:pPr/>
              <a:t>16-Mar-20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E8B1A-6AA3-467A-BC5F-34FF2A21B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98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A2E5F25-8B2D-4A12-A516-27858315208B}" type="datetimeFigureOut">
              <a:rPr lang="en-US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27652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9428583"/>
            <a:ext cx="293878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EC97FC2-4DD5-4B7A-A46F-33EE4D5BAEE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15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C97FC2-4DD5-4B7A-A46F-33EE4D5BAEED}" type="slidenum">
              <a:rPr lang="ar-SA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7ABEF6-4D98-40E0-8DDB-820566700FF0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34BCB-E969-485C-A50F-62F47094A91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64EFC-9528-4E1D-A1B4-F17BAACD4557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FBEE-AAFC-40EA-9FD1-29B4FB36638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7F184D-75F6-4F59-843B-E795BFED0969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B073B-AC76-443E-AC5A-E54BF5DD9A3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771BEB-8EC9-4D5D-9C05-66C6A7C59BD0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E1985C-4A22-410F-BE09-5D32A943617A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ACA05-1F35-4F18-8714-D990DDD80B65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C65CE8-4E05-4C89-A051-DB57788203CB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387A09-3BEB-4998-9D7E-170377486D9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E599E-4F4F-4995-8758-9D3A5B07BF2F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A8BD6B-945E-446C-B2B7-AFF5C85EECB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18D4EC-6A08-4319-89F4-3A852472684F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C1D69-2B1C-4474-BF7A-9930601C499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85D3F0-88BF-4DC4-8FAF-E88C7C037D94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C2A03-949D-45D3-AF98-1D70EE8A8F8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BF848-07C3-4B44-9FEB-4A67ED1CFA2D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0EDE8-F70D-47D8-985E-BFB02368B3B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4C8F2A-7074-4645-A816-DECFDD450696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C3378-6DEA-4927-8E64-3A679B69ADCF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5C7BAE-D859-41BC-85C4-C857EE01A771}" type="datetime1">
              <a:rPr lang="en-US" smtClean="0"/>
              <a:pPr>
                <a:defRPr/>
              </a:pPr>
              <a:t>16-Mar-20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B6DAED-2640-4C50-B448-F0BEBF660A0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9.jpeg"/><Relationship Id="rId11" Type="http://schemas.openxmlformats.org/officeDocument/2006/relationships/image" Target="../media/image2.pn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18.jpe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audio" Target="../media/media11.wav"/><Relationship Id="rId7" Type="http://schemas.openxmlformats.org/officeDocument/2006/relationships/image" Target="../media/image23.png"/><Relationship Id="rId2" Type="http://schemas.microsoft.com/office/2007/relationships/media" Target="../media/media11.wav"/><Relationship Id="rId1" Type="http://schemas.openxmlformats.org/officeDocument/2006/relationships/tags" Target="../tags/tag5.xml"/><Relationship Id="rId6" Type="http://schemas.microsoft.com/office/2007/relationships/hdphoto" Target="../media/hdphoto11.wdp"/><Relationship Id="rId11" Type="http://schemas.openxmlformats.org/officeDocument/2006/relationships/image" Target="../media/image2.png"/><Relationship Id="rId5" Type="http://schemas.openxmlformats.org/officeDocument/2006/relationships/image" Target="../media/image22.jpeg"/><Relationship Id="rId10" Type="http://schemas.microsoft.com/office/2007/relationships/hdphoto" Target="../media/hdphoto13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wav"/><Relationship Id="rId7" Type="http://schemas.openxmlformats.org/officeDocument/2006/relationships/image" Target="../media/image4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7.jpe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media4.wav"/><Relationship Id="rId7" Type="http://schemas.openxmlformats.org/officeDocument/2006/relationships/image" Target="../media/image9.jpe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media6.wav"/><Relationship Id="rId7" Type="http://schemas.openxmlformats.org/officeDocument/2006/relationships/image" Target="../media/image14.png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microsoft.com/office/2007/relationships/hdphoto" Target="../media/hdphoto4.wdp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microsoft.com/office/2007/relationships/hdphoto" Target="../media/hdphoto7.wdp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715000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80000"/>
              </a:lnSpc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رفرنس: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پزشكي عقابيان (فصل 4)</a:t>
            </a:r>
            <a:r>
              <a:rPr lang="fa-IR" sz="2400" b="1" dirty="0" smtClean="0">
                <a:latin typeface="Times New Roman" pitchFamily="18" charset="0"/>
                <a:cs typeface="+mj-cs"/>
              </a:rPr>
              <a:t> </a:t>
            </a:r>
            <a:endParaRPr lang="fa-IR" sz="24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ctr" rtl="1">
              <a:buNone/>
            </a:pPr>
            <a:r>
              <a:rPr lang="fa-IR" sz="2400" b="1" dirty="0" smtClean="0">
                <a:cs typeface="+mj-cs"/>
              </a:rPr>
              <a:t>بخش هفتم: </a:t>
            </a:r>
            <a:r>
              <a:rPr lang="fa-IR" sz="2400" b="1" dirty="0" smtClean="0">
                <a:solidFill>
                  <a:srgbClr val="FF0000"/>
                </a:solidFill>
                <a:cs typeface="+mj-cs"/>
              </a:rPr>
              <a:t>مباحث ویژه</a:t>
            </a:r>
            <a:r>
              <a:rPr lang="en-US" sz="2400" b="1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صفحه 191</a:t>
            </a:r>
            <a:endParaRPr lang="en-US" sz="2000" dirty="0" smtClean="0">
              <a:cs typeface="+mj-cs"/>
            </a:endParaRPr>
          </a:p>
          <a:p>
            <a:pPr algn="ct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sz="6600" b="1" dirty="0" smtClean="0">
                <a:latin typeface="Times New Roman" pitchFamily="18" charset="0"/>
                <a:cs typeface="+mj-cs"/>
              </a:rPr>
              <a:t>B </a:t>
            </a:r>
            <a:r>
              <a:rPr lang="en-US" sz="6600" b="1" dirty="0" err="1" smtClean="0">
                <a:latin typeface="Times New Roman" pitchFamily="18" charset="0"/>
                <a:cs typeface="+mj-cs"/>
              </a:rPr>
              <a:t>B</a:t>
            </a:r>
            <a:r>
              <a:rPr lang="en-US" sz="66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6600" b="1" dirty="0" err="1" smtClean="0">
                <a:latin typeface="Times New Roman" pitchFamily="18" charset="0"/>
                <a:cs typeface="+mj-cs"/>
              </a:rPr>
              <a:t>B</a:t>
            </a:r>
            <a:r>
              <a:rPr lang="en-US" sz="6600" b="1" dirty="0" smtClean="0">
                <a:latin typeface="Times New Roman" pitchFamily="18" charset="0"/>
                <a:cs typeface="+mj-cs"/>
              </a:rPr>
              <a:t> </a:t>
            </a:r>
            <a:r>
              <a:rPr lang="en-US" sz="6600" b="1" dirty="0" err="1" smtClean="0">
                <a:latin typeface="Times New Roman" pitchFamily="18" charset="0"/>
                <a:cs typeface="+mj-cs"/>
              </a:rPr>
              <a:t>B</a:t>
            </a:r>
            <a:r>
              <a:rPr lang="en-US" sz="6600" b="1" dirty="0" smtClean="0">
                <a:latin typeface="Times New Roman" pitchFamily="18" charset="0"/>
                <a:cs typeface="+mj-cs"/>
              </a:rPr>
              <a:t>  </a:t>
            </a:r>
          </a:p>
          <a:p>
            <a:pPr algn="ct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موضوع:</a:t>
            </a:r>
            <a:endParaRPr lang="fa-IR" sz="24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فلورسکوپی</a:t>
            </a:r>
            <a:endParaRPr lang="en-US" sz="2400" b="1" dirty="0" smtClean="0">
              <a:solidFill>
                <a:srgbClr val="CC0066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CC0066"/>
                </a:solidFill>
                <a:cs typeface="+mj-cs"/>
              </a:rPr>
              <a:t>انژیوگرافی</a:t>
            </a:r>
            <a:endParaRPr lang="en-US" sz="2400" b="1" dirty="0" smtClean="0">
              <a:solidFill>
                <a:srgbClr val="CC0066"/>
              </a:solidFill>
              <a:cs typeface="+mj-cs"/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r>
              <a:rPr lang="fa-IR" sz="24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کامپیوتر توموگرافی: </a:t>
            </a:r>
            <a:r>
              <a:rPr lang="en-US" sz="24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CT</a:t>
            </a:r>
            <a:r>
              <a:rPr lang="fa-IR" sz="24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 و </a:t>
            </a:r>
            <a:r>
              <a:rPr lang="en-US" sz="24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CAT</a:t>
            </a:r>
            <a:endParaRPr lang="fa-IR" sz="2400" b="1" dirty="0" smtClean="0">
              <a:solidFill>
                <a:srgbClr val="CC0066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80000"/>
              </a:lnSpc>
              <a:buFont typeface="Wingdings" pitchFamily="2" charset="2"/>
              <a:buChar char="ü"/>
            </a:pPr>
            <a:endParaRPr lang="fa-IR" sz="24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اهداف: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اهميت موضوع وكاربرد محتواي درس: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اولويت تدريس: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منابع بيشترجهت پژوهش و امتحان: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فيزيك پزشكي  تکاور </a:t>
            </a:r>
            <a:r>
              <a:rPr lang="fa-IR" sz="2400" b="1" dirty="0" smtClean="0">
                <a:latin typeface="Times New Roman" pitchFamily="18" charset="0"/>
                <a:cs typeface="+mj-cs"/>
              </a:rPr>
              <a:t>-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فيزيك راديولوژي تشخيصي (كريستينسن) – 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endParaRPr lang="fa-IR" sz="2400" b="1" dirty="0" smtClean="0">
              <a:solidFill>
                <a:srgbClr val="0000FF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نحوه ارزيابي: </a:t>
            </a:r>
            <a:r>
              <a:rPr lang="fa-IR" sz="24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كوييز- امتحان- حضور و غياب</a:t>
            </a:r>
          </a:p>
          <a:p>
            <a:pPr algn="r" rtl="1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fa-IR" sz="2400" b="1" dirty="0" smtClean="0">
                <a:latin typeface="Times New Roman" pitchFamily="18" charset="0"/>
                <a:cs typeface="+mj-cs"/>
              </a:rPr>
              <a:t>رفع اشكالات درسي:</a:t>
            </a:r>
            <a:endParaRPr lang="fa-IR" sz="24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7F20B33-33D0-41F7-A979-0193ABC91442}" type="slidenum">
              <a:rPr lang="ar-SA">
                <a:cs typeface="Arial" charset="0"/>
              </a:rPr>
              <a:pPr>
                <a:defRPr/>
              </a:pPr>
              <a:t>1</a:t>
            </a:fld>
            <a:endParaRPr lang="en-US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457200" y="277813"/>
            <a:ext cx="8534400" cy="484187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 fontScale="85000" lnSpcReduction="20000"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58"/>
    </mc:Choice>
    <mc:Fallback xmlns="">
      <p:transition spd="slow" advTm="75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3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800" b="1" dirty="0">
                <a:solidFill>
                  <a:srgbClr val="FF0000"/>
                </a:solidFill>
                <a:cs typeface="+mj-cs"/>
              </a:rPr>
              <a:t>سیم راهنما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:  </a:t>
            </a:r>
            <a:r>
              <a:rPr lang="en-US" sz="2000" b="1" dirty="0">
                <a:solidFill>
                  <a:srgbClr val="0000FF"/>
                </a:solidFill>
                <a:cs typeface="+mj-cs"/>
              </a:rPr>
              <a:t>Guide Wires)</a:t>
            </a:r>
            <a:r>
              <a:rPr lang="fa-IR" sz="2000" b="1" dirty="0">
                <a:solidFill>
                  <a:srgbClr val="0000FF"/>
                </a:solidFill>
                <a:cs typeface="+mj-cs"/>
              </a:rPr>
              <a:t>): </a:t>
            </a:r>
            <a:r>
              <a:rPr lang="fa-IR" sz="2000" b="1" dirty="0" smtClean="0">
                <a:cs typeface="+mj-cs"/>
              </a:rPr>
              <a:t>گاید</a:t>
            </a:r>
            <a:r>
              <a:rPr lang="en-US" sz="2000" b="1" dirty="0" smtClean="0">
                <a:cs typeface="+mj-cs"/>
              </a:rPr>
              <a:t> </a:t>
            </a:r>
            <a:r>
              <a:rPr lang="fa-IR" sz="2000" b="1" dirty="0" smtClean="0">
                <a:cs typeface="+mj-cs"/>
              </a:rPr>
              <a:t>وایرها</a:t>
            </a:r>
            <a:r>
              <a:rPr lang="en-US" sz="2000" b="1" dirty="0" smtClean="0">
                <a:cs typeface="+mj-cs"/>
              </a:rPr>
              <a:t> </a:t>
            </a:r>
            <a:r>
              <a:rPr lang="fa-IR" sz="2000" b="1" dirty="0">
                <a:cs typeface="+mj-cs"/>
              </a:rPr>
              <a:t>ازعناصراصلی برای کاتتریزاسیون </a:t>
            </a:r>
            <a:r>
              <a:rPr lang="fa-IR" sz="2000" b="1" dirty="0" smtClean="0">
                <a:cs typeface="+mj-cs"/>
              </a:rPr>
              <a:t>هستند </a:t>
            </a:r>
            <a:r>
              <a:rPr lang="fa-IR" sz="2000" b="1" dirty="0">
                <a:cs typeface="+mj-cs"/>
              </a:rPr>
              <a:t>که به منظور </a:t>
            </a:r>
            <a:r>
              <a:rPr lang="fa-IR" sz="2000" b="1" u="sng" dirty="0">
                <a:solidFill>
                  <a:srgbClr val="006600"/>
                </a:solidFill>
                <a:cs typeface="+mj-cs"/>
              </a:rPr>
              <a:t>هدایت آسان تر کاتتر در رگ بکار </a:t>
            </a:r>
            <a:r>
              <a:rPr lang="fa-IR" sz="2000" b="1" dirty="0">
                <a:cs typeface="+mj-cs"/>
              </a:rPr>
              <a:t>میروند.</a:t>
            </a:r>
          </a:p>
          <a:p>
            <a:pPr algn="r" rtl="1">
              <a:buNone/>
            </a:pPr>
            <a:r>
              <a:rPr lang="fa-IR" sz="2800" b="1" dirty="0" smtClean="0">
                <a:solidFill>
                  <a:srgbClr val="FF0000"/>
                </a:solidFill>
                <a:cs typeface="+mj-cs"/>
              </a:rPr>
              <a:t>کاتتر</a:t>
            </a:r>
            <a:r>
              <a:rPr lang="en-US" sz="2800" b="1" dirty="0" smtClean="0">
                <a:solidFill>
                  <a:srgbClr val="FF0000"/>
                </a:solidFill>
                <a:cs typeface="+mj-cs"/>
              </a:rPr>
              <a:t>: </a:t>
            </a:r>
            <a:endParaRPr lang="fa-IR" sz="2800" b="1" dirty="0" smtClean="0">
              <a:solidFill>
                <a:srgbClr val="FF0000"/>
              </a:solidFill>
              <a:latin typeface="Arial" pitchFamily="34" charset="0"/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هدف </a:t>
            </a:r>
            <a:r>
              <a:rPr lang="fa-IR" sz="2000" b="1" dirty="0" smtClean="0">
                <a:latin typeface="Arial" pitchFamily="34" charset="0"/>
                <a:cs typeface="+mj-cs"/>
              </a:rPr>
              <a:t>: 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تزریق مستقیم ماده حاجب درشریان </a:t>
            </a:r>
            <a:r>
              <a:rPr lang="fa-IR" sz="2000" b="1" dirty="0" smtClean="0">
                <a:latin typeface="Arial" pitchFamily="34" charset="0"/>
                <a:cs typeface="+mj-cs"/>
              </a:rPr>
              <a:t>موردنظر 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مشخصات :  </a:t>
            </a:r>
            <a:r>
              <a:rPr lang="fa-IR" sz="2000" b="1" dirty="0" smtClean="0">
                <a:latin typeface="Arial" pitchFamily="34" charset="0"/>
                <a:cs typeface="+mj-cs"/>
              </a:rPr>
              <a:t>کاتتر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تیوب انعطاف پذیر </a:t>
            </a:r>
            <a:r>
              <a:rPr lang="fa-IR" sz="2000" b="1" dirty="0" smtClean="0">
                <a:latin typeface="Arial" pitchFamily="34" charset="0"/>
                <a:cs typeface="+mj-cs"/>
              </a:rPr>
              <a:t>باریکی است  </a:t>
            </a:r>
          </a:p>
          <a:p>
            <a:pPr algn="r" rtl="1" eaLnBrk="1" hangingPunct="1">
              <a:buFont typeface="Wingdings" pitchFamily="2" charset="2"/>
              <a:buChar char="q"/>
            </a:pPr>
            <a:r>
              <a:rPr lang="fa-IR" sz="2000" b="1" dirty="0" smtClean="0">
                <a:latin typeface="Arial" pitchFamily="34" charset="0"/>
                <a:cs typeface="+mj-cs"/>
              </a:rPr>
              <a:t>کاتترها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تنه نازکی </a:t>
            </a:r>
            <a:r>
              <a:rPr lang="fa-IR" sz="2000" b="1" dirty="0" smtClean="0">
                <a:latin typeface="Arial" pitchFamily="34" charset="0"/>
                <a:cs typeface="+mj-cs"/>
              </a:rPr>
              <a:t>دارند که به قسمت نوک آن یک قطعه بسیار </a:t>
            </a: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 eaLnBrk="1" hangingPunct="1">
              <a:buFont typeface="Wingdings" pitchFamily="2" charset="2"/>
              <a:buChar char="q"/>
            </a:pPr>
            <a:r>
              <a:rPr lang="fa-IR" sz="2000" b="1" dirty="0" smtClean="0">
                <a:latin typeface="Arial" pitchFamily="34" charset="0"/>
                <a:cs typeface="+mj-cs"/>
              </a:rPr>
              <a:t>انعطاف پذیر باانحنای مشخص متصل شده که از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جنس پلی اتیلن یاپلی یورتان </a:t>
            </a:r>
            <a:r>
              <a:rPr lang="fa-IR" sz="2000" b="1" dirty="0" smtClean="0">
                <a:latin typeface="Arial" pitchFamily="34" charset="0"/>
                <a:cs typeface="+mj-cs"/>
              </a:rPr>
              <a:t>است.</a:t>
            </a:r>
          </a:p>
          <a:p>
            <a:pPr algn="r" rtl="1" eaLnBrk="1" hangingPunct="1">
              <a:buFont typeface="Wingdings" pitchFamily="2" charset="2"/>
              <a:buChar char="q"/>
            </a:pPr>
            <a:r>
              <a:rPr lang="fa-IR" sz="2000" b="1" dirty="0" smtClean="0">
                <a:latin typeface="Arial" pitchFamily="34" charset="0"/>
                <a:cs typeface="+mj-cs"/>
              </a:rPr>
              <a:t>در تنه آنها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شبکه فولادی یا پلاستیک بسیار سفت </a:t>
            </a:r>
            <a:r>
              <a:rPr lang="fa-IR" sz="2000" b="1" dirty="0" smtClean="0">
                <a:latin typeface="Arial" pitchFamily="34" charset="0"/>
                <a:cs typeface="+mj-cs"/>
              </a:rPr>
              <a:t>بکار میرود.</a:t>
            </a:r>
          </a:p>
          <a:p>
            <a:pPr algn="r" rtl="1" eaLnBrk="1" hangingPunct="1">
              <a:buFont typeface="Wingdings" pitchFamily="2" charset="2"/>
              <a:buChar char="q"/>
            </a:pPr>
            <a:r>
              <a:rPr lang="fa-IR" sz="2000" b="1" dirty="0" smtClean="0">
                <a:latin typeface="Arial" pitchFamily="34" charset="0"/>
                <a:cs typeface="+mj-cs"/>
              </a:rPr>
              <a:t>کاتترها باید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مقاومت سطحی کمی </a:t>
            </a:r>
            <a:r>
              <a:rPr lang="fa-IR" sz="2000" b="1" dirty="0" smtClean="0">
                <a:latin typeface="Arial" pitchFamily="34" charset="0"/>
                <a:cs typeface="+mj-cs"/>
              </a:rPr>
              <a:t>داشته باشند.</a:t>
            </a: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 eaLnBrk="1" hangingPunct="1">
              <a:buFont typeface="Wingdings" pitchFamily="2" charset="2"/>
              <a:buChar char="q"/>
            </a:pPr>
            <a:endParaRPr lang="en-US" sz="2000" b="1" dirty="0">
              <a:latin typeface="Arial" pitchFamily="34" charset="0"/>
              <a:cs typeface="+mj-cs"/>
            </a:endParaRPr>
          </a:p>
          <a:p>
            <a:pPr algn="r" rtl="1">
              <a:buFont typeface="Wingdings" pitchFamily="2" charset="2"/>
              <a:buChar char="§"/>
            </a:pP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algn="r" rtl="1" eaLnBrk="1" hangingPunct="1">
              <a:buFont typeface="Wingdings" pitchFamily="2" charset="2"/>
              <a:buChar char="q"/>
            </a:pPr>
            <a:endParaRPr lang="fa-IR" sz="2000" b="1" dirty="0" smtClean="0">
              <a:latin typeface="Arial" pitchFamily="34" charset="0"/>
              <a:cs typeface="+mj-cs"/>
            </a:endParaRPr>
          </a:p>
        </p:txBody>
      </p:sp>
      <p:pic>
        <p:nvPicPr>
          <p:cNvPr id="4" name="Picture 2" descr="I:\angio pic\Radiology_angiographic_catheters_250x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3" y="2971801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6FC86-F464-4BFB-9B0B-6729F3C593E9}" type="slidenum">
              <a:rPr lang="fa-IR" smtClean="0"/>
              <a:pPr>
                <a:defRPr/>
              </a:pPr>
              <a:t>10</a:t>
            </a:fld>
            <a:endParaRPr lang="fa-IR"/>
          </a:p>
        </p:txBody>
      </p:sp>
      <p:pic>
        <p:nvPicPr>
          <p:cNvPr id="6" name="Picture 2" descr="I:\angio pic\guide-wire_250x2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08028" y="762000"/>
            <a:ext cx="1748433" cy="172822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7" name="Picture 6" descr="I:\angio pic\angiograph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4" y="4876800"/>
            <a:ext cx="4368530" cy="17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atheters_Angios_Features.png"/>
          <p:cNvPicPr>
            <a:picLocks noChangeAspect="1"/>
          </p:cNvPicPr>
          <p:nvPr/>
        </p:nvPicPr>
        <p:blipFill>
          <a:blip r:embed="rId9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8200" y="3817909"/>
            <a:ext cx="4492083" cy="253276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8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86"/>
    </mc:Choice>
    <mc:Fallback xmlns="">
      <p:transition spd="slow" advTm="58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763000" cy="64770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en-US" altLang="en-US" sz="2800" b="1" dirty="0">
                <a:solidFill>
                  <a:srgbClr val="FF0000"/>
                </a:solidFill>
                <a:cs typeface="+mj-cs"/>
              </a:rPr>
              <a:t>Stent</a:t>
            </a:r>
            <a:endParaRPr lang="fa-IR" altLang="en-US" sz="2800" b="1" dirty="0" smtClean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altLang="en-US" sz="2000" b="1" dirty="0" smtClean="0">
                <a:solidFill>
                  <a:srgbClr val="C00000"/>
                </a:solidFill>
                <a:latin typeface="Times New Roman" pitchFamily="18" charset="0"/>
                <a:cs typeface="+mj-cs"/>
              </a:rPr>
              <a:t>استنت: 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تیوب فلزی مشبک </a:t>
            </a:r>
            <a:r>
              <a:rPr lang="fa-IR" altLang="en-US" sz="2000" b="1" dirty="0">
                <a:latin typeface="Times New Roman" pitchFamily="18" charset="0"/>
                <a:cs typeface="+mj-cs"/>
              </a:rPr>
              <a:t>کوچکی است که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شریان را باز نگه </a:t>
            </a:r>
            <a:r>
              <a:rPr lang="fa-IR" altLang="en-US" sz="2000" b="1" dirty="0">
                <a:latin typeface="Times New Roman" pitchFamily="18" charset="0"/>
                <a:cs typeface="+mj-cs"/>
              </a:rPr>
              <a:t>می دارد</a:t>
            </a:r>
            <a:r>
              <a:rPr lang="fa-IR" altLang="en-US" sz="2000" b="1" dirty="0" smtClean="0">
                <a:latin typeface="Times New Roman" pitchFamily="18" charset="0"/>
                <a:cs typeface="+mj-cs"/>
              </a:rPr>
              <a:t>.</a:t>
            </a:r>
          </a:p>
          <a:p>
            <a:pPr marL="0" indent="0" algn="r" rtl="1">
              <a:buNone/>
            </a:pPr>
            <a:r>
              <a:rPr lang="fa-IR" altLang="en-US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>
                <a:latin typeface="Times New Roman" pitchFamily="18" charset="0"/>
                <a:cs typeface="+mj-cs"/>
              </a:rPr>
              <a:t>در واقع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یک داربست مکانیکی</a:t>
            </a:r>
            <a:r>
              <a:rPr lang="fa-IR" altLang="en-US" sz="2000" b="1" dirty="0">
                <a:latin typeface="Times New Roman" pitchFamily="18" charset="0"/>
                <a:cs typeface="+mj-cs"/>
              </a:rPr>
              <a:t> </a:t>
            </a:r>
            <a:endParaRPr lang="fa-IR" alt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0" lvl="0" indent="0" algn="r" rtl="1">
              <a:buNone/>
            </a:pP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هدف از استنت : </a:t>
            </a:r>
          </a:p>
          <a:p>
            <a:pPr lvl="0" algn="r" rtl="1">
              <a:buFont typeface="Wingdings" panose="05000000000000000000" pitchFamily="2" charset="2"/>
              <a:buChar char="ü"/>
            </a:pPr>
            <a:r>
              <a:rPr lang="fa-IR" altLang="en-US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از بین بردن انسداد درون رگ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است. </a:t>
            </a:r>
          </a:p>
          <a:p>
            <a:pPr lvl="0" algn="r" rtl="1">
              <a:buFont typeface="Wingdings" panose="05000000000000000000" pitchFamily="2" charset="2"/>
              <a:buChar char="ü"/>
            </a:pP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کاهش میزان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تنگی مجدد عروق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باعث 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فشردن بریدگی ها و لبه های لایه های داخلی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رگ میگردد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کاهش تشکیل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لخته موضعی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به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کمترین مقدار خود </a:t>
            </a:r>
            <a:endParaRPr lang="fa-IR" alt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با عث تند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پیش رفتن جریان خون در میان توده های مسدود شده می </a:t>
            </a:r>
            <a:r>
              <a:rPr lang="fa-IR" altLang="en-US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شود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marL="0" indent="0" algn="r" rtl="1">
              <a:buNone/>
            </a:pPr>
            <a:endParaRPr lang="en-US" altLang="en-US" sz="2000" dirty="0">
              <a:solidFill>
                <a:schemeClr val="tx2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3" descr="C:\Documents and Settings\Administrator.PC06\My Documents\My Pictures\SIR_AAA_stent-graft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28246"/>
            <a:ext cx="3657600" cy="25818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istrator.PC06\My Documents\My Pictures\04_stent_before_after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886200" y="4038600"/>
            <a:ext cx="5085080" cy="2500859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Administrator.PC06\My Documents\My Pictures\03_stent_view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9294" y="7434"/>
            <a:ext cx="2475571" cy="288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992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95"/>
    </mc:Choice>
    <mc:Fallback xmlns="">
      <p:transition spd="slow" advTm="80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560387"/>
          </a:xfrm>
          <a:noFill/>
        </p:spPr>
        <p:txBody>
          <a:bodyPr/>
          <a:lstStyle/>
          <a:p>
            <a:pPr algn="ctr" eaLnBrk="1" hangingPunct="1"/>
            <a:r>
              <a:rPr lang="fa-IR" sz="28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فلورسکوپی  </a:t>
            </a:r>
            <a:r>
              <a:rPr lang="en-US" sz="2800" b="1" dirty="0" smtClean="0">
                <a:solidFill>
                  <a:srgbClr val="A50021"/>
                </a:solidFill>
                <a:latin typeface="Times New Roman" pitchFamily="18" charset="0"/>
                <a:cs typeface="+mj-cs"/>
              </a:rPr>
              <a:t>  Fluoroscopy</a:t>
            </a:r>
          </a:p>
        </p:txBody>
      </p:sp>
      <p:sp>
        <p:nvSpPr>
          <p:cNvPr id="66563" name="Rectangle 3"/>
          <p:cNvSpPr>
            <a:spLocks noGrp="1"/>
          </p:cNvSpPr>
          <p:nvPr>
            <p:ph idx="1"/>
          </p:nvPr>
        </p:nvSpPr>
        <p:spPr>
          <a:xfrm>
            <a:off x="152400" y="685800"/>
            <a:ext cx="8686800" cy="5943600"/>
          </a:xfrm>
        </p:spPr>
        <p:txBody>
          <a:bodyPr/>
          <a:lstStyle/>
          <a:p>
            <a:pPr algn="r" rtl="1" eaLnBrk="1" hangingPunct="1">
              <a:lnSpc>
                <a:spcPct val="130000"/>
              </a:lnSpc>
              <a:spcBef>
                <a:spcPct val="0"/>
              </a:spcBef>
              <a:buFont typeface="Arial" charset="0"/>
              <a:buNone/>
            </a:pPr>
            <a:r>
              <a:rPr lang="fa-IR" sz="2000" b="1" dirty="0" smtClean="0">
                <a:solidFill>
                  <a:srgbClr val="CC0066"/>
                </a:solidFill>
                <a:latin typeface="Times New Roman" pitchFamily="18" charset="0"/>
                <a:cs typeface="+mj-cs"/>
              </a:rPr>
              <a:t>تفاوت رادیوگرافی و فلوروسکوپی:</a:t>
            </a:r>
          </a:p>
          <a:p>
            <a:pPr algn="r" rtl="1" eaLnBrk="1" hangingPunct="1">
              <a:lnSpc>
                <a:spcPct val="130000"/>
              </a:lnSpc>
              <a:spcBef>
                <a:spcPct val="0"/>
              </a:spcBef>
              <a:buFont typeface="Arial" charset="0"/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 راديولوژي:  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ثبت لحظه ای (گرفتن تصویر)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و</a:t>
            </a:r>
          </a:p>
          <a:p>
            <a:pPr algn="r" rtl="1" eaLnBrk="1" hangingPunct="1">
              <a:lnSpc>
                <a:spcPct val="130000"/>
              </a:lnSpc>
              <a:spcBef>
                <a:spcPct val="0"/>
              </a:spcBef>
              <a:buFont typeface="Arial" charset="0"/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فلوروسکوپی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 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مشاهده عملکرد ارگان در طی زمان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(تولید فیلم)</a:t>
            </a:r>
          </a:p>
          <a:p>
            <a:pPr algn="r" rtl="1">
              <a:buNone/>
            </a:pPr>
            <a:r>
              <a:rPr lang="fa-IR" sz="2000" b="1" dirty="0" smtClean="0">
                <a:solidFill>
                  <a:srgbClr val="0033CC"/>
                </a:solidFill>
                <a:latin typeface="Times New Roman" pitchFamily="18" charset="0"/>
                <a:cs typeface="+mj-cs"/>
              </a:rPr>
              <a:t>چگونگی ایجاد تصویر :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مشاهده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حرکت در بدن  </a:t>
            </a:r>
            <a:r>
              <a:rPr lang="fa-IR" sz="2000" b="1" dirty="0" smtClean="0">
                <a:latin typeface="Times New Roman" pitchFamily="18" charset="0"/>
                <a:cs typeface="+mj-cs"/>
              </a:rPr>
              <a:t>روی صفحه فلورسنت (مانیتور) </a:t>
            </a:r>
          </a:p>
          <a:p>
            <a:pPr algn="r" rtl="1">
              <a:buNone/>
            </a:pPr>
            <a:r>
              <a:rPr lang="fa-IR" sz="2000" b="1" dirty="0" smtClean="0">
                <a:latin typeface="Times New Roman" pitchFamily="18" charset="0"/>
                <a:cs typeface="+mj-cs"/>
              </a:rPr>
              <a:t>با استفاده از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مواد کنتراست زا</a:t>
            </a:r>
            <a:r>
              <a:rPr lang="en-US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8000"/>
                </a:solidFill>
                <a:latin typeface="Times New Roman" pitchFamily="18" charset="0"/>
                <a:cs typeface="+mj-cs"/>
              </a:rPr>
              <a:t>مثل باریوم</a:t>
            </a:r>
          </a:p>
          <a:p>
            <a:pPr algn="r" rtl="1">
              <a:buNone/>
            </a:pPr>
            <a:endParaRPr lang="en-GB" sz="2000" b="1" dirty="0" smtClean="0">
              <a:latin typeface="Times New Roman" pitchFamily="18" charset="0"/>
              <a:cs typeface="+mj-cs"/>
            </a:endParaRPr>
          </a:p>
          <a:p>
            <a:pPr algn="r" rtl="1" eaLnBrk="1" hangingPunct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Arial" pitchFamily="34" charset="0"/>
                <a:cs typeface="+mj-cs"/>
              </a:rPr>
              <a:t>کاربرد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+mj-cs"/>
              </a:rPr>
              <a:t>فلوروسکوپی</a:t>
            </a:r>
            <a:r>
              <a:rPr lang="fa-IR" sz="2000" b="1" dirty="0" smtClean="0">
                <a:solidFill>
                  <a:srgbClr val="FF0000"/>
                </a:solidFill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latin typeface="Arial" pitchFamily="34" charset="0"/>
                <a:cs typeface="+mj-cs"/>
              </a:rPr>
              <a:t>: بررسی های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معده</a:t>
            </a:r>
            <a:r>
              <a:rPr lang="fa-IR" sz="2000" b="1" dirty="0" smtClean="0">
                <a:latin typeface="Arial" pitchFamily="34" charset="0"/>
                <a:cs typeface="+mj-cs"/>
              </a:rPr>
              <a:t> ودوازدهه - مشاهده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حرکت ماده حاجب </a:t>
            </a:r>
            <a:r>
              <a:rPr lang="fa-IR" sz="2000" b="1" dirty="0" smtClean="0">
                <a:latin typeface="Arial" pitchFamily="34" charset="0"/>
                <a:cs typeface="+mj-cs"/>
              </a:rPr>
              <a:t>در مسیر </a:t>
            </a:r>
            <a:r>
              <a:rPr lang="fa-IR" sz="2000" b="1" dirty="0" smtClean="0">
                <a:solidFill>
                  <a:srgbClr val="008000"/>
                </a:solidFill>
                <a:latin typeface="Arial" pitchFamily="34" charset="0"/>
                <a:cs typeface="+mj-cs"/>
              </a:rPr>
              <a:t>گوارشی</a:t>
            </a:r>
            <a:r>
              <a:rPr lang="fa-IR" sz="2000" b="1" dirty="0" smtClean="0">
                <a:latin typeface="Arial" pitchFamily="34" charset="0"/>
                <a:cs typeface="+mj-cs"/>
              </a:rPr>
              <a:t> (</a:t>
            </a:r>
            <a:r>
              <a:rPr lang="fa-IR" sz="2000" b="1" dirty="0" smtClean="0">
                <a:solidFill>
                  <a:srgbClr val="008000"/>
                </a:solidFill>
                <a:latin typeface="Arial" pitchFamily="34" charset="0"/>
                <a:cs typeface="+mj-cs"/>
              </a:rPr>
              <a:t>روده بزرگ </a:t>
            </a:r>
            <a:r>
              <a:rPr lang="fa-IR" sz="2000" b="1" dirty="0" smtClean="0">
                <a:latin typeface="Arial" pitchFamily="34" charset="0"/>
                <a:cs typeface="+mj-cs"/>
              </a:rPr>
              <a:t>با استفاده از  </a:t>
            </a:r>
            <a:r>
              <a:rPr lang="fa-IR" sz="2000" b="1" dirty="0" smtClean="0">
                <a:solidFill>
                  <a:srgbClr val="008000"/>
                </a:solidFill>
                <a:latin typeface="Arial" pitchFamily="34" charset="0"/>
                <a:cs typeface="+mj-cs"/>
              </a:rPr>
              <a:t>باریم و هوا</a:t>
            </a:r>
            <a:r>
              <a:rPr lang="fa-IR" sz="2000" b="1" dirty="0" smtClean="0">
                <a:latin typeface="Arial" pitchFamily="34" charset="0"/>
                <a:cs typeface="+mj-cs"/>
              </a:rPr>
              <a:t>) –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آنژیوگرافی –</a:t>
            </a:r>
            <a:r>
              <a:rPr lang="en-GB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کاتترازیسیون قلبی </a:t>
            </a:r>
            <a:r>
              <a:rPr lang="fa-IR" sz="2000" b="1" dirty="0" smtClean="0">
                <a:latin typeface="Arial" pitchFamily="34" charset="0"/>
                <a:cs typeface="+mj-cs"/>
              </a:rPr>
              <a:t>و....</a:t>
            </a:r>
          </a:p>
          <a:p>
            <a:pPr algn="r" rtl="1">
              <a:buClr>
                <a:srgbClr val="C00000"/>
              </a:buClr>
              <a:buNone/>
            </a:pPr>
            <a:endParaRPr lang="fa-IR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جریان لامپ های فلورسکوپی :</a:t>
            </a:r>
            <a:r>
              <a:rPr lang="fa-IR" sz="2000" b="1" dirty="0" smtClean="0">
                <a:latin typeface="Arial" pitchFamily="34" charset="0"/>
                <a:cs typeface="+mj-cs"/>
              </a:rPr>
              <a:t> 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جریان های بسیار پایین تر</a:t>
            </a:r>
            <a:r>
              <a:rPr lang="en-GB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کمتر از </a:t>
            </a:r>
            <a:r>
              <a:rPr lang="en-GB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5 mA</a:t>
            </a:r>
            <a:r>
              <a:rPr lang="fa-IR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 </a:t>
            </a:r>
            <a:r>
              <a:rPr lang="en-GB" sz="2000" b="1" dirty="0" smtClean="0">
                <a:solidFill>
                  <a:srgbClr val="993366"/>
                </a:solidFill>
                <a:latin typeface="Arial" pitchFamily="34" charset="0"/>
                <a:cs typeface="+mj-cs"/>
              </a:rPr>
              <a:t> </a:t>
            </a:r>
            <a:endParaRPr lang="fa-IR" sz="2000" b="1" dirty="0" smtClean="0">
              <a:solidFill>
                <a:srgbClr val="993366"/>
              </a:solidFill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r>
              <a:rPr lang="fa-IR" sz="2000" b="1" dirty="0" smtClean="0">
                <a:latin typeface="Arial" pitchFamily="34" charset="0"/>
                <a:cs typeface="+mj-cs"/>
              </a:rPr>
              <a:t>اما  در رادیوگرافی معمولی</a:t>
            </a:r>
            <a:r>
              <a:rPr lang="en-GB" sz="2000" b="1" dirty="0" smtClean="0"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latin typeface="Arial" pitchFamily="34" charset="0"/>
                <a:cs typeface="+mj-cs"/>
              </a:rPr>
              <a:t> بین  100  تا  1000 میلی آمپر)</a:t>
            </a: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Clr>
                <a:srgbClr val="C00000"/>
              </a:buClr>
              <a:buNone/>
            </a:pPr>
            <a:endParaRPr lang="en-US" sz="2000" b="1" dirty="0" smtClean="0">
              <a:latin typeface="Arial" pitchFamily="34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8370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0EEB63E-EA43-4824-9C1A-BBEFCF66AC0F}" type="slidenum">
              <a:rPr lang="ar-SA">
                <a:cs typeface="Arial" charset="0"/>
              </a:rPr>
              <a:pPr>
                <a:defRPr/>
              </a:pPr>
              <a:t>2</a:t>
            </a:fld>
            <a:endParaRPr lang="en-US">
              <a:cs typeface="Arial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79513" y="4770575"/>
            <a:ext cx="3325687" cy="1773700"/>
          </a:xfrm>
          <a:prstGeom prst="rect">
            <a:avLst/>
          </a:prstGeom>
        </p:spPr>
      </p:pic>
      <p:pic>
        <p:nvPicPr>
          <p:cNvPr id="9" name="Picture 4" descr="http://www.harmonyimaging.com/images/AXIOM_Siresko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4953000"/>
            <a:ext cx="2514600" cy="179615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343"/>
    </mc:Choice>
    <mc:Fallback xmlns="">
      <p:transition spd="slow" advTm="213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6632"/>
            <a:ext cx="8668072" cy="6741368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8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(</a:t>
            </a:r>
            <a:r>
              <a:rPr lang="en-GB" sz="28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فلوروسکوپی سنتی) </a:t>
            </a:r>
            <a:r>
              <a:rPr lang="en-US" sz="2000" b="1" dirty="0" smtClean="0">
                <a:cs typeface="+mj-cs"/>
              </a:rPr>
              <a:t>Conventional fluoroscopy</a:t>
            </a:r>
            <a:endParaRPr lang="en-GB" sz="2000" b="1" dirty="0" smtClean="0">
              <a:solidFill>
                <a:srgbClr val="CC0099"/>
              </a:solidFill>
              <a:latin typeface="Arial" pitchFamily="34" charset="0"/>
              <a:cs typeface="+mj-cs"/>
            </a:endParaRPr>
          </a:p>
          <a:p>
            <a:pPr algn="r" rtl="1">
              <a:buNone/>
            </a:pPr>
            <a:r>
              <a:rPr lang="fa-IR" sz="2000" b="1" dirty="0" smtClean="0">
                <a:solidFill>
                  <a:srgbClr val="CC0099"/>
                </a:solidFill>
                <a:latin typeface="Arial" pitchFamily="34" charset="0"/>
                <a:cs typeface="+mj-cs"/>
              </a:rPr>
              <a:t>نسل اول شامل: </a:t>
            </a: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تیوپ ایکس؛ میز رادیوگرافی </a:t>
            </a:r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+mj-cs"/>
            </a:endParaRPr>
          </a:p>
          <a:p>
            <a:pPr algn="r" rtl="1">
              <a:buNone/>
            </a:pPr>
            <a:endParaRPr lang="en-GB" sz="2000" b="1" dirty="0" smtClean="0">
              <a:solidFill>
                <a:srgbClr val="0000FF"/>
              </a:solidFill>
              <a:latin typeface="Arial" pitchFamily="34" charset="0"/>
              <a:cs typeface="+mj-cs"/>
            </a:endParaRPr>
          </a:p>
          <a:p>
            <a:pPr algn="r" rtl="1">
              <a:buFont typeface="Wingdings" pitchFamily="2" charset="2"/>
              <a:buChar char="q"/>
            </a:pPr>
            <a:r>
              <a:rPr lang="fa-IR" sz="2000" b="1" dirty="0" smtClean="0">
                <a:solidFill>
                  <a:srgbClr val="CC0099"/>
                </a:solidFill>
                <a:latin typeface="Arial" pitchFamily="34" charset="0"/>
                <a:cs typeface="+mj-cs"/>
              </a:rPr>
              <a:t>صفحه تصویر: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جنس: 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سولفات کادمیوم – روی فعال شده با مس  </a:t>
            </a:r>
            <a:r>
              <a:rPr lang="en-US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 </a:t>
            </a:r>
            <a:r>
              <a:rPr lang="en-US" sz="2000" b="1" dirty="0" err="1" smtClean="0">
                <a:latin typeface="Arial" pitchFamily="34" charset="0"/>
                <a:cs typeface="+mj-cs"/>
              </a:rPr>
              <a:t>zns</a:t>
            </a:r>
            <a:r>
              <a:rPr lang="en-GB" sz="2000" b="1" dirty="0" smtClean="0">
                <a:latin typeface="Arial" pitchFamily="34" charset="0"/>
                <a:cs typeface="+mj-cs"/>
              </a:rPr>
              <a:t> </a:t>
            </a:r>
            <a:r>
              <a:rPr lang="en-US" sz="2000" b="1" dirty="0" smtClean="0">
                <a:latin typeface="Arial" pitchFamily="34" charset="0"/>
                <a:cs typeface="+mj-cs"/>
              </a:rPr>
              <a:t>- </a:t>
            </a:r>
            <a:r>
              <a:rPr lang="en-US" sz="2000" b="1" dirty="0" err="1" smtClean="0">
                <a:latin typeface="Arial" pitchFamily="34" charset="0"/>
                <a:cs typeface="+mj-cs"/>
              </a:rPr>
              <a:t>cds</a:t>
            </a:r>
            <a:endParaRPr lang="en-US" sz="2000" b="1" dirty="0" smtClean="0">
              <a:latin typeface="Arial" pitchFamily="34" charset="0"/>
              <a:cs typeface="+mj-cs"/>
            </a:endParaRP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 تبدیل اشعه به نور </a:t>
            </a:r>
            <a:r>
              <a:rPr lang="fa-IR" sz="2000" b="1" dirty="0" smtClean="0">
                <a:latin typeface="Arial" pitchFamily="34" charset="0"/>
                <a:cs typeface="+mj-cs"/>
              </a:rPr>
              <a:t>: نور زرد</a:t>
            </a:r>
            <a:r>
              <a:rPr lang="en-GB" sz="2000" b="1" dirty="0" smtClean="0"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latin typeface="Arial" pitchFamily="34" charset="0"/>
                <a:cs typeface="+mj-cs"/>
              </a:rPr>
              <a:t>- سبز گسیل می کرد .</a:t>
            </a:r>
            <a:endParaRPr lang="en-GB" sz="2000" b="1" dirty="0" smtClean="0">
              <a:latin typeface="Arial" pitchFamily="34" charset="0"/>
              <a:cs typeface="+mj-cs"/>
            </a:endParaRP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شدت روشنایی </a:t>
            </a:r>
            <a:r>
              <a:rPr lang="fa-IR" sz="2000" b="1" dirty="0" smtClean="0">
                <a:latin typeface="Arial" pitchFamily="34" charset="0"/>
                <a:cs typeface="+mj-cs"/>
              </a:rPr>
              <a:t>صفحات خیلی ضعیف بود (0/0001 روشنایی رادیو گراف های عادی )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 ایجاد تصویر: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بوسیله حرکت دادن دستگاه فلورسکوپی </a:t>
            </a:r>
            <a:r>
              <a:rPr lang="fa-IR" sz="2000" b="1" dirty="0" smtClean="0">
                <a:latin typeface="Arial" pitchFamily="34" charset="0"/>
                <a:cs typeface="+mj-cs"/>
              </a:rPr>
              <a:t>یا چرخاندن چشم تصویر ایجاد می شد </a:t>
            </a:r>
          </a:p>
          <a:p>
            <a:pPr algn="r" rtl="1">
              <a:buFont typeface="Wingdings" pitchFamily="2" charset="2"/>
              <a:buChar char="Ø"/>
            </a:pPr>
            <a:endParaRPr lang="fa-IR" sz="2000" b="1" dirty="0" smtClean="0">
              <a:latin typeface="Arial" pitchFamily="34" charset="0"/>
              <a:cs typeface="+mj-cs"/>
            </a:endParaRPr>
          </a:p>
        </p:txBody>
      </p:sp>
      <p:pic>
        <p:nvPicPr>
          <p:cNvPr id="10242" name="Picture 2" descr="C:\Users\ShayanSystem\Desktop\picture\FRES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714752"/>
            <a:ext cx="2571768" cy="2857521"/>
          </a:xfrm>
          <a:prstGeom prst="rect">
            <a:avLst/>
          </a:prstGeom>
          <a:noFill/>
        </p:spPr>
      </p:pic>
      <p:pic>
        <p:nvPicPr>
          <p:cNvPr id="10243" name="Picture 3" descr="I:\1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3714752"/>
            <a:ext cx="2714644" cy="2786082"/>
          </a:xfrm>
          <a:prstGeom prst="rect">
            <a:avLst/>
          </a:prstGeom>
          <a:noFill/>
        </p:spPr>
      </p:pic>
      <p:pic>
        <p:nvPicPr>
          <p:cNvPr id="6" name="Picture 2" descr="C:\Users\ShayanSystem\Desktop\picture\WE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3714752"/>
            <a:ext cx="2500330" cy="3000396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A53A-FE8B-460D-9868-A35BB92F536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052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09"/>
    </mc:Choice>
    <mc:Fallback xmlns="">
      <p:transition spd="slow" advTm="51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458200" cy="62484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a-IR" sz="2400" b="1" dirty="0">
                <a:solidFill>
                  <a:srgbClr val="C00000"/>
                </a:solidFill>
                <a:latin typeface="Arial" pitchFamily="34" charset="0"/>
              </a:rPr>
              <a:t>دستگاه های فلوروسکوپی مدرن </a:t>
            </a:r>
            <a:endParaRPr lang="en-GB" sz="2400" b="1" dirty="0">
              <a:solidFill>
                <a:srgbClr val="0000FF"/>
              </a:solidFill>
              <a:latin typeface="Arial" pitchFamily="34" charset="0"/>
            </a:endParaRPr>
          </a:p>
          <a:p>
            <a:pPr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Arial" pitchFamily="34" charset="0"/>
              </a:rPr>
              <a:t>سال  ساخت</a:t>
            </a:r>
            <a:r>
              <a:rPr lang="fa-IR" sz="2000" b="1" dirty="0">
                <a:latin typeface="Arial" pitchFamily="34" charset="0"/>
              </a:rPr>
              <a:t> : تقویت کننده های تصویر در سال </a:t>
            </a:r>
            <a:r>
              <a:rPr lang="fa-IR" sz="2000" b="1" dirty="0">
                <a:solidFill>
                  <a:srgbClr val="006600"/>
                </a:solidFill>
                <a:latin typeface="Arial" pitchFamily="34" charset="0"/>
              </a:rPr>
              <a:t>1950</a:t>
            </a:r>
            <a:r>
              <a:rPr lang="fa-IR" sz="2000" b="1" dirty="0">
                <a:latin typeface="Arial" pitchFamily="34" charset="0"/>
              </a:rPr>
              <a:t> </a:t>
            </a:r>
            <a:endParaRPr lang="en-GB" sz="2000" b="1" dirty="0">
              <a:latin typeface="Arial" pitchFamily="34" charset="0"/>
            </a:endParaRPr>
          </a:p>
          <a:p>
            <a:pPr algn="r" rtl="1">
              <a:buFont typeface="Wingdings" pitchFamily="2" charset="2"/>
              <a:buChar char="q"/>
            </a:pPr>
            <a:r>
              <a:rPr lang="fa-IR" sz="2000" b="1" dirty="0">
                <a:solidFill>
                  <a:srgbClr val="0000FF"/>
                </a:solidFill>
                <a:latin typeface="Arial" pitchFamily="34" charset="0"/>
              </a:rPr>
              <a:t>مزایا :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Arial" pitchFamily="34" charset="0"/>
              </a:rPr>
              <a:t>تصویر روشن تر 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Arial" pitchFamily="34" charset="0"/>
              </a:rPr>
              <a:t>دز تابشی کمتر 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2000" b="1" dirty="0">
                <a:solidFill>
                  <a:srgbClr val="006600"/>
                </a:solidFill>
                <a:latin typeface="Arial" pitchFamily="34" charset="0"/>
              </a:rPr>
              <a:t>استفاده از وسیله های ثبت تصویر بهتر وبیشتر</a:t>
            </a:r>
            <a:endParaRPr lang="en-GB" sz="2000" b="1" dirty="0">
              <a:solidFill>
                <a:srgbClr val="006600"/>
              </a:solidFill>
              <a:latin typeface="Arial" pitchFamily="34" charset="0"/>
            </a:endParaRPr>
          </a:p>
          <a:p>
            <a:pPr algn="r" rtl="1">
              <a:buFont typeface="Wingdings" pitchFamily="2" charset="2"/>
              <a:buChar char="q"/>
            </a:pPr>
            <a:r>
              <a:rPr lang="fa-IR" sz="2000" b="1" dirty="0">
                <a:solidFill>
                  <a:srgbClr val="0000FF"/>
                </a:solidFill>
                <a:latin typeface="Arial" pitchFamily="34" charset="0"/>
              </a:rPr>
              <a:t>عیب :</a:t>
            </a:r>
            <a:r>
              <a:rPr lang="fa-IR" sz="2000" b="1" dirty="0">
                <a:solidFill>
                  <a:srgbClr val="006600"/>
                </a:solidFill>
                <a:latin typeface="Arial" pitchFamily="34" charset="0"/>
              </a:rPr>
              <a:t>گران تر </a:t>
            </a:r>
            <a:endParaRPr lang="en-US" sz="2000" b="1" dirty="0">
              <a:solidFill>
                <a:srgbClr val="006600"/>
              </a:solidFill>
              <a:latin typeface="Arial" pitchFamily="34" charset="0"/>
            </a:endParaRPr>
          </a:p>
          <a:p>
            <a:pPr algn="r" rtl="1">
              <a:buFont typeface="Wingdings" pitchFamily="2" charset="2"/>
              <a:buChar char="q"/>
            </a:pPr>
            <a:endParaRPr lang="fa-IR" sz="2000" b="1" dirty="0">
              <a:solidFill>
                <a:srgbClr val="006600"/>
              </a:solidFill>
              <a:latin typeface="Arial" pitchFamily="34" charset="0"/>
            </a:endParaRPr>
          </a:p>
          <a:p>
            <a:pPr algn="r" rtl="1">
              <a:buClr>
                <a:srgbClr val="C00000"/>
              </a:buClr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</a:rPr>
              <a:t>تجهيزات فلوروسکوپی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</a:rPr>
              <a:t>مدرن:</a:t>
            </a:r>
          </a:p>
          <a:p>
            <a:pPr algn="r" rtl="1">
              <a:buClr>
                <a:srgbClr val="C00000"/>
              </a:buClr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</a:rPr>
              <a:t> 1- </a:t>
            </a: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</a:rPr>
              <a:t>میز رادیوگرافی</a:t>
            </a:r>
            <a:r>
              <a:rPr lang="fa-IR" sz="2000" b="1" dirty="0">
                <a:latin typeface="Times New Roman" pitchFamily="18" charset="0"/>
              </a:rPr>
              <a:t>،        2-  </a:t>
            </a: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</a:rPr>
              <a:t>تیوب زیرین</a:t>
            </a:r>
            <a:r>
              <a:rPr lang="fa-IR" sz="2000" b="1" dirty="0">
                <a:latin typeface="Times New Roman" pitchFamily="18" charset="0"/>
              </a:rPr>
              <a:t>،        3- </a:t>
            </a: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</a:rPr>
              <a:t>صفحه تشدید کننده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r" rtl="1">
              <a:buClr>
                <a:srgbClr val="C00000"/>
              </a:buClr>
              <a:buNone/>
            </a:pPr>
            <a:endParaRPr lang="fa-IR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lvl="1" indent="-342900" algn="r" rtl="1">
              <a:buClr>
                <a:srgbClr val="C00000"/>
              </a:buClr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</a:rPr>
              <a:t>تختهای فلوروسکوپی:</a:t>
            </a:r>
            <a:r>
              <a:rPr lang="fa-IR" sz="2000" b="1" dirty="0">
                <a:latin typeface="Times New Roman" pitchFamily="18" charset="0"/>
              </a:rPr>
              <a:t> دو تیوب حرکات طولی، عرض، فقل، </a:t>
            </a:r>
            <a:endParaRPr lang="en-US" sz="2000" b="1" dirty="0">
              <a:latin typeface="Times New Roman" pitchFamily="18" charset="0"/>
            </a:endParaRPr>
          </a:p>
          <a:p>
            <a:pPr marL="342900" lvl="1" indent="-342900" algn="r" rtl="1">
              <a:buClr>
                <a:srgbClr val="C00000"/>
              </a:buClr>
              <a:buNone/>
            </a:pPr>
            <a:r>
              <a:rPr lang="fa-IR" sz="2000" b="1" dirty="0">
                <a:latin typeface="Times New Roman" pitchFamily="18" charset="0"/>
              </a:rPr>
              <a:t>بیماربین دو تیوب زیرین و صفحه تشدید کننده قرار میگیرد</a:t>
            </a:r>
            <a:endParaRPr lang="en-US" sz="2000" b="1" dirty="0">
              <a:latin typeface="Times New Roman" pitchFamily="18" charset="0"/>
            </a:endParaRPr>
          </a:p>
          <a:p>
            <a:pPr marL="342900" lvl="1" indent="-342900" algn="r" rtl="1">
              <a:buClr>
                <a:srgbClr val="C00000"/>
              </a:buClr>
              <a:buNone/>
            </a:pPr>
            <a:endParaRPr lang="fa-IR" sz="2000" b="1" dirty="0">
              <a:latin typeface="Times New Roman" pitchFamily="18" charset="0"/>
            </a:endParaRPr>
          </a:p>
          <a:p>
            <a:pPr marL="342900" lvl="1" indent="-342900" algn="r" rtl="1">
              <a:buClr>
                <a:srgbClr val="C00000"/>
              </a:buClr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</a:rPr>
              <a:t>مزایای مشاهده تصویر با روش تیوپ تقویت کننده</a:t>
            </a: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  <a:r>
              <a:rPr lang="fa-IR" sz="2000" b="1" dirty="0">
                <a:latin typeface="Times New Roman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</a:rPr>
              <a:t>کاهش دوز ،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marL="342900" lvl="1" indent="-342900" algn="r" rtl="1">
              <a:buClr>
                <a:srgbClr val="C00000"/>
              </a:buClr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</a:rPr>
              <a:t>بررسی تصاویر، کیفیت خوب ،دستکاری تصویر، ضبط، دوز پایین </a:t>
            </a:r>
          </a:p>
          <a:p>
            <a:pPr marL="342900" lvl="1" indent="-342900" algn="r" rtl="1">
              <a:buClr>
                <a:srgbClr val="C00000"/>
              </a:buClr>
              <a:buNone/>
            </a:pPr>
            <a:r>
              <a:rPr lang="fa-IR" sz="2000" b="1" dirty="0">
                <a:latin typeface="Times New Roman" pitchFamily="18" charset="0"/>
              </a:rPr>
              <a:t>(تقویت 1000 برابر وکاهش دوز جذبی بیمار)</a:t>
            </a:r>
          </a:p>
          <a:p>
            <a:pPr algn="r" rtl="1">
              <a:buFont typeface="Wingdings" pitchFamily="2" charset="2"/>
              <a:buChar char="Ø"/>
            </a:pPr>
            <a:endParaRPr lang="en-US" sz="2000" b="1" dirty="0">
              <a:latin typeface="Arial" pitchFamily="34" charset="0"/>
            </a:endParaRP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2" descr="C:\Users\ShayanSystem\Desktop\picture\Picture1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62212" cy="3352800"/>
          </a:xfrm>
          <a:prstGeom prst="rect">
            <a:avLst/>
          </a:prstGeom>
          <a:noFill/>
        </p:spPr>
      </p:pic>
      <p:pic>
        <p:nvPicPr>
          <p:cNvPr id="7" name="Picture 2" descr="C:\Users\ShayanSystem\Desktop\picture\cardiolog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7712" y="4114800"/>
            <a:ext cx="2590800" cy="1932121"/>
          </a:xfrm>
          <a:prstGeom prst="rect">
            <a:avLst/>
          </a:prstGeom>
          <a:noFill/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497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64"/>
    </mc:Choice>
    <mc:Fallback xmlns="">
      <p:transition spd="slow" advTm="47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lum bright="-20000" contrast="20000"/>
          </a:blip>
          <a:stretch>
            <a:fillRect/>
          </a:stretch>
        </p:blipFill>
        <p:spPr>
          <a:xfrm>
            <a:off x="123146" y="304801"/>
            <a:ext cx="2848236" cy="65531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990601"/>
            <a:ext cx="5686889" cy="45653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43401" y="304801"/>
            <a:ext cx="451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b="1" dirty="0" smtClean="0">
                <a:solidFill>
                  <a:srgbClr val="FF0000"/>
                </a:solidFill>
              </a:rPr>
              <a:t>نگاهی به دستگاه فلورسکوپی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7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021">
        <p:fade/>
      </p:transition>
    </mc:Choice>
    <mc:Fallback xmlns="">
      <p:transition spd="med" advTm="930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59394" name="Rectangle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5F63A10-ABED-4187-AA66-1CEB2F1DC958}" type="slidenum">
              <a:rPr lang="ar-SA">
                <a:cs typeface="Arial" charset="0"/>
              </a:rPr>
              <a:pPr>
                <a:defRPr/>
              </a:pPr>
              <a:t>6</a:t>
            </a:fld>
            <a:endParaRPr lang="en-US">
              <a:cs typeface="Arial" charset="0"/>
            </a:endParaRPr>
          </a:p>
        </p:txBody>
      </p:sp>
      <p:sp>
        <p:nvSpPr>
          <p:cNvPr id="67587" name="Shape 2"/>
          <p:cNvSpPr>
            <a:spLocks noGrp="1"/>
          </p:cNvSpPr>
          <p:nvPr>
            <p:ph idx="4294967295"/>
          </p:nvPr>
        </p:nvSpPr>
        <p:spPr>
          <a:xfrm>
            <a:off x="228600" y="152400"/>
            <a:ext cx="8763000" cy="6553200"/>
          </a:xfrm>
        </p:spPr>
        <p:txBody>
          <a:bodyPr>
            <a:normAutofit/>
          </a:bodyPr>
          <a:lstStyle/>
          <a:p>
            <a:pPr marL="457200" indent="-457200" algn="r" rtl="1">
              <a:buNone/>
            </a:pPr>
            <a:r>
              <a:rPr lang="fa-IR" sz="26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ساختمان تیوپ تقویت کننده های تصویر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:</a:t>
            </a:r>
            <a:r>
              <a:rPr lang="fa-IR" sz="2000" b="1" dirty="0" smtClean="0">
                <a:latin typeface="Arial" pitchFamily="34" charset="0"/>
                <a:cs typeface="+mj-cs"/>
              </a:rPr>
              <a:t>دارای 4 قسمت اساسی   </a:t>
            </a:r>
            <a:endParaRPr lang="en-US" sz="2000" b="1" dirty="0" smtClean="0">
              <a:latin typeface="Arial" pitchFamily="34" charset="0"/>
              <a:cs typeface="+mj-cs"/>
            </a:endParaRPr>
          </a:p>
          <a:p>
            <a:pPr marL="514350" indent="-51435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1- صفحه (فسفر) ورودی</a:t>
            </a:r>
            <a:endParaRPr lang="en-GB" sz="2000" b="1" dirty="0" smtClean="0">
              <a:latin typeface="Arial" pitchFamily="34" charset="0"/>
              <a:cs typeface="+mj-cs"/>
            </a:endParaRPr>
          </a:p>
          <a:p>
            <a:pPr marL="514350" indent="-514350" algn="r" rtl="1">
              <a:buNone/>
            </a:pPr>
            <a:r>
              <a:rPr lang="fa-IR" sz="2000" b="1" dirty="0" smtClean="0">
                <a:latin typeface="Arial" pitchFamily="34" charset="0"/>
                <a:cs typeface="+mj-cs"/>
              </a:rPr>
              <a:t>وارد شدن اشعه ایکس پس از عبور از بدن بیماربه تقویت کننده تصویر و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تبدیل اشعه ایکس به نور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برخورد فوتون های نوری  </a:t>
            </a:r>
            <a:r>
              <a:rPr lang="fa-IR" sz="2000" b="1" dirty="0" smtClean="0">
                <a:latin typeface="Arial" pitchFamily="34" charset="0"/>
                <a:cs typeface="+mj-cs"/>
              </a:rPr>
              <a:t>به فوتوکاتد و◄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تابش فتوالکترون </a:t>
            </a:r>
          </a:p>
          <a:p>
            <a:pPr marL="514350" indent="-51435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2- عدسی های کانونی کننده الکترو استاتیکی</a:t>
            </a:r>
            <a:endParaRPr lang="fa-IR" sz="2000" b="1" dirty="0" smtClean="0">
              <a:latin typeface="Arial" pitchFamily="34" charset="0"/>
              <a:cs typeface="+mj-cs"/>
            </a:endParaRPr>
          </a:p>
          <a:p>
            <a:pPr marL="514350" indent="-51435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متمرکز کردن الکترونها</a:t>
            </a:r>
            <a:endParaRPr lang="en-US" sz="2000" b="1" dirty="0" smtClean="0">
              <a:solidFill>
                <a:srgbClr val="006600"/>
              </a:solidFill>
              <a:latin typeface="Arial" pitchFamily="34" charset="0"/>
              <a:cs typeface="+mj-cs"/>
            </a:endParaRPr>
          </a:p>
          <a:p>
            <a:pPr marL="514350" indent="-51435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3- آند شتاب دهنده: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انتقال </a:t>
            </a:r>
            <a:r>
              <a:rPr lang="fa-IR" sz="2000" b="1" dirty="0">
                <a:solidFill>
                  <a:srgbClr val="006600"/>
                </a:solidFill>
                <a:latin typeface="Arial" pitchFamily="34" charset="0"/>
                <a:cs typeface="+mj-cs"/>
              </a:rPr>
              <a:t>الکترونها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به</a:t>
            </a:r>
            <a:r>
              <a:rPr lang="fa-IR" sz="2000" b="1" dirty="0">
                <a:solidFill>
                  <a:srgbClr val="006600"/>
                </a:solidFill>
                <a:latin typeface="Arial" pitchFamily="34" charset="0"/>
                <a:cs typeface="+mj-cs"/>
              </a:rPr>
              <a:t> روی فسفر </a:t>
            </a:r>
            <a:r>
              <a:rPr lang="fa-IR" sz="2000" b="1" dirty="0" smtClean="0">
                <a:solidFill>
                  <a:srgbClr val="006600"/>
                </a:solidFill>
                <a:latin typeface="Arial" pitchFamily="34" charset="0"/>
                <a:cs typeface="+mj-cs"/>
              </a:rPr>
              <a:t>خروجی</a:t>
            </a:r>
            <a:endParaRPr lang="en-US" sz="2000" b="1" dirty="0" smtClean="0">
              <a:solidFill>
                <a:srgbClr val="006600"/>
              </a:solidFill>
              <a:latin typeface="Arial" pitchFamily="34" charset="0"/>
              <a:cs typeface="+mj-cs"/>
            </a:endParaRPr>
          </a:p>
          <a:p>
            <a:pPr marL="514350" indent="-51435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Arial" pitchFamily="34" charset="0"/>
                <a:cs typeface="+mj-cs"/>
              </a:rPr>
              <a:t>4- صفحه فسفر خروجی: </a:t>
            </a:r>
            <a:r>
              <a:rPr lang="fa-IR" sz="2400" b="1" dirty="0" smtClean="0">
                <a:solidFill>
                  <a:srgbClr val="D60093"/>
                </a:solidFill>
                <a:latin typeface="Times New Roman" pitchFamily="18" charset="0"/>
                <a:cs typeface="+mj-cs"/>
              </a:rPr>
              <a:t> 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ایجاد تصویر شدید نورانی جنس از فلئورسانس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+mj-cs"/>
            </a:endParaRPr>
          </a:p>
        </p:txBody>
      </p:sp>
      <p:pic>
        <p:nvPicPr>
          <p:cNvPr id="7" name="Picture 2" descr="C:\Users\ShayanSystem\Desktop\picture\Picture1DSASD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8600" y="3278581"/>
            <a:ext cx="2590800" cy="3321405"/>
          </a:xfrm>
          <a:prstGeom prst="rect">
            <a:avLst/>
          </a:prstGeom>
          <a:noFill/>
        </p:spPr>
      </p:pic>
      <p:pic>
        <p:nvPicPr>
          <p:cNvPr id="6" name="Picture 2" descr="C:\Users\ShayanSystem\Desktop\picture\SDA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34000" y="3657600"/>
            <a:ext cx="2514600" cy="289179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881"/>
    </mc:Choice>
    <mc:Fallback xmlns="">
      <p:transition spd="slow" advTm="186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1"/>
            <a:ext cx="8510452" cy="652271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Fluoroscopic technique:</a:t>
            </a:r>
            <a:endParaRPr lang="en-US" sz="1600" b="1" dirty="0" smtClean="0">
              <a:solidFill>
                <a:srgbClr val="C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brightness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of the fluoroscopic image depends primarily 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anatomy that is being examined, 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kVp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: 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high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kVp</a:t>
            </a:r>
            <a:endParaRPr lang="en-US" sz="2000" b="1" dirty="0" smtClean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the mA: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low mA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the x-ray tube is operated at </a:t>
            </a:r>
            <a:r>
              <a:rPr lang="en-US" sz="2000" b="1" u="sng" dirty="0">
                <a:solidFill>
                  <a:srgbClr val="800080"/>
                </a:solidFill>
                <a:latin typeface="Times New Roman" pitchFamily="18" charset="0"/>
                <a:cs typeface="Times New Roman" panose="02020603050405020304" pitchFamily="18" charset="0"/>
              </a:rPr>
              <a:t>less than 5 mA</a:t>
            </a:r>
            <a:r>
              <a:rPr lang="en-US" sz="2000" b="1" u="sng" dirty="0" smtClean="0">
                <a:solidFill>
                  <a:srgbClr val="800080"/>
                </a:solidFill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000" b="1" u="sng" dirty="0" smtClean="0">
              <a:solidFill>
                <a:srgbClr val="80008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Image intensification: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intensification tube components :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are contained within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glass envelope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and maintains a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vacuum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Image-Intensifier tube: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The image-intensifier 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tube is a </a:t>
            </a:r>
            <a:r>
              <a:rPr lang="en-US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complex electronic device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0033CC"/>
                </a:solidFill>
                <a:latin typeface="Times New Roman" pitchFamily="18" charset="0"/>
                <a:cs typeface="Times New Roman" panose="02020603050405020304" pitchFamily="18" charset="0"/>
              </a:rPr>
              <a:t>The Input phosphor 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: that receives the image-forming </a:t>
            </a:r>
            <a:r>
              <a:rPr lang="en-US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x-ray beam 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and converts it into a </a:t>
            </a:r>
            <a:r>
              <a:rPr lang="en-US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visible-light image 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000" b="1" dirty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i="0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i="0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i="0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410200" y="2286000"/>
            <a:ext cx="3150461" cy="227632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8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1"/>
    </mc:Choice>
    <mc:Fallback xmlns="">
      <p:transition spd="slow" advTm="24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60648"/>
            <a:ext cx="8740775" cy="6192540"/>
          </a:xfrm>
        </p:spPr>
        <p:txBody>
          <a:bodyPr rtlCol="1">
            <a:normAutofit fontScale="92500" lnSpcReduction="10000"/>
          </a:bodyPr>
          <a:lstStyle/>
          <a:p>
            <a:pPr marL="457200" indent="-457200" rtl="1"/>
            <a:r>
              <a:rPr lang="fa-IR" sz="2800" b="1" dirty="0" smtClean="0">
                <a:solidFill>
                  <a:srgbClr val="C00000"/>
                </a:solidFill>
                <a:latin typeface="Arial" pitchFamily="34" charset="0"/>
                <a:cs typeface="+mj-cs"/>
              </a:rPr>
              <a:t>آنژیوگرافی</a:t>
            </a:r>
            <a:endParaRPr lang="fa-IR" sz="2000" b="1" dirty="0" smtClean="0">
              <a:latin typeface="Arial" pitchFamily="34" charset="0"/>
              <a:cs typeface="+mj-cs"/>
            </a:endParaRPr>
          </a:p>
          <a:p>
            <a:pPr algn="r" rtl="1" eaLnBrk="1" fontAlgn="auto" hangingPunct="1">
              <a:spcAft>
                <a:spcPts val="0"/>
              </a:spcAft>
              <a:defRPr/>
            </a:pP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آ</a:t>
            </a: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cs typeface="+mj-cs"/>
              </a:rPr>
              <a:t>نژیوگرافی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از دو کلمه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آنژیو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به معنای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رگ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 و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گرافی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 به معنای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ثبت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cs typeface="+mj-cs"/>
              </a:rPr>
              <a:t>کردن است.</a:t>
            </a:r>
          </a:p>
          <a:p>
            <a:pPr algn="r" rtl="1" eaLnBrk="1" fontAlgn="auto" hangingPunct="1">
              <a:spcAft>
                <a:spcPts val="0"/>
              </a:spcAft>
              <a:defRPr/>
            </a:pPr>
            <a:endParaRPr lang="fa-IR" sz="2000" b="1" dirty="0" smtClean="0">
              <a:solidFill>
                <a:schemeClr val="tx1"/>
              </a:solidFill>
              <a:latin typeface="Times New Roman" pitchFamily="18" charset="0"/>
              <a:cs typeface="+mj-cs"/>
            </a:endParaRPr>
          </a:p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latin typeface="Arial" pitchFamily="34" charset="0"/>
                <a:cs typeface="+mj-cs"/>
              </a:rPr>
              <a:t>آنژیوگرافی: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به فرایندی گفته میشود که با </a:t>
            </a:r>
            <a:r>
              <a:rPr lang="fa-IR" sz="2000" b="1" dirty="0">
                <a:solidFill>
                  <a:srgbClr val="0033CC"/>
                </a:solidFill>
                <a:latin typeface="Arial" pitchFamily="34" charset="0"/>
                <a:cs typeface="+mj-cs"/>
              </a:rPr>
              <a:t>تزریق ماده حاجب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از طریق </a:t>
            </a:r>
            <a:r>
              <a:rPr lang="fa-IR" sz="2000" b="1" dirty="0">
                <a:solidFill>
                  <a:srgbClr val="0033CC"/>
                </a:solidFill>
                <a:latin typeface="Arial" pitchFamily="34" charset="0"/>
                <a:cs typeface="+mj-cs"/>
              </a:rPr>
              <a:t>کاتتر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به</a:t>
            </a:r>
            <a:r>
              <a:rPr lang="fa-IR" sz="2000" b="1" dirty="0">
                <a:latin typeface="Arial" pitchFamily="34" charset="0"/>
                <a:cs typeface="+mj-cs"/>
              </a:rPr>
              <a:t> </a:t>
            </a:r>
            <a:r>
              <a:rPr lang="fa-IR" sz="2000" b="1" dirty="0">
                <a:solidFill>
                  <a:srgbClr val="008000"/>
                </a:solidFill>
                <a:latin typeface="Arial" pitchFamily="34" charset="0"/>
                <a:cs typeface="+mj-cs"/>
              </a:rPr>
              <a:t>جریان خون؛ رگها را 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به صورت رادیوگرافی مشاهده </a:t>
            </a:r>
            <a:r>
              <a:rPr lang="fa-IR" sz="2000" b="1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میکنند.</a:t>
            </a:r>
            <a:endParaRPr lang="fa-IR" sz="2000" b="1" dirty="0">
              <a:solidFill>
                <a:schemeClr val="tx1"/>
              </a:solidFill>
              <a:latin typeface="Arial" pitchFamily="34" charset="0"/>
              <a:cs typeface="+mj-cs"/>
            </a:endParaRPr>
          </a:p>
          <a:p>
            <a:pPr algn="r" rtl="1" eaLnBrk="1" fontAlgn="auto" hangingPunct="1">
              <a:spcAft>
                <a:spcPts val="0"/>
              </a:spcAft>
              <a:defRPr/>
            </a:pPr>
            <a:endParaRPr lang="fa-IR" sz="2000" b="1" dirty="0" smtClean="0">
              <a:solidFill>
                <a:schemeClr val="tx1"/>
              </a:solidFill>
              <a:latin typeface="Times New Roman" pitchFamily="18" charset="0"/>
              <a:cs typeface="+mj-cs"/>
            </a:endParaRPr>
          </a:p>
          <a:p>
            <a:pPr algn="r" rtl="1" eaLnBrk="1" fontAlgn="auto" hangingPunct="1">
              <a:spcAft>
                <a:spcPts val="0"/>
              </a:spcAft>
              <a:defRPr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j-cs"/>
              </a:rPr>
              <a:t>مرگ ومیرها: 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j-cs"/>
              </a:rPr>
              <a:t>ناشی از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ea typeface="+mn-ea"/>
                <a:cs typeface="+mj-cs"/>
              </a:rPr>
              <a:t>بیماریهای عروق قلبی و  مغزی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j-cs"/>
              </a:rPr>
              <a:t>روبه افزایش</a:t>
            </a:r>
          </a:p>
          <a:p>
            <a:pPr algn="r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a-IR" sz="20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j-cs"/>
              </a:rPr>
              <a:t>تجهیزاتی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j-cs"/>
              </a:rPr>
              <a:t> که بتواند وضعیت قلبی را به صورت تصویر گویا بر روی فیلم یا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j-cs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j-cs"/>
              </a:rPr>
              <a:t>مانیتور به پزشک گزارش نماید نقش مهمی در تشخیص و درمان  </a:t>
            </a:r>
            <a:endParaRPr lang="en-GB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+mj-cs"/>
            </a:endParaRPr>
          </a:p>
          <a:p>
            <a:pPr algn="r" rtl="1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endParaRPr lang="fa-IR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+mj-cs"/>
            </a:endParaRPr>
          </a:p>
          <a:p>
            <a:pPr algn="r" rtl="1">
              <a:buFont typeface="Arial" pitchFamily="34" charset="0"/>
              <a:buChar char="•"/>
              <a:defRPr/>
            </a:pPr>
            <a:r>
              <a:rPr lang="fa-IR" sz="2000" b="1" dirty="0" smtClean="0">
                <a:solidFill>
                  <a:srgbClr val="FF0000"/>
                </a:solidFill>
                <a:cs typeface="+mj-cs"/>
              </a:rPr>
              <a:t>موارد استفاده</a:t>
            </a:r>
          </a:p>
          <a:p>
            <a:pPr algn="r" rtl="1">
              <a:buFont typeface="Arial" pitchFamily="34" charset="0"/>
              <a:buChar char="•"/>
              <a:defRPr/>
            </a:pP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مشاهده</a:t>
            </a:r>
            <a:r>
              <a:rPr lang="fa-IR" sz="2000" b="1" dirty="0">
                <a:latin typeface="Arial" pitchFamily="34" charset="0"/>
                <a:cs typeface="+mj-cs"/>
              </a:rPr>
              <a:t> </a:t>
            </a:r>
            <a:r>
              <a:rPr lang="fa-IR" sz="2000" b="1" dirty="0">
                <a:solidFill>
                  <a:srgbClr val="008000"/>
                </a:solidFill>
                <a:latin typeface="Arial" pitchFamily="34" charset="0"/>
                <a:cs typeface="+mj-cs"/>
              </a:rPr>
              <a:t>گرفتگی رگها؛ تومورهای عروقی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( در قلب ؛ مغز</a:t>
            </a:r>
            <a:r>
              <a:rPr lang="fa-IR" sz="2000" b="1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)</a:t>
            </a:r>
          </a:p>
          <a:p>
            <a:pPr algn="r" rtl="1">
              <a:buFont typeface="Arial" pitchFamily="34" charset="0"/>
              <a:buChar char="•"/>
              <a:defRPr/>
            </a:pPr>
            <a:r>
              <a:rPr lang="fa-IR" sz="2000" b="1" dirty="0" smtClean="0">
                <a:latin typeface="Arial" pitchFamily="34" charset="0"/>
                <a:cs typeface="+mj-cs"/>
              </a:rPr>
              <a:t>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بیماری های </a:t>
            </a:r>
            <a:r>
              <a:rPr lang="fa-IR" sz="2000" b="1" dirty="0">
                <a:solidFill>
                  <a:srgbClr val="008000"/>
                </a:solidFill>
                <a:latin typeface="Arial" pitchFamily="34" charset="0"/>
                <a:cs typeface="+mj-cs"/>
              </a:rPr>
              <a:t>لوزالمعده؛</a:t>
            </a:r>
            <a:r>
              <a:rPr lang="fa-IR" sz="2000" b="1" dirty="0">
                <a:latin typeface="Arial" pitchFamily="34" charset="0"/>
                <a:cs typeface="+mj-cs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اتساء موضعی </a:t>
            </a:r>
            <a:r>
              <a:rPr lang="fa-IR" sz="2000" b="1" dirty="0">
                <a:solidFill>
                  <a:srgbClr val="008000"/>
                </a:solidFill>
                <a:latin typeface="Arial" pitchFamily="34" charset="0"/>
                <a:cs typeface="+mj-cs"/>
              </a:rPr>
              <a:t>آئورت </a:t>
            </a:r>
            <a:r>
              <a:rPr lang="fa-IR" sz="2000" b="1" dirty="0">
                <a:solidFill>
                  <a:schemeClr val="tx1"/>
                </a:solidFill>
                <a:latin typeface="Arial" pitchFamily="34" charset="0"/>
                <a:cs typeface="+mj-cs"/>
              </a:rPr>
              <a:t>در </a:t>
            </a:r>
            <a:r>
              <a:rPr lang="fa-IR" sz="2000" b="1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ناحیه شکمی</a:t>
            </a:r>
          </a:p>
          <a:p>
            <a:pPr algn="r" rtl="1">
              <a:buFont typeface="Arial" pitchFamily="34" charset="0"/>
              <a:buChar char="•"/>
              <a:defRPr/>
            </a:pPr>
            <a:r>
              <a:rPr lang="fa-IR" sz="2000" b="1" dirty="0" smtClean="0">
                <a:latin typeface="Arial" pitchFamily="34" charset="0"/>
                <a:cs typeface="+mj-cs"/>
              </a:rPr>
              <a:t> </a:t>
            </a:r>
            <a:r>
              <a:rPr lang="fa-IR" sz="2000" b="1" dirty="0">
                <a:latin typeface="Arial" pitchFamily="34" charset="0"/>
                <a:cs typeface="+mj-cs"/>
              </a:rPr>
              <a:t>و </a:t>
            </a:r>
            <a:r>
              <a:rPr lang="fa-IR" sz="2000" b="1" dirty="0">
                <a:solidFill>
                  <a:srgbClr val="008000"/>
                </a:solidFill>
                <a:latin typeface="Arial" pitchFamily="34" charset="0"/>
                <a:cs typeface="+mj-cs"/>
              </a:rPr>
              <a:t>گرفتگی سیاهرگی</a:t>
            </a:r>
            <a:endParaRPr lang="fa-IR" sz="2000" b="1" dirty="0" smtClean="0">
              <a:solidFill>
                <a:srgbClr val="006600"/>
              </a:solidFill>
              <a:cs typeface="+mj-cs"/>
            </a:endParaRPr>
          </a:p>
          <a:p>
            <a:pPr algn="r" rtl="1"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مواردی که تصور میشود بیمار احتیاج به عمل قلب باز دارد.</a:t>
            </a:r>
          </a:p>
          <a:p>
            <a:pPr algn="r" rtl="1">
              <a:buFont typeface="Wingdings" pitchFamily="2" charset="2"/>
              <a:buChar char="v"/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نوار قلب غیر طبیعی</a:t>
            </a:r>
          </a:p>
          <a:p>
            <a:pPr algn="r" rtl="1">
              <a:buFont typeface="Wingdings" pitchFamily="2" charset="2"/>
              <a:buChar char="v"/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تست ورزش یا اسکن غیر طبیعی</a:t>
            </a:r>
          </a:p>
          <a:p>
            <a:pPr algn="r" rtl="1">
              <a:buFont typeface="Wingdings" pitchFamily="2" charset="2"/>
              <a:buChar char="v"/>
              <a:defRPr/>
            </a:pPr>
            <a:r>
              <a:rPr lang="fa-IR" sz="2000" b="1" dirty="0" smtClean="0">
                <a:solidFill>
                  <a:srgbClr val="006600"/>
                </a:solidFill>
                <a:cs typeface="+mj-cs"/>
              </a:rPr>
              <a:t>آنفاکتوس</a:t>
            </a:r>
          </a:p>
          <a:p>
            <a:pPr algn="r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endParaRPr lang="fa-IR" sz="2000" b="1" dirty="0" smtClean="0">
              <a:latin typeface="Times New Roman" pitchFamily="18" charset="0"/>
              <a:ea typeface="+mn-ea"/>
              <a:cs typeface="+mj-cs"/>
            </a:endParaRPr>
          </a:p>
          <a:p>
            <a:pPr algn="r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endParaRPr lang="fa-IR" sz="2000" b="1" dirty="0" smtClean="0">
              <a:latin typeface="Times New Roman" pitchFamily="18" charset="0"/>
              <a:ea typeface="+mn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314C9-33A1-433A-83E8-8FAFCBD3D32F}" type="slidenum">
              <a:rPr lang="fa-IR" smtClean="0"/>
              <a:pPr>
                <a:defRPr/>
              </a:pPr>
              <a:t>8</a:t>
            </a:fld>
            <a:endParaRPr lang="fa-IR"/>
          </a:p>
        </p:txBody>
      </p:sp>
      <p:pic>
        <p:nvPicPr>
          <p:cNvPr id="5" name="Picture 2" descr="I:\angio pic\angiography_cerebral_integration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05064"/>
            <a:ext cx="2520280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173"/>
    </mc:Choice>
    <mc:Fallback xmlns="">
      <p:transition spd="slow" advTm="72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179512" y="188640"/>
            <a:ext cx="878497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20000"/>
              </a:spcBef>
            </a:pPr>
            <a:r>
              <a:rPr lang="fa-IR" sz="2000" b="1" dirty="0" smtClean="0">
                <a:solidFill>
                  <a:srgbClr val="FF0000"/>
                </a:solidFill>
              </a:rPr>
              <a:t>اصول عملکرد : </a:t>
            </a:r>
            <a:r>
              <a:rPr lang="fa-IR" sz="2000" b="1" dirty="0" smtClean="0">
                <a:solidFill>
                  <a:srgbClr val="006600"/>
                </a:solidFill>
                <a:latin typeface="Calibri" pitchFamily="34" charset="0"/>
              </a:rPr>
              <a:t>پرتوهای ایکس از قسمت بالایی</a:t>
            </a:r>
            <a:r>
              <a:rPr lang="fa-IR" sz="2000" b="1" dirty="0" smtClean="0">
                <a:latin typeface="Calibri" pitchFamily="34" charset="0"/>
              </a:rPr>
              <a:t> دستگاه سی آرم </a:t>
            </a:r>
            <a:r>
              <a:rPr lang="fa-IR" sz="2000" b="1" dirty="0" smtClean="0">
                <a:solidFill>
                  <a:srgbClr val="006600"/>
                </a:solidFill>
                <a:latin typeface="Calibri" pitchFamily="34" charset="0"/>
              </a:rPr>
              <a:t>به سمت ناحیۀ هدف </a:t>
            </a:r>
            <a:r>
              <a:rPr lang="fa-IR" sz="2000" b="1" dirty="0" smtClean="0">
                <a:latin typeface="Calibri" pitchFamily="34" charset="0"/>
              </a:rPr>
              <a:t>تابانده می شود و </a:t>
            </a:r>
            <a:r>
              <a:rPr lang="fa-IR" sz="2000" b="1" dirty="0" smtClean="0">
                <a:solidFill>
                  <a:srgbClr val="006600"/>
                </a:solidFill>
                <a:latin typeface="Calibri" pitchFamily="34" charset="0"/>
              </a:rPr>
              <a:t>رسپتورهایی</a:t>
            </a:r>
            <a:r>
              <a:rPr lang="fa-IR" sz="2000" b="1" dirty="0" smtClean="0">
                <a:latin typeface="Calibri" pitchFamily="34" charset="0"/>
              </a:rPr>
              <a:t> در قسمت پایین این پرتوها را جذب می کنند.</a:t>
            </a:r>
          </a:p>
          <a:p>
            <a:pPr marL="514350" indent="-514350" algn="r" rtl="1"/>
            <a:r>
              <a:rPr lang="fa-IR" sz="2000" b="1" dirty="0" smtClean="0">
                <a:latin typeface="Calibri" pitchFamily="34" charset="0"/>
              </a:rPr>
              <a:t>تصویری واضح و دقیق از رگ و قسمت های مختلف آن بر روی عکس یا فیلم ظاهر می شود.</a:t>
            </a:r>
            <a:r>
              <a:rPr lang="fa-IR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514350" indent="-514350" algn="r" rtl="1"/>
            <a:endParaRPr lang="en-GB" sz="2800" b="1" dirty="0" smtClean="0">
              <a:solidFill>
                <a:srgbClr val="FF0000"/>
              </a:solidFill>
            </a:endParaRPr>
          </a:p>
          <a:p>
            <a:pPr algn="r" rtl="1"/>
            <a:r>
              <a:rPr lang="fa-IR" sz="2800" b="1" dirty="0" smtClean="0">
                <a:solidFill>
                  <a:srgbClr val="FF0000"/>
                </a:solidFill>
              </a:rPr>
              <a:t>تجهیزات اصلی دستگاه انژیوگرافی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r" rtl="1"/>
            <a:r>
              <a:rPr lang="fa-IR" sz="2000" b="1" dirty="0">
                <a:solidFill>
                  <a:srgbClr val="0000FF"/>
                </a:solidFill>
              </a:rPr>
              <a:t>اجزا:  </a:t>
            </a:r>
            <a:r>
              <a:rPr lang="fa-IR" sz="2000" b="1" dirty="0">
                <a:solidFill>
                  <a:srgbClr val="006600"/>
                </a:solidFill>
              </a:rPr>
              <a:t> 1- پانل کنترل        2- سرنگ     3- سیستم گرم کننده      4 - سیستم تزریق کننده</a:t>
            </a:r>
          </a:p>
          <a:p>
            <a:pPr algn="r" rtl="1"/>
            <a:endParaRPr lang="fa-IR" sz="2800" b="1" dirty="0" smtClean="0">
              <a:solidFill>
                <a:srgbClr val="0000FF"/>
              </a:solidFill>
            </a:endParaRP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تیوب اشعه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تقویت کننده های تصویر</a:t>
            </a:r>
          </a:p>
          <a:p>
            <a:pPr marL="514350" indent="-514350" algn="justLow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گرید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کولیماتور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دوربین ولنزهای مربوطه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انژکتوراتوماتیک موادحاجب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تخت آنژیوگرافی</a:t>
            </a:r>
          </a:p>
          <a:p>
            <a:pPr marL="514350" indent="-514350" algn="r" rtl="1">
              <a:buFont typeface="Wingdings" pitchFamily="2" charset="2"/>
              <a:buChar char="ü"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سی آرم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(C-ARM stand)</a:t>
            </a:r>
            <a:endParaRPr lang="fa-I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>
              <a:buFont typeface="Wingdings" pitchFamily="2" charset="2"/>
              <a:buChar char="§"/>
            </a:pPr>
            <a:endParaRPr lang="fa-IR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73148-3B57-4F5D-A036-0C17F9EDA563}" type="slidenum">
              <a:rPr lang="fa-IR" smtClean="0"/>
              <a:pPr>
                <a:defRPr/>
              </a:pPr>
              <a:t>9</a:t>
            </a:fld>
            <a:endParaRPr lang="fa-IR"/>
          </a:p>
        </p:txBody>
      </p:sp>
      <p:pic>
        <p:nvPicPr>
          <p:cNvPr id="6" name="Picture 2" descr="I:\angio pic\ang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2895600"/>
            <a:ext cx="4087688" cy="306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58"/>
    </mc:Choice>
    <mc:Fallback xmlns="">
      <p:transition spd="slow" advTm="70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0.4|0|0.4|0.5|0.1|0.5|0.7|0.7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7|0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2402</TotalTime>
  <Words>935</Words>
  <Application>Microsoft Office PowerPoint</Application>
  <PresentationFormat>On-screen Show (4:3)</PresentationFormat>
  <Paragraphs>153</Paragraphs>
  <Slides>11</Slides>
  <Notes>1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فلورسکوپی    Fluoroscopy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Mehdi</dc:creator>
  <cp:lastModifiedBy>Apadana</cp:lastModifiedBy>
  <cp:revision>419</cp:revision>
  <dcterms:created xsi:type="dcterms:W3CDTF">2006-10-28T16:00:01Z</dcterms:created>
  <dcterms:modified xsi:type="dcterms:W3CDTF">2020-03-16T08:13:26Z</dcterms:modified>
</cp:coreProperties>
</file>