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74" r:id="rId2"/>
  </p:sldMasterIdLst>
  <p:notesMasterIdLst>
    <p:notesMasterId r:id="rId64"/>
  </p:notesMasterIdLst>
  <p:handoutMasterIdLst>
    <p:handoutMasterId r:id="rId65"/>
  </p:handoutMasterIdLst>
  <p:sldIdLst>
    <p:sldId id="345" r:id="rId3"/>
    <p:sldId id="378" r:id="rId4"/>
    <p:sldId id="334" r:id="rId5"/>
    <p:sldId id="384" r:id="rId6"/>
    <p:sldId id="336" r:id="rId7"/>
    <p:sldId id="271" r:id="rId8"/>
    <p:sldId id="337" r:id="rId9"/>
    <p:sldId id="364" r:id="rId10"/>
    <p:sldId id="272" r:id="rId11"/>
    <p:sldId id="338" r:id="rId12"/>
    <p:sldId id="285" r:id="rId13"/>
    <p:sldId id="354" r:id="rId14"/>
    <p:sldId id="382" r:id="rId15"/>
    <p:sldId id="339" r:id="rId16"/>
    <p:sldId id="383" r:id="rId17"/>
    <p:sldId id="357" r:id="rId18"/>
    <p:sldId id="376" r:id="rId19"/>
    <p:sldId id="374" r:id="rId20"/>
    <p:sldId id="340" r:id="rId21"/>
    <p:sldId id="377" r:id="rId22"/>
    <p:sldId id="275" r:id="rId23"/>
    <p:sldId id="276" r:id="rId24"/>
    <p:sldId id="370" r:id="rId25"/>
    <p:sldId id="346" r:id="rId26"/>
    <p:sldId id="268" r:id="rId27"/>
    <p:sldId id="344" r:id="rId28"/>
    <p:sldId id="260" r:id="rId29"/>
    <p:sldId id="261" r:id="rId30"/>
    <p:sldId id="277" r:id="rId31"/>
    <p:sldId id="299" r:id="rId32"/>
    <p:sldId id="310" r:id="rId33"/>
    <p:sldId id="360" r:id="rId34"/>
    <p:sldId id="347" r:id="rId35"/>
    <p:sldId id="348" r:id="rId36"/>
    <p:sldId id="372" r:id="rId37"/>
    <p:sldId id="311" r:id="rId38"/>
    <p:sldId id="317" r:id="rId39"/>
    <p:sldId id="358" r:id="rId40"/>
    <p:sldId id="362" r:id="rId41"/>
    <p:sldId id="302" r:id="rId42"/>
    <p:sldId id="326" r:id="rId43"/>
    <p:sldId id="263" r:id="rId44"/>
    <p:sldId id="280" r:id="rId45"/>
    <p:sldId id="330" r:id="rId46"/>
    <p:sldId id="363" r:id="rId47"/>
    <p:sldId id="282" r:id="rId48"/>
    <p:sldId id="327" r:id="rId49"/>
    <p:sldId id="324" r:id="rId50"/>
    <p:sldId id="350" r:id="rId51"/>
    <p:sldId id="380" r:id="rId52"/>
    <p:sldId id="328" r:id="rId53"/>
    <p:sldId id="325" r:id="rId54"/>
    <p:sldId id="319" r:id="rId55"/>
    <p:sldId id="284" r:id="rId56"/>
    <p:sldId id="321" r:id="rId57"/>
    <p:sldId id="320" r:id="rId58"/>
    <p:sldId id="316" r:id="rId59"/>
    <p:sldId id="322" r:id="rId60"/>
    <p:sldId id="323" r:id="rId61"/>
    <p:sldId id="375" r:id="rId62"/>
    <p:sldId id="366" r:id="rId63"/>
  </p:sldIdLst>
  <p:sldSz cx="13004800" cy="7315200"/>
  <p:notesSz cx="6781800" cy="9926638"/>
  <p:defaultTextStyle>
    <a:defPPr>
      <a:defRPr lang="en-US"/>
    </a:defPPr>
    <a:lvl1pPr marL="0" algn="l" defTabSz="1018824" rtl="0" eaLnBrk="1" latinLnBrk="0" hangingPunct="1">
      <a:defRPr sz="2006"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4" userDrawn="1">
          <p15:clr>
            <a:srgbClr val="A4A3A4"/>
          </p15:clr>
        </p15:guide>
        <p15:guide id="2" pos="40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6600"/>
    <a:srgbClr val="D60093"/>
    <a:srgbClr val="000066"/>
    <a:srgbClr val="CC0066"/>
    <a:srgbClr val="AC0000"/>
    <a:srgbClr val="D20000"/>
    <a:srgbClr val="005000"/>
    <a:srgbClr val="0000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088" autoAdjust="0"/>
    <p:restoredTop sz="93741" autoAdjust="0"/>
  </p:normalViewPr>
  <p:slideViewPr>
    <p:cSldViewPr>
      <p:cViewPr varScale="1">
        <p:scale>
          <a:sx n="75" d="100"/>
          <a:sy n="75" d="100"/>
        </p:scale>
        <p:origin x="926" y="53"/>
      </p:cViewPr>
      <p:guideLst>
        <p:guide orient="horz" pos="2304"/>
        <p:guide pos="4096"/>
      </p:guideLst>
    </p:cSldViewPr>
  </p:slideViewPr>
  <p:outlineViewPr>
    <p:cViewPr>
      <p:scale>
        <a:sx n="33" d="100"/>
        <a:sy n="33" d="100"/>
      </p:scale>
      <p:origin x="0" y="-1241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8FD74AAC-8499-48C8-B5EF-A0EEA5B0D07D}" type="datetimeFigureOut">
              <a:rPr lang="en-US" smtClean="0"/>
              <a:pPr/>
              <a:t>11/15/2025</a:t>
            </a:fld>
            <a:endParaRPr lang="en-US"/>
          </a:p>
        </p:txBody>
      </p:sp>
      <p:sp>
        <p:nvSpPr>
          <p:cNvPr id="4" name="Footer Placeholder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60F1F619-03D0-4096-AC88-BB7F84B1997A}" type="slidenum">
              <a:rPr lang="en-US" smtClean="0"/>
              <a:pPr/>
              <a:t>‹#›</a:t>
            </a:fld>
            <a:endParaRPr lang="en-US"/>
          </a:p>
        </p:txBody>
      </p:sp>
    </p:spTree>
    <p:extLst>
      <p:ext uri="{BB962C8B-B14F-4D97-AF65-F5344CB8AC3E}">
        <p14:creationId xmlns:p14="http://schemas.microsoft.com/office/powerpoint/2010/main" val="4179168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8780"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1451" y="0"/>
            <a:ext cx="2938780" cy="496332"/>
          </a:xfrm>
          <a:prstGeom prst="rect">
            <a:avLst/>
          </a:prstGeom>
        </p:spPr>
        <p:txBody>
          <a:bodyPr vert="horz" lIns="91440" tIns="45720" rIns="91440" bIns="45720" rtlCol="0"/>
          <a:lstStyle>
            <a:lvl1pPr algn="r">
              <a:defRPr sz="1200"/>
            </a:lvl1pPr>
          </a:lstStyle>
          <a:p>
            <a:fld id="{E1F75A57-F669-4B19-B6E2-E29026204A2B}" type="datetimeFigureOut">
              <a:rPr lang="en-US" smtClean="0"/>
              <a:pPr/>
              <a:t>11/15/2025</a:t>
            </a:fld>
            <a:endParaRPr lang="en-US"/>
          </a:p>
        </p:txBody>
      </p:sp>
      <p:sp>
        <p:nvSpPr>
          <p:cNvPr id="4" name="Slide Image Placeholder 3"/>
          <p:cNvSpPr>
            <a:spLocks noGrp="1" noRot="1" noChangeAspect="1"/>
          </p:cNvSpPr>
          <p:nvPr>
            <p:ph type="sldImg" idx="2"/>
          </p:nvPr>
        </p:nvSpPr>
        <p:spPr>
          <a:xfrm>
            <a:off x="82550"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8180" y="4715153"/>
            <a:ext cx="54254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38780"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1451" y="9428583"/>
            <a:ext cx="2938780" cy="496332"/>
          </a:xfrm>
          <a:prstGeom prst="rect">
            <a:avLst/>
          </a:prstGeom>
        </p:spPr>
        <p:txBody>
          <a:bodyPr vert="horz" lIns="91440" tIns="45720" rIns="91440" bIns="45720" rtlCol="0" anchor="b"/>
          <a:lstStyle>
            <a:lvl1pPr algn="r">
              <a:defRPr sz="1200"/>
            </a:lvl1pPr>
          </a:lstStyle>
          <a:p>
            <a:fld id="{256DCC2F-02C2-4753-8994-4DAE93488828}" type="slidenum">
              <a:rPr lang="en-US" smtClean="0"/>
              <a:pPr/>
              <a:t>‹#›</a:t>
            </a:fld>
            <a:endParaRPr lang="en-US"/>
          </a:p>
        </p:txBody>
      </p:sp>
    </p:spTree>
    <p:extLst>
      <p:ext uri="{BB962C8B-B14F-4D97-AF65-F5344CB8AC3E}">
        <p14:creationId xmlns:p14="http://schemas.microsoft.com/office/powerpoint/2010/main" val="2375209875"/>
      </p:ext>
    </p:extLst>
  </p:cSld>
  <p:clrMap bg1="lt1" tx1="dk1" bg2="lt2" tx2="dk2" accent1="accent1" accent2="accent2" accent3="accent3" accent4="accent4" accent5="accent5" accent6="accent6" hlink="hlink" folHlink="folHlink"/>
  <p:notesStyle>
    <a:lvl1pPr marL="0" algn="l" defTabSz="1018824" rtl="0" eaLnBrk="1" latinLnBrk="0" hangingPunct="1">
      <a:defRPr sz="1337" kern="1200">
        <a:solidFill>
          <a:schemeClr val="tx1"/>
        </a:solidFill>
        <a:latin typeface="+mn-lt"/>
        <a:ea typeface="+mn-ea"/>
        <a:cs typeface="+mn-cs"/>
      </a:defRPr>
    </a:lvl1pPr>
    <a:lvl2pPr marL="509412" algn="l" defTabSz="1018824" rtl="0" eaLnBrk="1" latinLnBrk="0" hangingPunct="1">
      <a:defRPr sz="1337" kern="1200">
        <a:solidFill>
          <a:schemeClr val="tx1"/>
        </a:solidFill>
        <a:latin typeface="+mn-lt"/>
        <a:ea typeface="+mn-ea"/>
        <a:cs typeface="+mn-cs"/>
      </a:defRPr>
    </a:lvl2pPr>
    <a:lvl3pPr marL="1018824" algn="l" defTabSz="1018824" rtl="0" eaLnBrk="1" latinLnBrk="0" hangingPunct="1">
      <a:defRPr sz="1337" kern="1200">
        <a:solidFill>
          <a:schemeClr val="tx1"/>
        </a:solidFill>
        <a:latin typeface="+mn-lt"/>
        <a:ea typeface="+mn-ea"/>
        <a:cs typeface="+mn-cs"/>
      </a:defRPr>
    </a:lvl3pPr>
    <a:lvl4pPr marL="1528237" algn="l" defTabSz="1018824" rtl="0" eaLnBrk="1" latinLnBrk="0" hangingPunct="1">
      <a:defRPr sz="1337" kern="1200">
        <a:solidFill>
          <a:schemeClr val="tx1"/>
        </a:solidFill>
        <a:latin typeface="+mn-lt"/>
        <a:ea typeface="+mn-ea"/>
        <a:cs typeface="+mn-cs"/>
      </a:defRPr>
    </a:lvl4pPr>
    <a:lvl5pPr marL="2037649" algn="l" defTabSz="1018824" rtl="0" eaLnBrk="1" latinLnBrk="0" hangingPunct="1">
      <a:defRPr sz="1337" kern="1200">
        <a:solidFill>
          <a:schemeClr val="tx1"/>
        </a:solidFill>
        <a:latin typeface="+mn-lt"/>
        <a:ea typeface="+mn-ea"/>
        <a:cs typeface="+mn-cs"/>
      </a:defRPr>
    </a:lvl5pPr>
    <a:lvl6pPr marL="2547061" algn="l" defTabSz="1018824" rtl="0" eaLnBrk="1" latinLnBrk="0" hangingPunct="1">
      <a:defRPr sz="1337" kern="1200">
        <a:solidFill>
          <a:schemeClr val="tx1"/>
        </a:solidFill>
        <a:latin typeface="+mn-lt"/>
        <a:ea typeface="+mn-ea"/>
        <a:cs typeface="+mn-cs"/>
      </a:defRPr>
    </a:lvl6pPr>
    <a:lvl7pPr marL="3056473" algn="l" defTabSz="1018824" rtl="0" eaLnBrk="1" latinLnBrk="0" hangingPunct="1">
      <a:defRPr sz="1337" kern="1200">
        <a:solidFill>
          <a:schemeClr val="tx1"/>
        </a:solidFill>
        <a:latin typeface="+mn-lt"/>
        <a:ea typeface="+mn-ea"/>
        <a:cs typeface="+mn-cs"/>
      </a:defRPr>
    </a:lvl7pPr>
    <a:lvl8pPr marL="3565886" algn="l" defTabSz="1018824" rtl="0" eaLnBrk="1" latinLnBrk="0" hangingPunct="1">
      <a:defRPr sz="1337" kern="1200">
        <a:solidFill>
          <a:schemeClr val="tx1"/>
        </a:solidFill>
        <a:latin typeface="+mn-lt"/>
        <a:ea typeface="+mn-ea"/>
        <a:cs typeface="+mn-cs"/>
      </a:defRPr>
    </a:lvl8pPr>
    <a:lvl9pPr marL="4075298" algn="l" defTabSz="1018824"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6DCC2F-02C2-4753-8994-4DAE93488828}"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01962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EDD78D-0A34-47F1-ABF9-3B699793174D}" type="slidenum">
              <a:rPr lang="en-US" smtClean="0"/>
              <a:pPr/>
              <a:t>21</a:t>
            </a:fld>
            <a:endParaRPr lang="en-US"/>
          </a:p>
        </p:txBody>
      </p:sp>
    </p:spTree>
    <p:extLst>
      <p:ext uri="{BB962C8B-B14F-4D97-AF65-F5344CB8AC3E}">
        <p14:creationId xmlns:p14="http://schemas.microsoft.com/office/powerpoint/2010/main" val="1257282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6DCC2F-02C2-4753-8994-4DAE93488828}" type="slidenum">
              <a:rPr lang="en-US" smtClean="0"/>
              <a:pPr/>
              <a:t>30</a:t>
            </a:fld>
            <a:endParaRPr lang="en-US"/>
          </a:p>
        </p:txBody>
      </p:sp>
    </p:spTree>
    <p:extLst>
      <p:ext uri="{BB962C8B-B14F-4D97-AF65-F5344CB8AC3E}">
        <p14:creationId xmlns:p14="http://schemas.microsoft.com/office/powerpoint/2010/main" val="3968147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550"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6DCC2F-02C2-4753-8994-4DAE93488828}" type="slidenum">
              <a:rPr lang="en-US" smtClean="0"/>
              <a:pPr/>
              <a:t>46</a:t>
            </a:fld>
            <a:endParaRPr lang="en-US"/>
          </a:p>
        </p:txBody>
      </p:sp>
    </p:spTree>
    <p:extLst>
      <p:ext uri="{BB962C8B-B14F-4D97-AF65-F5344CB8AC3E}">
        <p14:creationId xmlns:p14="http://schemas.microsoft.com/office/powerpoint/2010/main" val="2824898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4"/>
          <p:cNvSpPr>
            <a:spLocks noGrp="1" noChangeArrowheads="1"/>
          </p:cNvSpPr>
          <p:nvPr>
            <p:ph type="hdr" sz="quarter"/>
          </p:nvPr>
        </p:nvSpPr>
        <p:spPr>
          <a:noFill/>
          <a:ln>
            <a:miter lim="800000"/>
            <a:headEnd/>
            <a:tailEnd/>
          </a:ln>
        </p:spPr>
        <p:txBody>
          <a:bodyPr/>
          <a:lstStyle/>
          <a:p>
            <a:r>
              <a:rPr lang="en-US">
                <a:latin typeface="Arial" pitchFamily="34" charset="0"/>
                <a:cs typeface="Arial" pitchFamily="34" charset="0"/>
              </a:rPr>
              <a:t>Module IV - Dose terms and units</a:t>
            </a:r>
          </a:p>
        </p:txBody>
      </p:sp>
      <p:sp>
        <p:nvSpPr>
          <p:cNvPr id="97283" name="Rectangle 6"/>
          <p:cNvSpPr>
            <a:spLocks noGrp="1" noChangeArrowheads="1"/>
          </p:cNvSpPr>
          <p:nvPr>
            <p:ph type="sldNum" sz="quarter" idx="5"/>
          </p:nvPr>
        </p:nvSpPr>
        <p:spPr>
          <a:noFill/>
          <a:ln>
            <a:miter lim="800000"/>
            <a:headEnd/>
            <a:tailEnd/>
          </a:ln>
        </p:spPr>
        <p:txBody>
          <a:bodyPr/>
          <a:lstStyle/>
          <a:p>
            <a:fld id="{2D92587E-1B65-48EF-B575-44151B78185B}" type="slidenum">
              <a:rPr lang="en-US" smtClean="0"/>
              <a:pPr/>
              <a:t>60</a:t>
            </a:fld>
            <a:endParaRPr lang="en-US"/>
          </a:p>
        </p:txBody>
      </p:sp>
      <p:sp>
        <p:nvSpPr>
          <p:cNvPr id="97284" name="Rectangle 2"/>
          <p:cNvSpPr>
            <a:spLocks noChangeArrowheads="1"/>
          </p:cNvSpPr>
          <p:nvPr/>
        </p:nvSpPr>
        <p:spPr bwMode="auto">
          <a:xfrm>
            <a:off x="3874417" y="0"/>
            <a:ext cx="2907383" cy="484269"/>
          </a:xfrm>
          <a:prstGeom prst="rect">
            <a:avLst/>
          </a:prstGeom>
          <a:noFill/>
          <a:ln w="12700">
            <a:noFill/>
            <a:miter lim="800000"/>
            <a:headEnd/>
            <a:tailEnd/>
          </a:ln>
        </p:spPr>
        <p:txBody>
          <a:bodyPr wrap="none" lIns="90004" tIns="45002" rIns="90004" bIns="45002" anchor="ctr"/>
          <a:lstStyle/>
          <a:p>
            <a:endParaRPr lang="fa-IR"/>
          </a:p>
        </p:txBody>
      </p:sp>
      <p:sp>
        <p:nvSpPr>
          <p:cNvPr id="97285" name="Rectangle 3"/>
          <p:cNvSpPr>
            <a:spLocks noChangeArrowheads="1"/>
          </p:cNvSpPr>
          <p:nvPr/>
        </p:nvSpPr>
        <p:spPr bwMode="auto">
          <a:xfrm>
            <a:off x="3874417" y="9416519"/>
            <a:ext cx="2907383" cy="482545"/>
          </a:xfrm>
          <a:prstGeom prst="rect">
            <a:avLst/>
          </a:prstGeom>
          <a:noFill/>
          <a:ln w="12700">
            <a:noFill/>
            <a:miter lim="800000"/>
            <a:headEnd/>
            <a:tailEnd/>
          </a:ln>
        </p:spPr>
        <p:txBody>
          <a:bodyPr lIns="89067" tIns="43752" rIns="89067" bIns="43752" anchor="b"/>
          <a:lstStyle/>
          <a:p>
            <a:pPr algn="r"/>
            <a:endParaRPr lang="fa-IR" sz="1200"/>
          </a:p>
        </p:txBody>
      </p:sp>
      <p:sp>
        <p:nvSpPr>
          <p:cNvPr id="97286" name="Rectangle 4"/>
          <p:cNvSpPr>
            <a:spLocks noChangeArrowheads="1"/>
          </p:cNvSpPr>
          <p:nvPr/>
        </p:nvSpPr>
        <p:spPr bwMode="auto">
          <a:xfrm>
            <a:off x="1" y="9416519"/>
            <a:ext cx="2905813" cy="482545"/>
          </a:xfrm>
          <a:prstGeom prst="rect">
            <a:avLst/>
          </a:prstGeom>
          <a:noFill/>
          <a:ln w="12700">
            <a:noFill/>
            <a:miter lim="800000"/>
            <a:headEnd/>
            <a:tailEnd/>
          </a:ln>
        </p:spPr>
        <p:txBody>
          <a:bodyPr wrap="none" lIns="90004" tIns="45002" rIns="90004" bIns="45002" anchor="ctr"/>
          <a:lstStyle/>
          <a:p>
            <a:endParaRPr lang="fa-IR"/>
          </a:p>
        </p:txBody>
      </p:sp>
      <p:sp>
        <p:nvSpPr>
          <p:cNvPr id="97287" name="Rectangle 5"/>
          <p:cNvSpPr>
            <a:spLocks noChangeArrowheads="1"/>
          </p:cNvSpPr>
          <p:nvPr/>
        </p:nvSpPr>
        <p:spPr bwMode="auto">
          <a:xfrm>
            <a:off x="1" y="0"/>
            <a:ext cx="2905813" cy="484269"/>
          </a:xfrm>
          <a:prstGeom prst="rect">
            <a:avLst/>
          </a:prstGeom>
          <a:noFill/>
          <a:ln w="12700">
            <a:noFill/>
            <a:miter lim="800000"/>
            <a:headEnd/>
            <a:tailEnd/>
          </a:ln>
        </p:spPr>
        <p:txBody>
          <a:bodyPr wrap="none" lIns="90004" tIns="45002" rIns="90004" bIns="45002" anchor="ctr"/>
          <a:lstStyle/>
          <a:p>
            <a:endParaRPr lang="fa-IR"/>
          </a:p>
        </p:txBody>
      </p:sp>
      <p:sp>
        <p:nvSpPr>
          <p:cNvPr id="97288" name="Rectangle 6"/>
          <p:cNvSpPr>
            <a:spLocks noGrp="1" noRot="1" noChangeAspect="1" noChangeArrowheads="1" noTextEdit="1"/>
          </p:cNvSpPr>
          <p:nvPr>
            <p:ph type="sldImg"/>
          </p:nvPr>
        </p:nvSpPr>
        <p:spPr>
          <a:xfrm>
            <a:off x="98425" y="752475"/>
            <a:ext cx="6586538" cy="3705225"/>
          </a:xfrm>
          <a:solidFill>
            <a:srgbClr val="FFFFFF"/>
          </a:solidFill>
          <a:ln w="12700" cap="flat"/>
        </p:spPr>
      </p:sp>
      <p:sp>
        <p:nvSpPr>
          <p:cNvPr id="97289" name="Rectangle 7"/>
          <p:cNvSpPr>
            <a:spLocks noGrp="1" noChangeArrowheads="1"/>
          </p:cNvSpPr>
          <p:nvPr>
            <p:ph type="body" idx="1"/>
          </p:nvPr>
        </p:nvSpPr>
        <p:spPr>
          <a:xfrm>
            <a:off x="893252" y="4747898"/>
            <a:ext cx="4993728" cy="4425626"/>
          </a:xfrm>
          <a:noFill/>
        </p:spPr>
        <p:txBody>
          <a:bodyPr lIns="89067" tIns="43752" rIns="89067" bIns="43752"/>
          <a:lstStyle/>
          <a:p>
            <a:pPr algn="just">
              <a:spcBef>
                <a:spcPts val="488"/>
              </a:spcBef>
              <a:spcAft>
                <a:spcPts val="488"/>
              </a:spcAft>
            </a:pPr>
            <a:r>
              <a:rPr lang="en-AU">
                <a:cs typeface="Arial" pitchFamily="34" charset="0"/>
              </a:rPr>
              <a:t>To account for differences in LET when measuring the effect of radiation, each type of radiation has been assigned a radiation weighting factor (W</a:t>
            </a:r>
            <a:r>
              <a:rPr lang="en-AU" baseline="-25000">
                <a:cs typeface="Arial" pitchFamily="34" charset="0"/>
              </a:rPr>
              <a:t>R</a:t>
            </a:r>
            <a:r>
              <a:rPr lang="en-AU">
                <a:cs typeface="Arial" pitchFamily="34" charset="0"/>
              </a:rPr>
              <a:t>). This was done by measuring how much of each radiation type it took to produce the same biological effect as 200-keV X rays.</a:t>
            </a:r>
          </a:p>
          <a:p>
            <a:pPr algn="just">
              <a:spcBef>
                <a:spcPts val="488"/>
              </a:spcBef>
              <a:spcAft>
                <a:spcPts val="488"/>
              </a:spcAft>
            </a:pPr>
            <a:r>
              <a:rPr lang="en-AU">
                <a:cs typeface="Arial" pitchFamily="34" charset="0"/>
              </a:rPr>
              <a:t>As shown, all photons, beta particles, and electrons do the same amount of damage. Thermal neutrons do somewhat more damage, and fast neutrons and alpha particles are extremely damaging. Indeed, of the radiation types that we deal with, alpha particles and high-energy neutrons are the most damaging.</a:t>
            </a:r>
          </a:p>
          <a:p>
            <a:endParaRPr lang="en-AU">
              <a:cs typeface="Arial" pitchFamily="34" charset="0"/>
            </a:endParaRPr>
          </a:p>
        </p:txBody>
      </p:sp>
    </p:spTree>
    <p:extLst>
      <p:ext uri="{BB962C8B-B14F-4D97-AF65-F5344CB8AC3E}">
        <p14:creationId xmlns:p14="http://schemas.microsoft.com/office/powerpoint/2010/main" val="1627458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4"/>
          <p:cNvSpPr>
            <a:spLocks noGrp="1" noChangeArrowheads="1"/>
          </p:cNvSpPr>
          <p:nvPr>
            <p:ph type="hdr" sz="quarter"/>
          </p:nvPr>
        </p:nvSpPr>
        <p:spPr>
          <a:noFill/>
          <a:ln>
            <a:miter lim="800000"/>
            <a:headEnd/>
            <a:tailEnd/>
          </a:ln>
        </p:spPr>
        <p:txBody>
          <a:bodyPr/>
          <a:lstStyle/>
          <a:p>
            <a:r>
              <a:rPr lang="en-US">
                <a:latin typeface="Arial" pitchFamily="34" charset="0"/>
                <a:cs typeface="Arial" pitchFamily="34" charset="0"/>
              </a:rPr>
              <a:t>Module IV - Dose terms and units</a:t>
            </a:r>
          </a:p>
        </p:txBody>
      </p:sp>
      <p:sp>
        <p:nvSpPr>
          <p:cNvPr id="100355" name="Rectangle 6"/>
          <p:cNvSpPr>
            <a:spLocks noGrp="1" noChangeArrowheads="1"/>
          </p:cNvSpPr>
          <p:nvPr>
            <p:ph type="sldNum" sz="quarter" idx="5"/>
          </p:nvPr>
        </p:nvSpPr>
        <p:spPr>
          <a:noFill/>
          <a:ln>
            <a:miter lim="800000"/>
            <a:headEnd/>
            <a:tailEnd/>
          </a:ln>
        </p:spPr>
        <p:txBody>
          <a:bodyPr/>
          <a:lstStyle/>
          <a:p>
            <a:fld id="{B443A22D-DEC2-4144-8622-9B123A9FD0A2}" type="slidenum">
              <a:rPr lang="en-US" smtClean="0"/>
              <a:pPr/>
              <a:t>61</a:t>
            </a:fld>
            <a:endParaRPr lang="en-US"/>
          </a:p>
        </p:txBody>
      </p:sp>
      <p:sp>
        <p:nvSpPr>
          <p:cNvPr id="100356" name="Rectangle 2"/>
          <p:cNvSpPr>
            <a:spLocks noChangeArrowheads="1"/>
          </p:cNvSpPr>
          <p:nvPr/>
        </p:nvSpPr>
        <p:spPr bwMode="auto">
          <a:xfrm>
            <a:off x="3874417" y="0"/>
            <a:ext cx="2907383" cy="484269"/>
          </a:xfrm>
          <a:prstGeom prst="rect">
            <a:avLst/>
          </a:prstGeom>
          <a:noFill/>
          <a:ln w="12700">
            <a:noFill/>
            <a:miter lim="800000"/>
            <a:headEnd/>
            <a:tailEnd/>
          </a:ln>
        </p:spPr>
        <p:txBody>
          <a:bodyPr wrap="none" lIns="90004" tIns="45002" rIns="90004" bIns="45002" anchor="ctr"/>
          <a:lstStyle/>
          <a:p>
            <a:endParaRPr lang="fa-IR"/>
          </a:p>
        </p:txBody>
      </p:sp>
      <p:sp>
        <p:nvSpPr>
          <p:cNvPr id="100357" name="Rectangle 3"/>
          <p:cNvSpPr>
            <a:spLocks noChangeArrowheads="1"/>
          </p:cNvSpPr>
          <p:nvPr/>
        </p:nvSpPr>
        <p:spPr bwMode="auto">
          <a:xfrm>
            <a:off x="3874417" y="9416519"/>
            <a:ext cx="2907383" cy="482545"/>
          </a:xfrm>
          <a:prstGeom prst="rect">
            <a:avLst/>
          </a:prstGeom>
          <a:noFill/>
          <a:ln w="12700">
            <a:noFill/>
            <a:miter lim="800000"/>
            <a:headEnd/>
            <a:tailEnd/>
          </a:ln>
        </p:spPr>
        <p:txBody>
          <a:bodyPr lIns="89067" tIns="43752" rIns="89067" bIns="43752" anchor="b"/>
          <a:lstStyle/>
          <a:p>
            <a:pPr algn="r"/>
            <a:endParaRPr lang="fa-IR" sz="1200"/>
          </a:p>
        </p:txBody>
      </p:sp>
      <p:sp>
        <p:nvSpPr>
          <p:cNvPr id="100358" name="Rectangle 4"/>
          <p:cNvSpPr>
            <a:spLocks noChangeArrowheads="1"/>
          </p:cNvSpPr>
          <p:nvPr/>
        </p:nvSpPr>
        <p:spPr bwMode="auto">
          <a:xfrm>
            <a:off x="1" y="9416519"/>
            <a:ext cx="2905813" cy="482545"/>
          </a:xfrm>
          <a:prstGeom prst="rect">
            <a:avLst/>
          </a:prstGeom>
          <a:noFill/>
          <a:ln w="12700">
            <a:noFill/>
            <a:miter lim="800000"/>
            <a:headEnd/>
            <a:tailEnd/>
          </a:ln>
        </p:spPr>
        <p:txBody>
          <a:bodyPr wrap="none" lIns="90004" tIns="45002" rIns="90004" bIns="45002" anchor="ctr"/>
          <a:lstStyle/>
          <a:p>
            <a:endParaRPr lang="fa-IR"/>
          </a:p>
        </p:txBody>
      </p:sp>
      <p:sp>
        <p:nvSpPr>
          <p:cNvPr id="100359" name="Rectangle 5"/>
          <p:cNvSpPr>
            <a:spLocks noChangeArrowheads="1"/>
          </p:cNvSpPr>
          <p:nvPr/>
        </p:nvSpPr>
        <p:spPr bwMode="auto">
          <a:xfrm>
            <a:off x="1" y="0"/>
            <a:ext cx="2905813" cy="484269"/>
          </a:xfrm>
          <a:prstGeom prst="rect">
            <a:avLst/>
          </a:prstGeom>
          <a:noFill/>
          <a:ln w="12700">
            <a:noFill/>
            <a:miter lim="800000"/>
            <a:headEnd/>
            <a:tailEnd/>
          </a:ln>
        </p:spPr>
        <p:txBody>
          <a:bodyPr wrap="none" lIns="90004" tIns="45002" rIns="90004" bIns="45002" anchor="ctr"/>
          <a:lstStyle/>
          <a:p>
            <a:endParaRPr lang="fa-IR"/>
          </a:p>
        </p:txBody>
      </p:sp>
      <p:sp>
        <p:nvSpPr>
          <p:cNvPr id="100360" name="Rectangle 6"/>
          <p:cNvSpPr>
            <a:spLocks noGrp="1" noRot="1" noChangeAspect="1" noChangeArrowheads="1" noTextEdit="1"/>
          </p:cNvSpPr>
          <p:nvPr>
            <p:ph type="sldImg"/>
          </p:nvPr>
        </p:nvSpPr>
        <p:spPr>
          <a:xfrm>
            <a:off x="98425" y="752475"/>
            <a:ext cx="6586538" cy="3705225"/>
          </a:xfrm>
          <a:solidFill>
            <a:srgbClr val="FFFFFF"/>
          </a:solidFill>
          <a:ln w="12700" cap="flat"/>
        </p:spPr>
      </p:sp>
      <p:sp>
        <p:nvSpPr>
          <p:cNvPr id="100361" name="Rectangle 7"/>
          <p:cNvSpPr>
            <a:spLocks noGrp="1" noChangeArrowheads="1"/>
          </p:cNvSpPr>
          <p:nvPr>
            <p:ph type="body" idx="1"/>
          </p:nvPr>
        </p:nvSpPr>
        <p:spPr>
          <a:xfrm>
            <a:off x="893252" y="4747898"/>
            <a:ext cx="4993728" cy="4425626"/>
          </a:xfrm>
          <a:noFill/>
        </p:spPr>
        <p:txBody>
          <a:bodyPr lIns="89067" tIns="43752" rIns="89067" bIns="43752"/>
          <a:lstStyle/>
          <a:p>
            <a:r>
              <a:rPr lang="en-GB">
                <a:cs typeface="Arial" pitchFamily="34" charset="0"/>
              </a:rPr>
              <a:t>These are multipliers used for radiation protection purposes to account for the different sensitivities of the organs and tissues to the induction of stochastic effects of radiation.</a:t>
            </a:r>
          </a:p>
          <a:p>
            <a:r>
              <a:rPr lang="en-GB">
                <a:cs typeface="Arial" pitchFamily="34" charset="0"/>
              </a:rPr>
              <a:t>The relationship between the  probability of the stochastic effect and equivalent dose varies with the tissue irradiated. </a:t>
            </a:r>
            <a:r>
              <a:rPr lang="en-AU">
                <a:cs typeface="Arial" pitchFamily="34" charset="0"/>
              </a:rPr>
              <a:t>Tissues which are at higher risk from radiation will have higher weighting factors  (W</a:t>
            </a:r>
            <a:r>
              <a:rPr lang="en-AU" baseline="-25000">
                <a:cs typeface="Arial" pitchFamily="34" charset="0"/>
              </a:rPr>
              <a:t>T</a:t>
            </a:r>
            <a:r>
              <a:rPr lang="en-AU">
                <a:cs typeface="Arial" pitchFamily="34" charset="0"/>
              </a:rPr>
              <a:t>)</a:t>
            </a:r>
          </a:p>
          <a:p>
            <a:r>
              <a:rPr lang="en-GB">
                <a:cs typeface="Arial" pitchFamily="34" charset="0"/>
              </a:rPr>
              <a:t>The sum of the tissue weighting factors is equal to 1.</a:t>
            </a:r>
          </a:p>
        </p:txBody>
      </p:sp>
    </p:spTree>
    <p:extLst>
      <p:ext uri="{BB962C8B-B14F-4D97-AF65-F5344CB8AC3E}">
        <p14:creationId xmlns:p14="http://schemas.microsoft.com/office/powerpoint/2010/main" val="3898054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5360" y="2272457"/>
            <a:ext cx="11054080" cy="1568027"/>
          </a:xfrm>
        </p:spPr>
        <p:txBody>
          <a:bodyPr/>
          <a:lstStyle/>
          <a:p>
            <a:r>
              <a:rPr lang="en-US"/>
              <a:t>Click to edit Master title style</a:t>
            </a:r>
          </a:p>
        </p:txBody>
      </p:sp>
      <p:sp>
        <p:nvSpPr>
          <p:cNvPr id="3" name="Subtitle 2"/>
          <p:cNvSpPr>
            <a:spLocks noGrp="1"/>
          </p:cNvSpPr>
          <p:nvPr>
            <p:ph type="subTitle" idx="1"/>
          </p:nvPr>
        </p:nvSpPr>
        <p:spPr>
          <a:xfrm>
            <a:off x="1950720" y="4145280"/>
            <a:ext cx="9103360" cy="1869440"/>
          </a:xfrm>
        </p:spPr>
        <p:txBody>
          <a:bodyPr/>
          <a:lstStyle>
            <a:lvl1pPr marL="0" indent="0" algn="ctr">
              <a:buNone/>
              <a:defRPr>
                <a:solidFill>
                  <a:schemeClr val="tx1">
                    <a:tint val="75000"/>
                  </a:schemeClr>
                </a:solidFill>
              </a:defRPr>
            </a:lvl1pPr>
            <a:lvl2pPr marL="487693" indent="0" algn="ctr">
              <a:buNone/>
              <a:defRPr>
                <a:solidFill>
                  <a:schemeClr val="tx1">
                    <a:tint val="75000"/>
                  </a:schemeClr>
                </a:solidFill>
              </a:defRPr>
            </a:lvl2pPr>
            <a:lvl3pPr marL="975386" indent="0" algn="ctr">
              <a:buNone/>
              <a:defRPr>
                <a:solidFill>
                  <a:schemeClr val="tx1">
                    <a:tint val="75000"/>
                  </a:schemeClr>
                </a:solidFill>
              </a:defRPr>
            </a:lvl3pPr>
            <a:lvl4pPr marL="1463079" indent="0" algn="ctr">
              <a:buNone/>
              <a:defRPr>
                <a:solidFill>
                  <a:schemeClr val="tx1">
                    <a:tint val="75000"/>
                  </a:schemeClr>
                </a:solidFill>
              </a:defRPr>
            </a:lvl4pPr>
            <a:lvl5pPr marL="1950773" indent="0" algn="ctr">
              <a:buNone/>
              <a:defRPr>
                <a:solidFill>
                  <a:schemeClr val="tx1">
                    <a:tint val="75000"/>
                  </a:schemeClr>
                </a:solidFill>
              </a:defRPr>
            </a:lvl5pPr>
            <a:lvl6pPr marL="2438465" indent="0" algn="ctr">
              <a:buNone/>
              <a:defRPr>
                <a:solidFill>
                  <a:schemeClr val="tx1">
                    <a:tint val="75000"/>
                  </a:schemeClr>
                </a:solidFill>
              </a:defRPr>
            </a:lvl6pPr>
            <a:lvl7pPr marL="2926158" indent="0" algn="ctr">
              <a:buNone/>
              <a:defRPr>
                <a:solidFill>
                  <a:schemeClr val="tx1">
                    <a:tint val="75000"/>
                  </a:schemeClr>
                </a:solidFill>
              </a:defRPr>
            </a:lvl7pPr>
            <a:lvl8pPr marL="3413852" indent="0" algn="ctr">
              <a:buNone/>
              <a:defRPr>
                <a:solidFill>
                  <a:schemeClr val="tx1">
                    <a:tint val="75000"/>
                  </a:schemeClr>
                </a:solidFill>
              </a:defRPr>
            </a:lvl8pPr>
            <a:lvl9pPr marL="390154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05D53EC-A4BC-4090-A659-251E55AF3F49}" type="datetime1">
              <a:rPr lang="en-US" smtClean="0"/>
              <a:t>11/15/2025</a:t>
            </a:fld>
            <a:endParaRPr lang="en-US"/>
          </a:p>
        </p:txBody>
      </p:sp>
      <p:sp>
        <p:nvSpPr>
          <p:cNvPr id="5" name="Footer Placeholder 4"/>
          <p:cNvSpPr>
            <a:spLocks noGrp="1"/>
          </p:cNvSpPr>
          <p:nvPr>
            <p:ph type="ftr" sz="quarter" idx="11"/>
          </p:nvPr>
        </p:nvSpPr>
        <p:spPr/>
        <p:txBody>
          <a:bodyPr/>
          <a:lstStyle/>
          <a:p>
            <a:r>
              <a:rPr lang="en-US"/>
              <a:t>Movahedi</a:t>
            </a:r>
          </a:p>
        </p:txBody>
      </p:sp>
      <p:sp>
        <p:nvSpPr>
          <p:cNvPr id="6" name="Slide Number Placeholder 5"/>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340540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684635-8433-49FC-8E24-5895837CEC91}" type="datetime1">
              <a:rPr lang="en-US" smtClean="0"/>
              <a:t>11/15/2025</a:t>
            </a:fld>
            <a:endParaRPr lang="en-US"/>
          </a:p>
        </p:txBody>
      </p:sp>
      <p:sp>
        <p:nvSpPr>
          <p:cNvPr id="5" name="Footer Placeholder 4"/>
          <p:cNvSpPr>
            <a:spLocks noGrp="1"/>
          </p:cNvSpPr>
          <p:nvPr>
            <p:ph type="ftr" sz="quarter" idx="11"/>
          </p:nvPr>
        </p:nvSpPr>
        <p:spPr/>
        <p:txBody>
          <a:bodyPr/>
          <a:lstStyle/>
          <a:p>
            <a:r>
              <a:rPr lang="en-US"/>
              <a:t>Movahedi</a:t>
            </a:r>
          </a:p>
        </p:txBody>
      </p:sp>
      <p:sp>
        <p:nvSpPr>
          <p:cNvPr id="6" name="Slide Number Placeholder 5"/>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25742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292951"/>
            <a:ext cx="2926080" cy="624162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240" y="292951"/>
            <a:ext cx="8561493" cy="6241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403730-6858-47F8-9046-CC5DDD8BE731}" type="datetime1">
              <a:rPr lang="en-US" smtClean="0"/>
              <a:t>11/15/2025</a:t>
            </a:fld>
            <a:endParaRPr lang="en-US"/>
          </a:p>
        </p:txBody>
      </p:sp>
      <p:sp>
        <p:nvSpPr>
          <p:cNvPr id="5" name="Footer Placeholder 4"/>
          <p:cNvSpPr>
            <a:spLocks noGrp="1"/>
          </p:cNvSpPr>
          <p:nvPr>
            <p:ph type="ftr" sz="quarter" idx="11"/>
          </p:nvPr>
        </p:nvSpPr>
        <p:spPr/>
        <p:txBody>
          <a:bodyPr/>
          <a:lstStyle/>
          <a:p>
            <a:r>
              <a:rPr lang="en-US"/>
              <a:t>Movahedi</a:t>
            </a:r>
          </a:p>
        </p:txBody>
      </p:sp>
      <p:sp>
        <p:nvSpPr>
          <p:cNvPr id="6" name="Slide Number Placeholder 5"/>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1391578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5360" y="2272457"/>
            <a:ext cx="11054080" cy="1568027"/>
          </a:xfrm>
        </p:spPr>
        <p:txBody>
          <a:bodyPr/>
          <a:lstStyle/>
          <a:p>
            <a:r>
              <a:rPr lang="en-US"/>
              <a:t>Click to edit Master title style</a:t>
            </a:r>
            <a:endParaRPr lang="fa-IR"/>
          </a:p>
        </p:txBody>
      </p:sp>
      <p:sp>
        <p:nvSpPr>
          <p:cNvPr id="3" name="Subtitle 2"/>
          <p:cNvSpPr>
            <a:spLocks noGrp="1"/>
          </p:cNvSpPr>
          <p:nvPr>
            <p:ph type="subTitle" idx="1"/>
          </p:nvPr>
        </p:nvSpPr>
        <p:spPr>
          <a:xfrm>
            <a:off x="1950720" y="4145280"/>
            <a:ext cx="9103360" cy="1869440"/>
          </a:xfrm>
        </p:spPr>
        <p:txBody>
          <a:bodyPr/>
          <a:lstStyle>
            <a:lvl1pPr marL="0" indent="0" algn="ctr">
              <a:buNone/>
              <a:defRPr>
                <a:solidFill>
                  <a:schemeClr val="tx1">
                    <a:tint val="75000"/>
                  </a:schemeClr>
                </a:solidFill>
              </a:defRPr>
            </a:lvl1pPr>
            <a:lvl2pPr marL="487693" indent="0" algn="ctr">
              <a:buNone/>
              <a:defRPr>
                <a:solidFill>
                  <a:schemeClr val="tx1">
                    <a:tint val="75000"/>
                  </a:schemeClr>
                </a:solidFill>
              </a:defRPr>
            </a:lvl2pPr>
            <a:lvl3pPr marL="975386" indent="0" algn="ctr">
              <a:buNone/>
              <a:defRPr>
                <a:solidFill>
                  <a:schemeClr val="tx1">
                    <a:tint val="75000"/>
                  </a:schemeClr>
                </a:solidFill>
              </a:defRPr>
            </a:lvl3pPr>
            <a:lvl4pPr marL="1463079" indent="0" algn="ctr">
              <a:buNone/>
              <a:defRPr>
                <a:solidFill>
                  <a:schemeClr val="tx1">
                    <a:tint val="75000"/>
                  </a:schemeClr>
                </a:solidFill>
              </a:defRPr>
            </a:lvl4pPr>
            <a:lvl5pPr marL="1950773" indent="0" algn="ctr">
              <a:buNone/>
              <a:defRPr>
                <a:solidFill>
                  <a:schemeClr val="tx1">
                    <a:tint val="75000"/>
                  </a:schemeClr>
                </a:solidFill>
              </a:defRPr>
            </a:lvl5pPr>
            <a:lvl6pPr marL="2438465" indent="0" algn="ctr">
              <a:buNone/>
              <a:defRPr>
                <a:solidFill>
                  <a:schemeClr val="tx1">
                    <a:tint val="75000"/>
                  </a:schemeClr>
                </a:solidFill>
              </a:defRPr>
            </a:lvl6pPr>
            <a:lvl7pPr marL="2926158" indent="0" algn="ctr">
              <a:buNone/>
              <a:defRPr>
                <a:solidFill>
                  <a:schemeClr val="tx1">
                    <a:tint val="75000"/>
                  </a:schemeClr>
                </a:solidFill>
              </a:defRPr>
            </a:lvl7pPr>
            <a:lvl8pPr marL="3413852" indent="0" algn="ctr">
              <a:buNone/>
              <a:defRPr>
                <a:solidFill>
                  <a:schemeClr val="tx1">
                    <a:tint val="75000"/>
                  </a:schemeClr>
                </a:solidFill>
              </a:defRPr>
            </a:lvl8pPr>
            <a:lvl9pPr marL="3901545"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5E66A686-9094-4F3B-B99F-8F0D6E939131}" type="datetime1">
              <a:rPr lang="en-US" smtClean="0">
                <a:solidFill>
                  <a:prstClr val="black">
                    <a:tint val="75000"/>
                  </a:prstClr>
                </a:solidFill>
              </a:rPr>
              <a:t>11/15/2025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6" name="Slide Number Placeholder 5"/>
          <p:cNvSpPr>
            <a:spLocks noGrp="1"/>
          </p:cNvSpPr>
          <p:nvPr>
            <p:ph type="sldNum" sz="quarter" idx="12"/>
          </p:nvPr>
        </p:nvSpPr>
        <p:spPr/>
        <p:txBody>
          <a:bodyPr/>
          <a:lstStyle>
            <a:lvl1pPr>
              <a:defRPr/>
            </a:lvl1pPr>
          </a:lstStyle>
          <a:p>
            <a:pPr>
              <a:defRPr/>
            </a:pPr>
            <a:fld id="{0C6F26D7-085F-4EA1-AF59-06CAD90C6F18}"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35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pPr>
              <a:defRPr/>
            </a:pPr>
            <a:fld id="{D18E524D-658C-4044-9133-8E09A0B30E84}" type="datetime1">
              <a:rPr lang="en-US" smtClean="0">
                <a:solidFill>
                  <a:prstClr val="black">
                    <a:tint val="75000"/>
                  </a:prstClr>
                </a:solidFill>
              </a:rPr>
              <a:t>11/15/2025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6" name="Slide Number Placeholder 5"/>
          <p:cNvSpPr>
            <a:spLocks noGrp="1"/>
          </p:cNvSpPr>
          <p:nvPr>
            <p:ph type="sldNum" sz="quarter" idx="12"/>
          </p:nvPr>
        </p:nvSpPr>
        <p:spPr/>
        <p:txBody>
          <a:bodyPr/>
          <a:lstStyle>
            <a:lvl1pPr>
              <a:defRPr/>
            </a:lvl1pPr>
          </a:lstStyle>
          <a:p>
            <a:pPr>
              <a:defRPr/>
            </a:pPr>
            <a:fld id="{C22BF90C-2DF8-4C32-BB09-26A704C36533}"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69229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4700694"/>
            <a:ext cx="11054080" cy="1452880"/>
          </a:xfrm>
        </p:spPr>
        <p:txBody>
          <a:bodyPr anchor="t"/>
          <a:lstStyle>
            <a:lvl1pPr algn="r">
              <a:defRPr sz="4267" b="1" cap="all"/>
            </a:lvl1pPr>
          </a:lstStyle>
          <a:p>
            <a:r>
              <a:rPr lang="en-US"/>
              <a:t>Click to edit Master title style</a:t>
            </a:r>
            <a:endParaRPr lang="fa-IR"/>
          </a:p>
        </p:txBody>
      </p:sp>
      <p:sp>
        <p:nvSpPr>
          <p:cNvPr id="3" name="Text Placeholder 2"/>
          <p:cNvSpPr>
            <a:spLocks noGrp="1"/>
          </p:cNvSpPr>
          <p:nvPr>
            <p:ph type="body" idx="1"/>
          </p:nvPr>
        </p:nvSpPr>
        <p:spPr>
          <a:xfrm>
            <a:off x="1027290" y="3100495"/>
            <a:ext cx="11054080" cy="1600199"/>
          </a:xfrm>
        </p:spPr>
        <p:txBody>
          <a:bodyPr anchor="b"/>
          <a:lstStyle>
            <a:lvl1pPr marL="0" indent="0">
              <a:buNone/>
              <a:defRPr sz="2133">
                <a:solidFill>
                  <a:schemeClr val="tx1">
                    <a:tint val="75000"/>
                  </a:schemeClr>
                </a:solidFill>
              </a:defRPr>
            </a:lvl1pPr>
            <a:lvl2pPr marL="487693" indent="0">
              <a:buNone/>
              <a:defRPr sz="1920">
                <a:solidFill>
                  <a:schemeClr val="tx1">
                    <a:tint val="75000"/>
                  </a:schemeClr>
                </a:solidFill>
              </a:defRPr>
            </a:lvl2pPr>
            <a:lvl3pPr marL="975386" indent="0">
              <a:buNone/>
              <a:defRPr sz="1707">
                <a:solidFill>
                  <a:schemeClr val="tx1">
                    <a:tint val="75000"/>
                  </a:schemeClr>
                </a:solidFill>
              </a:defRPr>
            </a:lvl3pPr>
            <a:lvl4pPr marL="1463079" indent="0">
              <a:buNone/>
              <a:defRPr sz="1493">
                <a:solidFill>
                  <a:schemeClr val="tx1">
                    <a:tint val="75000"/>
                  </a:schemeClr>
                </a:solidFill>
              </a:defRPr>
            </a:lvl4pPr>
            <a:lvl5pPr marL="1950773" indent="0">
              <a:buNone/>
              <a:defRPr sz="1493">
                <a:solidFill>
                  <a:schemeClr val="tx1">
                    <a:tint val="75000"/>
                  </a:schemeClr>
                </a:solidFill>
              </a:defRPr>
            </a:lvl5pPr>
            <a:lvl6pPr marL="2438465" indent="0">
              <a:buNone/>
              <a:defRPr sz="1493">
                <a:solidFill>
                  <a:schemeClr val="tx1">
                    <a:tint val="75000"/>
                  </a:schemeClr>
                </a:solidFill>
              </a:defRPr>
            </a:lvl6pPr>
            <a:lvl7pPr marL="2926158" indent="0">
              <a:buNone/>
              <a:defRPr sz="1493">
                <a:solidFill>
                  <a:schemeClr val="tx1">
                    <a:tint val="75000"/>
                  </a:schemeClr>
                </a:solidFill>
              </a:defRPr>
            </a:lvl7pPr>
            <a:lvl8pPr marL="3413852" indent="0">
              <a:buNone/>
              <a:defRPr sz="1493">
                <a:solidFill>
                  <a:schemeClr val="tx1">
                    <a:tint val="75000"/>
                  </a:schemeClr>
                </a:solidFill>
              </a:defRPr>
            </a:lvl8pPr>
            <a:lvl9pPr marL="3901545" indent="0">
              <a:buNone/>
              <a:defRPr sz="149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59FCCCD-B582-4B58-9F31-5169B962A920}" type="datetime1">
              <a:rPr lang="en-US" smtClean="0">
                <a:solidFill>
                  <a:prstClr val="black">
                    <a:tint val="75000"/>
                  </a:prstClr>
                </a:solidFill>
              </a:rPr>
              <a:t>11/15/2025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6" name="Slide Number Placeholder 5"/>
          <p:cNvSpPr>
            <a:spLocks noGrp="1"/>
          </p:cNvSpPr>
          <p:nvPr>
            <p:ph type="sldNum" sz="quarter" idx="12"/>
          </p:nvPr>
        </p:nvSpPr>
        <p:spPr/>
        <p:txBody>
          <a:bodyPr/>
          <a:lstStyle>
            <a:lvl1pPr>
              <a:defRPr/>
            </a:lvl1pPr>
          </a:lstStyle>
          <a:p>
            <a:pPr>
              <a:defRPr/>
            </a:pPr>
            <a:fld id="{CE2965B5-65B6-4C5A-BC7E-614D0D577467}"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83601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650241" y="1706880"/>
            <a:ext cx="5743787" cy="4827694"/>
          </a:xfrm>
        </p:spPr>
        <p:txBody>
          <a:bodyPr/>
          <a:lstStyle>
            <a:lvl1pPr>
              <a:defRPr sz="2987"/>
            </a:lvl1pPr>
            <a:lvl2pPr>
              <a:defRPr sz="2560"/>
            </a:lvl2pPr>
            <a:lvl3pPr>
              <a:defRPr sz="2133"/>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6610773" y="1706880"/>
            <a:ext cx="5743787" cy="4827694"/>
          </a:xfrm>
        </p:spPr>
        <p:txBody>
          <a:bodyPr/>
          <a:lstStyle>
            <a:lvl1pPr>
              <a:defRPr sz="2987"/>
            </a:lvl1pPr>
            <a:lvl2pPr>
              <a:defRPr sz="2560"/>
            </a:lvl2pPr>
            <a:lvl3pPr>
              <a:defRPr sz="2133"/>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3"/>
          <p:cNvSpPr>
            <a:spLocks noGrp="1"/>
          </p:cNvSpPr>
          <p:nvPr>
            <p:ph type="dt" sz="half" idx="10"/>
          </p:nvPr>
        </p:nvSpPr>
        <p:spPr/>
        <p:txBody>
          <a:bodyPr/>
          <a:lstStyle>
            <a:lvl1pPr>
              <a:defRPr/>
            </a:lvl1pPr>
          </a:lstStyle>
          <a:p>
            <a:pPr>
              <a:defRPr/>
            </a:pPr>
            <a:fld id="{D5F362FF-2A24-49F3-8710-D1CAFC703D89}" type="datetime1">
              <a:rPr lang="en-US" smtClean="0">
                <a:solidFill>
                  <a:prstClr val="black">
                    <a:tint val="75000"/>
                  </a:prstClr>
                </a:solidFill>
              </a:rPr>
              <a:t>11/15/2025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7" name="Slide Number Placeholder 5"/>
          <p:cNvSpPr>
            <a:spLocks noGrp="1"/>
          </p:cNvSpPr>
          <p:nvPr>
            <p:ph type="sldNum" sz="quarter" idx="12"/>
          </p:nvPr>
        </p:nvSpPr>
        <p:spPr/>
        <p:txBody>
          <a:bodyPr/>
          <a:lstStyle>
            <a:lvl1pPr>
              <a:defRPr/>
            </a:lvl1pPr>
          </a:lstStyle>
          <a:p>
            <a:pPr>
              <a:defRPr/>
            </a:pPr>
            <a:fld id="{4723372C-C40F-4D05-97E4-67EDFE3DF934}"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32141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650240" y="1637457"/>
            <a:ext cx="5746045" cy="682413"/>
          </a:xfrm>
        </p:spPr>
        <p:txBody>
          <a:bodyPr anchor="b"/>
          <a:lstStyle>
            <a:lvl1pPr marL="0" indent="0">
              <a:buNone/>
              <a:defRPr sz="2560" b="1"/>
            </a:lvl1pPr>
            <a:lvl2pPr marL="487693" indent="0">
              <a:buNone/>
              <a:defRPr sz="2133" b="1"/>
            </a:lvl2pPr>
            <a:lvl3pPr marL="975386" indent="0">
              <a:buNone/>
              <a:defRPr sz="1920" b="1"/>
            </a:lvl3pPr>
            <a:lvl4pPr marL="1463079" indent="0">
              <a:buNone/>
              <a:defRPr sz="1707" b="1"/>
            </a:lvl4pPr>
            <a:lvl5pPr marL="1950773" indent="0">
              <a:buNone/>
              <a:defRPr sz="1707" b="1"/>
            </a:lvl5pPr>
            <a:lvl6pPr marL="2438465" indent="0">
              <a:buNone/>
              <a:defRPr sz="1707" b="1"/>
            </a:lvl6pPr>
            <a:lvl7pPr marL="2926158" indent="0">
              <a:buNone/>
              <a:defRPr sz="1707" b="1"/>
            </a:lvl7pPr>
            <a:lvl8pPr marL="3413852" indent="0">
              <a:buNone/>
              <a:defRPr sz="1707" b="1"/>
            </a:lvl8pPr>
            <a:lvl9pPr marL="3901545" indent="0">
              <a:buNone/>
              <a:defRPr sz="1707" b="1"/>
            </a:lvl9pPr>
          </a:lstStyle>
          <a:p>
            <a:pPr lvl="0"/>
            <a:r>
              <a:rPr lang="en-US"/>
              <a:t>Click to edit Master text styles</a:t>
            </a:r>
          </a:p>
        </p:txBody>
      </p:sp>
      <p:sp>
        <p:nvSpPr>
          <p:cNvPr id="4" name="Content Placeholder 3"/>
          <p:cNvSpPr>
            <a:spLocks noGrp="1"/>
          </p:cNvSpPr>
          <p:nvPr>
            <p:ph sz="half" idx="2"/>
          </p:nvPr>
        </p:nvSpPr>
        <p:spPr>
          <a:xfrm>
            <a:off x="650240" y="2319870"/>
            <a:ext cx="5746045" cy="4214707"/>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6606260" y="1637457"/>
            <a:ext cx="5748302" cy="682413"/>
          </a:xfrm>
        </p:spPr>
        <p:txBody>
          <a:bodyPr anchor="b"/>
          <a:lstStyle>
            <a:lvl1pPr marL="0" indent="0">
              <a:buNone/>
              <a:defRPr sz="2560" b="1"/>
            </a:lvl1pPr>
            <a:lvl2pPr marL="487693" indent="0">
              <a:buNone/>
              <a:defRPr sz="2133" b="1"/>
            </a:lvl2pPr>
            <a:lvl3pPr marL="975386" indent="0">
              <a:buNone/>
              <a:defRPr sz="1920" b="1"/>
            </a:lvl3pPr>
            <a:lvl4pPr marL="1463079" indent="0">
              <a:buNone/>
              <a:defRPr sz="1707" b="1"/>
            </a:lvl4pPr>
            <a:lvl5pPr marL="1950773" indent="0">
              <a:buNone/>
              <a:defRPr sz="1707" b="1"/>
            </a:lvl5pPr>
            <a:lvl6pPr marL="2438465" indent="0">
              <a:buNone/>
              <a:defRPr sz="1707" b="1"/>
            </a:lvl6pPr>
            <a:lvl7pPr marL="2926158" indent="0">
              <a:buNone/>
              <a:defRPr sz="1707" b="1"/>
            </a:lvl7pPr>
            <a:lvl8pPr marL="3413852" indent="0">
              <a:buNone/>
              <a:defRPr sz="1707" b="1"/>
            </a:lvl8pPr>
            <a:lvl9pPr marL="3901545" indent="0">
              <a:buNone/>
              <a:defRPr sz="1707" b="1"/>
            </a:lvl9pPr>
          </a:lstStyle>
          <a:p>
            <a:pPr lvl="0"/>
            <a:r>
              <a:rPr lang="en-US"/>
              <a:t>Click to edit Master text styles</a:t>
            </a:r>
          </a:p>
        </p:txBody>
      </p:sp>
      <p:sp>
        <p:nvSpPr>
          <p:cNvPr id="6" name="Content Placeholder 5"/>
          <p:cNvSpPr>
            <a:spLocks noGrp="1"/>
          </p:cNvSpPr>
          <p:nvPr>
            <p:ph sz="quarter" idx="4"/>
          </p:nvPr>
        </p:nvSpPr>
        <p:spPr>
          <a:xfrm>
            <a:off x="6606260" y="2319870"/>
            <a:ext cx="5748302" cy="4214707"/>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3"/>
          <p:cNvSpPr>
            <a:spLocks noGrp="1"/>
          </p:cNvSpPr>
          <p:nvPr>
            <p:ph type="dt" sz="half" idx="10"/>
          </p:nvPr>
        </p:nvSpPr>
        <p:spPr/>
        <p:txBody>
          <a:bodyPr/>
          <a:lstStyle>
            <a:lvl1pPr>
              <a:defRPr/>
            </a:lvl1pPr>
          </a:lstStyle>
          <a:p>
            <a:pPr>
              <a:defRPr/>
            </a:pPr>
            <a:fld id="{EDAE7897-0713-4449-AFC9-ADDFE9C5551A}" type="datetime1">
              <a:rPr lang="en-US" smtClean="0">
                <a:solidFill>
                  <a:prstClr val="black">
                    <a:tint val="75000"/>
                  </a:prstClr>
                </a:solidFill>
              </a:rPr>
              <a:t>11/15/2025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9" name="Slide Number Placeholder 5"/>
          <p:cNvSpPr>
            <a:spLocks noGrp="1"/>
          </p:cNvSpPr>
          <p:nvPr>
            <p:ph type="sldNum" sz="quarter" idx="12"/>
          </p:nvPr>
        </p:nvSpPr>
        <p:spPr/>
        <p:txBody>
          <a:bodyPr/>
          <a:lstStyle>
            <a:lvl1pPr>
              <a:defRPr/>
            </a:lvl1pPr>
          </a:lstStyle>
          <a:p>
            <a:pPr>
              <a:defRPr/>
            </a:pPr>
            <a:fld id="{8B1E31C6-5E0D-483F-8E96-761B5FC33912}"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31660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72119D6D-025B-4B68-B2CC-72BAC5DFBCC5}" type="datetime1">
              <a:rPr lang="en-US" smtClean="0">
                <a:solidFill>
                  <a:prstClr val="black">
                    <a:tint val="75000"/>
                  </a:prstClr>
                </a:solidFill>
              </a:rPr>
              <a:t>11/15/2025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5" name="Slide Number Placeholder 5"/>
          <p:cNvSpPr>
            <a:spLocks noGrp="1"/>
          </p:cNvSpPr>
          <p:nvPr>
            <p:ph type="sldNum" sz="quarter" idx="12"/>
          </p:nvPr>
        </p:nvSpPr>
        <p:spPr/>
        <p:txBody>
          <a:bodyPr/>
          <a:lstStyle>
            <a:lvl1pPr>
              <a:defRPr/>
            </a:lvl1pPr>
          </a:lstStyle>
          <a:p>
            <a:pPr>
              <a:defRPr/>
            </a:pPr>
            <a:fld id="{88C14F58-51DB-471A-8FCD-56EF26DD3374}"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59831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4C02010-118E-4329-ADBE-8CEE75A04F13}" type="datetime1">
              <a:rPr lang="en-US" smtClean="0">
                <a:solidFill>
                  <a:prstClr val="black">
                    <a:tint val="75000"/>
                  </a:prstClr>
                </a:solidFill>
              </a:rPr>
              <a:t>11/15/2025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4" name="Slide Number Placeholder 5"/>
          <p:cNvSpPr>
            <a:spLocks noGrp="1"/>
          </p:cNvSpPr>
          <p:nvPr>
            <p:ph type="sldNum" sz="quarter" idx="12"/>
          </p:nvPr>
        </p:nvSpPr>
        <p:spPr/>
        <p:txBody>
          <a:bodyPr/>
          <a:lstStyle>
            <a:lvl1pPr>
              <a:defRPr/>
            </a:lvl1pPr>
          </a:lstStyle>
          <a:p>
            <a:pPr>
              <a:defRPr/>
            </a:pPr>
            <a:fld id="{9839A6E1-1BCD-4AD8-95F4-D61B09144908}"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5001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1" y="291253"/>
            <a:ext cx="4278490" cy="1239520"/>
          </a:xfrm>
        </p:spPr>
        <p:txBody>
          <a:bodyPr anchor="b"/>
          <a:lstStyle>
            <a:lvl1pPr algn="r">
              <a:defRPr sz="2133" b="1"/>
            </a:lvl1pPr>
          </a:lstStyle>
          <a:p>
            <a:r>
              <a:rPr lang="en-US"/>
              <a:t>Click to edit Master title style</a:t>
            </a:r>
            <a:endParaRPr lang="fa-IR"/>
          </a:p>
        </p:txBody>
      </p:sp>
      <p:sp>
        <p:nvSpPr>
          <p:cNvPr id="3" name="Content Placeholder 2"/>
          <p:cNvSpPr>
            <a:spLocks noGrp="1"/>
          </p:cNvSpPr>
          <p:nvPr>
            <p:ph idx="1"/>
          </p:nvPr>
        </p:nvSpPr>
        <p:spPr>
          <a:xfrm>
            <a:off x="5084517" y="291257"/>
            <a:ext cx="7270045" cy="6243321"/>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650241" y="1530776"/>
            <a:ext cx="4278490" cy="5003801"/>
          </a:xfrm>
        </p:spPr>
        <p:txBody>
          <a:bodyPr/>
          <a:lstStyle>
            <a:lvl1pPr marL="0" indent="0">
              <a:buNone/>
              <a:defRPr sz="1493"/>
            </a:lvl1pPr>
            <a:lvl2pPr marL="487693" indent="0">
              <a:buNone/>
              <a:defRPr sz="1280"/>
            </a:lvl2pPr>
            <a:lvl3pPr marL="975386" indent="0">
              <a:buNone/>
              <a:defRPr sz="1067"/>
            </a:lvl3pPr>
            <a:lvl4pPr marL="1463079" indent="0">
              <a:buNone/>
              <a:defRPr sz="960"/>
            </a:lvl4pPr>
            <a:lvl5pPr marL="1950773" indent="0">
              <a:buNone/>
              <a:defRPr sz="960"/>
            </a:lvl5pPr>
            <a:lvl6pPr marL="2438465" indent="0">
              <a:buNone/>
              <a:defRPr sz="960"/>
            </a:lvl6pPr>
            <a:lvl7pPr marL="2926158" indent="0">
              <a:buNone/>
              <a:defRPr sz="960"/>
            </a:lvl7pPr>
            <a:lvl8pPr marL="3413852" indent="0">
              <a:buNone/>
              <a:defRPr sz="960"/>
            </a:lvl8pPr>
            <a:lvl9pPr marL="3901545" indent="0">
              <a:buNone/>
              <a:defRPr sz="96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39039A5-4D0E-41AD-BAE3-B1973E199623}" type="datetime1">
              <a:rPr lang="en-US" smtClean="0">
                <a:solidFill>
                  <a:prstClr val="black">
                    <a:tint val="75000"/>
                  </a:prstClr>
                </a:solidFill>
              </a:rPr>
              <a:t>11/15/2025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7" name="Slide Number Placeholder 5"/>
          <p:cNvSpPr>
            <a:spLocks noGrp="1"/>
          </p:cNvSpPr>
          <p:nvPr>
            <p:ph type="sldNum" sz="quarter" idx="12"/>
          </p:nvPr>
        </p:nvSpPr>
        <p:spPr/>
        <p:txBody>
          <a:bodyPr/>
          <a:lstStyle>
            <a:lvl1pPr>
              <a:defRPr/>
            </a:lvl1pPr>
          </a:lstStyle>
          <a:p>
            <a:pPr>
              <a:defRPr/>
            </a:pPr>
            <a:fld id="{B8E2A7E7-03CD-4A73-96A6-5C182D776A2D}"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34400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3A7355-F2F2-4636-AA70-EADCF0C3F510}" type="datetime1">
              <a:rPr lang="en-US" smtClean="0"/>
              <a:t>11/15/2025</a:t>
            </a:fld>
            <a:endParaRPr lang="en-US"/>
          </a:p>
        </p:txBody>
      </p:sp>
      <p:sp>
        <p:nvSpPr>
          <p:cNvPr id="5" name="Footer Placeholder 4"/>
          <p:cNvSpPr>
            <a:spLocks noGrp="1"/>
          </p:cNvSpPr>
          <p:nvPr>
            <p:ph type="ftr" sz="quarter" idx="11"/>
          </p:nvPr>
        </p:nvSpPr>
        <p:spPr/>
        <p:txBody>
          <a:bodyPr/>
          <a:lstStyle/>
          <a:p>
            <a:r>
              <a:rPr lang="en-US"/>
              <a:t>Movahedi</a:t>
            </a:r>
          </a:p>
        </p:txBody>
      </p:sp>
      <p:sp>
        <p:nvSpPr>
          <p:cNvPr id="6" name="Slide Number Placeholder 5"/>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15330067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5120643"/>
            <a:ext cx="7802880" cy="604521"/>
          </a:xfrm>
        </p:spPr>
        <p:txBody>
          <a:bodyPr anchor="b"/>
          <a:lstStyle>
            <a:lvl1pPr algn="r">
              <a:defRPr sz="2133" b="1"/>
            </a:lvl1pPr>
          </a:lstStyle>
          <a:p>
            <a:r>
              <a:rPr lang="en-US"/>
              <a:t>Click to edit Master title style</a:t>
            </a:r>
            <a:endParaRPr lang="fa-IR"/>
          </a:p>
        </p:txBody>
      </p:sp>
      <p:sp>
        <p:nvSpPr>
          <p:cNvPr id="3" name="Picture Placeholder 2"/>
          <p:cNvSpPr>
            <a:spLocks noGrp="1"/>
          </p:cNvSpPr>
          <p:nvPr>
            <p:ph type="pic" idx="1"/>
          </p:nvPr>
        </p:nvSpPr>
        <p:spPr>
          <a:xfrm>
            <a:off x="2549032" y="653627"/>
            <a:ext cx="7802880" cy="4389120"/>
          </a:xfrm>
        </p:spPr>
        <p:txBody>
          <a:bodyPr rtlCol="1">
            <a:normAutofit/>
          </a:bodyPr>
          <a:lstStyle>
            <a:lvl1pPr marL="0" indent="0">
              <a:buNone/>
              <a:defRPr sz="3413"/>
            </a:lvl1pPr>
            <a:lvl2pPr marL="487693" indent="0">
              <a:buNone/>
              <a:defRPr sz="2987"/>
            </a:lvl2pPr>
            <a:lvl3pPr marL="975386" indent="0">
              <a:buNone/>
              <a:defRPr sz="2560"/>
            </a:lvl3pPr>
            <a:lvl4pPr marL="1463079" indent="0">
              <a:buNone/>
              <a:defRPr sz="2133"/>
            </a:lvl4pPr>
            <a:lvl5pPr marL="1950773" indent="0">
              <a:buNone/>
              <a:defRPr sz="2133"/>
            </a:lvl5pPr>
            <a:lvl6pPr marL="2438465" indent="0">
              <a:buNone/>
              <a:defRPr sz="2133"/>
            </a:lvl6pPr>
            <a:lvl7pPr marL="2926158" indent="0">
              <a:buNone/>
              <a:defRPr sz="2133"/>
            </a:lvl7pPr>
            <a:lvl8pPr marL="3413852" indent="0">
              <a:buNone/>
              <a:defRPr sz="2133"/>
            </a:lvl8pPr>
            <a:lvl9pPr marL="3901545" indent="0">
              <a:buNone/>
              <a:defRPr sz="2133"/>
            </a:lvl9pPr>
          </a:lstStyle>
          <a:p>
            <a:pPr lvl="0"/>
            <a:endParaRPr lang="fa-IR" noProof="0"/>
          </a:p>
        </p:txBody>
      </p:sp>
      <p:sp>
        <p:nvSpPr>
          <p:cNvPr id="4" name="Text Placeholder 3"/>
          <p:cNvSpPr>
            <a:spLocks noGrp="1"/>
          </p:cNvSpPr>
          <p:nvPr>
            <p:ph type="body" sz="half" idx="2"/>
          </p:nvPr>
        </p:nvSpPr>
        <p:spPr>
          <a:xfrm>
            <a:off x="2549032" y="5725164"/>
            <a:ext cx="7802880" cy="858519"/>
          </a:xfrm>
        </p:spPr>
        <p:txBody>
          <a:bodyPr/>
          <a:lstStyle>
            <a:lvl1pPr marL="0" indent="0">
              <a:buNone/>
              <a:defRPr sz="1493"/>
            </a:lvl1pPr>
            <a:lvl2pPr marL="487693" indent="0">
              <a:buNone/>
              <a:defRPr sz="1280"/>
            </a:lvl2pPr>
            <a:lvl3pPr marL="975386" indent="0">
              <a:buNone/>
              <a:defRPr sz="1067"/>
            </a:lvl3pPr>
            <a:lvl4pPr marL="1463079" indent="0">
              <a:buNone/>
              <a:defRPr sz="960"/>
            </a:lvl4pPr>
            <a:lvl5pPr marL="1950773" indent="0">
              <a:buNone/>
              <a:defRPr sz="960"/>
            </a:lvl5pPr>
            <a:lvl6pPr marL="2438465" indent="0">
              <a:buNone/>
              <a:defRPr sz="960"/>
            </a:lvl6pPr>
            <a:lvl7pPr marL="2926158" indent="0">
              <a:buNone/>
              <a:defRPr sz="960"/>
            </a:lvl7pPr>
            <a:lvl8pPr marL="3413852" indent="0">
              <a:buNone/>
              <a:defRPr sz="960"/>
            </a:lvl8pPr>
            <a:lvl9pPr marL="3901545" indent="0">
              <a:buNone/>
              <a:defRPr sz="96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B096EDD-15BD-4933-8F8E-2EEA86563357}" type="datetime1">
              <a:rPr lang="en-US" smtClean="0">
                <a:solidFill>
                  <a:prstClr val="black">
                    <a:tint val="75000"/>
                  </a:prstClr>
                </a:solidFill>
              </a:rPr>
              <a:t>11/15/2025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7" name="Slide Number Placeholder 5"/>
          <p:cNvSpPr>
            <a:spLocks noGrp="1"/>
          </p:cNvSpPr>
          <p:nvPr>
            <p:ph type="sldNum" sz="quarter" idx="12"/>
          </p:nvPr>
        </p:nvSpPr>
        <p:spPr/>
        <p:txBody>
          <a:bodyPr/>
          <a:lstStyle>
            <a:lvl1pPr>
              <a:defRPr/>
            </a:lvl1pPr>
          </a:lstStyle>
          <a:p>
            <a:pPr>
              <a:defRPr/>
            </a:pPr>
            <a:fld id="{81E2D60D-FAB9-489F-AF06-D63C300F7A89}"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4823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pPr>
              <a:defRPr/>
            </a:pPr>
            <a:fld id="{C66AC6E8-6AB9-4830-B252-3CF4E19C3223}" type="datetime1">
              <a:rPr lang="en-US" smtClean="0">
                <a:solidFill>
                  <a:prstClr val="black">
                    <a:tint val="75000"/>
                  </a:prstClr>
                </a:solidFill>
              </a:rPr>
              <a:t>11/15/2025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6" name="Slide Number Placeholder 5"/>
          <p:cNvSpPr>
            <a:spLocks noGrp="1"/>
          </p:cNvSpPr>
          <p:nvPr>
            <p:ph type="sldNum" sz="quarter" idx="12"/>
          </p:nvPr>
        </p:nvSpPr>
        <p:spPr/>
        <p:txBody>
          <a:bodyPr/>
          <a:lstStyle>
            <a:lvl1pPr>
              <a:defRPr/>
            </a:lvl1pPr>
          </a:lstStyle>
          <a:p>
            <a:pPr>
              <a:defRPr/>
            </a:pPr>
            <a:fld id="{B88F9B30-E51F-448B-9A0D-7AEBE49710F1}"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06897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292951"/>
            <a:ext cx="2926080" cy="6241627"/>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650240" y="292951"/>
            <a:ext cx="8561493" cy="6241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pPr>
              <a:defRPr/>
            </a:pPr>
            <a:fld id="{F6B01D3C-276E-4034-B984-804D1E01DF94}" type="datetime1">
              <a:rPr lang="en-US" smtClean="0">
                <a:solidFill>
                  <a:prstClr val="black">
                    <a:tint val="75000"/>
                  </a:prstClr>
                </a:solidFill>
              </a:rPr>
              <a:t>11/15/2025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Movahedi</a:t>
            </a:r>
          </a:p>
        </p:txBody>
      </p:sp>
      <p:sp>
        <p:nvSpPr>
          <p:cNvPr id="6" name="Slide Number Placeholder 5"/>
          <p:cNvSpPr>
            <a:spLocks noGrp="1"/>
          </p:cNvSpPr>
          <p:nvPr>
            <p:ph type="sldNum" sz="quarter" idx="12"/>
          </p:nvPr>
        </p:nvSpPr>
        <p:spPr/>
        <p:txBody>
          <a:bodyPr/>
          <a:lstStyle>
            <a:lvl1pPr>
              <a:defRPr/>
            </a:lvl1pPr>
          </a:lstStyle>
          <a:p>
            <a:pPr>
              <a:defRPr/>
            </a:pPr>
            <a:fld id="{08E36913-AC3B-4B0A-89A1-58491D44BE23}" type="slidenum">
              <a:rPr lang="ar-SA">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20196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4700694"/>
            <a:ext cx="11054080" cy="1452880"/>
          </a:xfrm>
        </p:spPr>
        <p:txBody>
          <a:bodyPr anchor="t"/>
          <a:lstStyle>
            <a:lvl1pPr algn="l">
              <a:defRPr sz="4267" b="1" cap="all"/>
            </a:lvl1pPr>
          </a:lstStyle>
          <a:p>
            <a:r>
              <a:rPr lang="en-US"/>
              <a:t>Click to edit Master title style</a:t>
            </a:r>
          </a:p>
        </p:txBody>
      </p:sp>
      <p:sp>
        <p:nvSpPr>
          <p:cNvPr id="3" name="Text Placeholder 2"/>
          <p:cNvSpPr>
            <a:spLocks noGrp="1"/>
          </p:cNvSpPr>
          <p:nvPr>
            <p:ph type="body" idx="1"/>
          </p:nvPr>
        </p:nvSpPr>
        <p:spPr>
          <a:xfrm>
            <a:off x="1027290" y="3100495"/>
            <a:ext cx="11054080" cy="1600199"/>
          </a:xfrm>
        </p:spPr>
        <p:txBody>
          <a:bodyPr anchor="b"/>
          <a:lstStyle>
            <a:lvl1pPr marL="0" indent="0">
              <a:buNone/>
              <a:defRPr sz="2133">
                <a:solidFill>
                  <a:schemeClr val="tx1">
                    <a:tint val="75000"/>
                  </a:schemeClr>
                </a:solidFill>
              </a:defRPr>
            </a:lvl1pPr>
            <a:lvl2pPr marL="487693" indent="0">
              <a:buNone/>
              <a:defRPr sz="1920">
                <a:solidFill>
                  <a:schemeClr val="tx1">
                    <a:tint val="75000"/>
                  </a:schemeClr>
                </a:solidFill>
              </a:defRPr>
            </a:lvl2pPr>
            <a:lvl3pPr marL="975386" indent="0">
              <a:buNone/>
              <a:defRPr sz="1707">
                <a:solidFill>
                  <a:schemeClr val="tx1">
                    <a:tint val="75000"/>
                  </a:schemeClr>
                </a:solidFill>
              </a:defRPr>
            </a:lvl3pPr>
            <a:lvl4pPr marL="1463079" indent="0">
              <a:buNone/>
              <a:defRPr sz="1493">
                <a:solidFill>
                  <a:schemeClr val="tx1">
                    <a:tint val="75000"/>
                  </a:schemeClr>
                </a:solidFill>
              </a:defRPr>
            </a:lvl4pPr>
            <a:lvl5pPr marL="1950773" indent="0">
              <a:buNone/>
              <a:defRPr sz="1493">
                <a:solidFill>
                  <a:schemeClr val="tx1">
                    <a:tint val="75000"/>
                  </a:schemeClr>
                </a:solidFill>
              </a:defRPr>
            </a:lvl5pPr>
            <a:lvl6pPr marL="2438465" indent="0">
              <a:buNone/>
              <a:defRPr sz="1493">
                <a:solidFill>
                  <a:schemeClr val="tx1">
                    <a:tint val="75000"/>
                  </a:schemeClr>
                </a:solidFill>
              </a:defRPr>
            </a:lvl6pPr>
            <a:lvl7pPr marL="2926158" indent="0">
              <a:buNone/>
              <a:defRPr sz="1493">
                <a:solidFill>
                  <a:schemeClr val="tx1">
                    <a:tint val="75000"/>
                  </a:schemeClr>
                </a:solidFill>
              </a:defRPr>
            </a:lvl7pPr>
            <a:lvl8pPr marL="3413852" indent="0">
              <a:buNone/>
              <a:defRPr sz="1493">
                <a:solidFill>
                  <a:schemeClr val="tx1">
                    <a:tint val="75000"/>
                  </a:schemeClr>
                </a:solidFill>
              </a:defRPr>
            </a:lvl8pPr>
            <a:lvl9pPr marL="3901545" indent="0">
              <a:buNone/>
              <a:defRPr sz="149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2854A5-F584-4819-AD6E-DB66BB7E574F}" type="datetime1">
              <a:rPr lang="en-US" smtClean="0"/>
              <a:t>11/15/2025</a:t>
            </a:fld>
            <a:endParaRPr lang="en-US"/>
          </a:p>
        </p:txBody>
      </p:sp>
      <p:sp>
        <p:nvSpPr>
          <p:cNvPr id="5" name="Footer Placeholder 4"/>
          <p:cNvSpPr>
            <a:spLocks noGrp="1"/>
          </p:cNvSpPr>
          <p:nvPr>
            <p:ph type="ftr" sz="quarter" idx="11"/>
          </p:nvPr>
        </p:nvSpPr>
        <p:spPr/>
        <p:txBody>
          <a:bodyPr/>
          <a:lstStyle/>
          <a:p>
            <a:r>
              <a:rPr lang="en-US"/>
              <a:t>Movahedi</a:t>
            </a:r>
          </a:p>
        </p:txBody>
      </p:sp>
      <p:sp>
        <p:nvSpPr>
          <p:cNvPr id="6" name="Slide Number Placeholder 5"/>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4090773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241" y="1706880"/>
            <a:ext cx="5743787" cy="4827694"/>
          </a:xfrm>
        </p:spPr>
        <p:txBody>
          <a:bodyPr/>
          <a:lstStyle>
            <a:lvl1pPr>
              <a:defRPr sz="2987"/>
            </a:lvl1pPr>
            <a:lvl2pPr>
              <a:defRPr sz="2560"/>
            </a:lvl2pPr>
            <a:lvl3pPr>
              <a:defRPr sz="2133"/>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0773" y="1706880"/>
            <a:ext cx="5743787" cy="4827694"/>
          </a:xfrm>
        </p:spPr>
        <p:txBody>
          <a:bodyPr/>
          <a:lstStyle>
            <a:lvl1pPr>
              <a:defRPr sz="2987"/>
            </a:lvl1pPr>
            <a:lvl2pPr>
              <a:defRPr sz="2560"/>
            </a:lvl2pPr>
            <a:lvl3pPr>
              <a:defRPr sz="2133"/>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EE6D4F-8DCA-4F2F-BBE7-780B3CE0DF60}" type="datetime1">
              <a:rPr lang="en-US" smtClean="0"/>
              <a:t>11/15/2025</a:t>
            </a:fld>
            <a:endParaRPr lang="en-US"/>
          </a:p>
        </p:txBody>
      </p:sp>
      <p:sp>
        <p:nvSpPr>
          <p:cNvPr id="6" name="Footer Placeholder 5"/>
          <p:cNvSpPr>
            <a:spLocks noGrp="1"/>
          </p:cNvSpPr>
          <p:nvPr>
            <p:ph type="ftr" sz="quarter" idx="11"/>
          </p:nvPr>
        </p:nvSpPr>
        <p:spPr/>
        <p:txBody>
          <a:bodyPr/>
          <a:lstStyle/>
          <a:p>
            <a:r>
              <a:rPr lang="en-US"/>
              <a:t>Movahedi</a:t>
            </a:r>
          </a:p>
        </p:txBody>
      </p:sp>
      <p:sp>
        <p:nvSpPr>
          <p:cNvPr id="7" name="Slide Number Placeholder 6"/>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1063906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240" y="1637457"/>
            <a:ext cx="5746045" cy="682413"/>
          </a:xfrm>
        </p:spPr>
        <p:txBody>
          <a:bodyPr anchor="b"/>
          <a:lstStyle>
            <a:lvl1pPr marL="0" indent="0">
              <a:buNone/>
              <a:defRPr sz="2560" b="1"/>
            </a:lvl1pPr>
            <a:lvl2pPr marL="487693" indent="0">
              <a:buNone/>
              <a:defRPr sz="2133" b="1"/>
            </a:lvl2pPr>
            <a:lvl3pPr marL="975386" indent="0">
              <a:buNone/>
              <a:defRPr sz="1920" b="1"/>
            </a:lvl3pPr>
            <a:lvl4pPr marL="1463079" indent="0">
              <a:buNone/>
              <a:defRPr sz="1707" b="1"/>
            </a:lvl4pPr>
            <a:lvl5pPr marL="1950773" indent="0">
              <a:buNone/>
              <a:defRPr sz="1707" b="1"/>
            </a:lvl5pPr>
            <a:lvl6pPr marL="2438465" indent="0">
              <a:buNone/>
              <a:defRPr sz="1707" b="1"/>
            </a:lvl6pPr>
            <a:lvl7pPr marL="2926158" indent="0">
              <a:buNone/>
              <a:defRPr sz="1707" b="1"/>
            </a:lvl7pPr>
            <a:lvl8pPr marL="3413852" indent="0">
              <a:buNone/>
              <a:defRPr sz="1707" b="1"/>
            </a:lvl8pPr>
            <a:lvl9pPr marL="3901545" indent="0">
              <a:buNone/>
              <a:defRPr sz="1707" b="1"/>
            </a:lvl9pPr>
          </a:lstStyle>
          <a:p>
            <a:pPr lvl="0"/>
            <a:r>
              <a:rPr lang="en-US"/>
              <a:t>Click to edit Master text styles</a:t>
            </a:r>
          </a:p>
        </p:txBody>
      </p:sp>
      <p:sp>
        <p:nvSpPr>
          <p:cNvPr id="4" name="Content Placeholder 3"/>
          <p:cNvSpPr>
            <a:spLocks noGrp="1"/>
          </p:cNvSpPr>
          <p:nvPr>
            <p:ph sz="half" idx="2"/>
          </p:nvPr>
        </p:nvSpPr>
        <p:spPr>
          <a:xfrm>
            <a:off x="650240" y="2319870"/>
            <a:ext cx="5746045" cy="4214707"/>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6260" y="1637457"/>
            <a:ext cx="5748302" cy="682413"/>
          </a:xfrm>
        </p:spPr>
        <p:txBody>
          <a:bodyPr anchor="b"/>
          <a:lstStyle>
            <a:lvl1pPr marL="0" indent="0">
              <a:buNone/>
              <a:defRPr sz="2560" b="1"/>
            </a:lvl1pPr>
            <a:lvl2pPr marL="487693" indent="0">
              <a:buNone/>
              <a:defRPr sz="2133" b="1"/>
            </a:lvl2pPr>
            <a:lvl3pPr marL="975386" indent="0">
              <a:buNone/>
              <a:defRPr sz="1920" b="1"/>
            </a:lvl3pPr>
            <a:lvl4pPr marL="1463079" indent="0">
              <a:buNone/>
              <a:defRPr sz="1707" b="1"/>
            </a:lvl4pPr>
            <a:lvl5pPr marL="1950773" indent="0">
              <a:buNone/>
              <a:defRPr sz="1707" b="1"/>
            </a:lvl5pPr>
            <a:lvl6pPr marL="2438465" indent="0">
              <a:buNone/>
              <a:defRPr sz="1707" b="1"/>
            </a:lvl6pPr>
            <a:lvl7pPr marL="2926158" indent="0">
              <a:buNone/>
              <a:defRPr sz="1707" b="1"/>
            </a:lvl7pPr>
            <a:lvl8pPr marL="3413852" indent="0">
              <a:buNone/>
              <a:defRPr sz="1707" b="1"/>
            </a:lvl8pPr>
            <a:lvl9pPr marL="3901545" indent="0">
              <a:buNone/>
              <a:defRPr sz="1707" b="1"/>
            </a:lvl9pPr>
          </a:lstStyle>
          <a:p>
            <a:pPr lvl="0"/>
            <a:r>
              <a:rPr lang="en-US"/>
              <a:t>Click to edit Master text styles</a:t>
            </a:r>
          </a:p>
        </p:txBody>
      </p:sp>
      <p:sp>
        <p:nvSpPr>
          <p:cNvPr id="6" name="Content Placeholder 5"/>
          <p:cNvSpPr>
            <a:spLocks noGrp="1"/>
          </p:cNvSpPr>
          <p:nvPr>
            <p:ph sz="quarter" idx="4"/>
          </p:nvPr>
        </p:nvSpPr>
        <p:spPr>
          <a:xfrm>
            <a:off x="6606260" y="2319870"/>
            <a:ext cx="5748302" cy="4214707"/>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9A1740-2C15-483A-9F11-A8582D0E1740}" type="datetime1">
              <a:rPr lang="en-US" smtClean="0"/>
              <a:t>11/15/2025</a:t>
            </a:fld>
            <a:endParaRPr lang="en-US"/>
          </a:p>
        </p:txBody>
      </p:sp>
      <p:sp>
        <p:nvSpPr>
          <p:cNvPr id="8" name="Footer Placeholder 7"/>
          <p:cNvSpPr>
            <a:spLocks noGrp="1"/>
          </p:cNvSpPr>
          <p:nvPr>
            <p:ph type="ftr" sz="quarter" idx="11"/>
          </p:nvPr>
        </p:nvSpPr>
        <p:spPr/>
        <p:txBody>
          <a:bodyPr/>
          <a:lstStyle/>
          <a:p>
            <a:r>
              <a:rPr lang="en-US"/>
              <a:t>Movahedi</a:t>
            </a:r>
          </a:p>
        </p:txBody>
      </p:sp>
      <p:sp>
        <p:nvSpPr>
          <p:cNvPr id="9" name="Slide Number Placeholder 8"/>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88161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477DFBD-1F6D-41A0-8A47-1AFFBC751852}" type="datetime1">
              <a:rPr lang="en-US" smtClean="0"/>
              <a:t>11/15/2025</a:t>
            </a:fld>
            <a:endParaRPr lang="en-US"/>
          </a:p>
        </p:txBody>
      </p:sp>
      <p:sp>
        <p:nvSpPr>
          <p:cNvPr id="4" name="Footer Placeholder 3"/>
          <p:cNvSpPr>
            <a:spLocks noGrp="1"/>
          </p:cNvSpPr>
          <p:nvPr>
            <p:ph type="ftr" sz="quarter" idx="11"/>
          </p:nvPr>
        </p:nvSpPr>
        <p:spPr/>
        <p:txBody>
          <a:bodyPr/>
          <a:lstStyle/>
          <a:p>
            <a:r>
              <a:rPr lang="en-US"/>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1787557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C35F3A-5D1A-4DAF-9BAA-F59D9EF14F0F}" type="datetime1">
              <a:rPr lang="en-US" smtClean="0"/>
              <a:t>11/15/2025</a:t>
            </a:fld>
            <a:endParaRPr lang="en-US"/>
          </a:p>
        </p:txBody>
      </p:sp>
      <p:sp>
        <p:nvSpPr>
          <p:cNvPr id="3" name="Footer Placeholder 2"/>
          <p:cNvSpPr>
            <a:spLocks noGrp="1"/>
          </p:cNvSpPr>
          <p:nvPr>
            <p:ph type="ftr" sz="quarter" idx="11"/>
          </p:nvPr>
        </p:nvSpPr>
        <p:spPr/>
        <p:txBody>
          <a:bodyPr/>
          <a:lstStyle/>
          <a:p>
            <a:r>
              <a:rPr lang="en-US"/>
              <a:t>Movahedi</a:t>
            </a:r>
          </a:p>
        </p:txBody>
      </p:sp>
      <p:sp>
        <p:nvSpPr>
          <p:cNvPr id="4" name="Slide Number Placeholder 3"/>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3975367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1" y="291253"/>
            <a:ext cx="4278490" cy="1239520"/>
          </a:xfrm>
        </p:spPr>
        <p:txBody>
          <a:bodyPr anchor="b"/>
          <a:lstStyle>
            <a:lvl1pPr algn="l">
              <a:defRPr sz="2133" b="1"/>
            </a:lvl1pPr>
          </a:lstStyle>
          <a:p>
            <a:r>
              <a:rPr lang="en-US"/>
              <a:t>Click to edit Master title style</a:t>
            </a:r>
          </a:p>
        </p:txBody>
      </p:sp>
      <p:sp>
        <p:nvSpPr>
          <p:cNvPr id="3" name="Content Placeholder 2"/>
          <p:cNvSpPr>
            <a:spLocks noGrp="1"/>
          </p:cNvSpPr>
          <p:nvPr>
            <p:ph idx="1"/>
          </p:nvPr>
        </p:nvSpPr>
        <p:spPr>
          <a:xfrm>
            <a:off x="5084517" y="291257"/>
            <a:ext cx="7270045" cy="6243321"/>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241" y="1530776"/>
            <a:ext cx="4278490" cy="5003801"/>
          </a:xfrm>
        </p:spPr>
        <p:txBody>
          <a:bodyPr/>
          <a:lstStyle>
            <a:lvl1pPr marL="0" indent="0">
              <a:buNone/>
              <a:defRPr sz="1493"/>
            </a:lvl1pPr>
            <a:lvl2pPr marL="487693" indent="0">
              <a:buNone/>
              <a:defRPr sz="1280"/>
            </a:lvl2pPr>
            <a:lvl3pPr marL="975386" indent="0">
              <a:buNone/>
              <a:defRPr sz="1067"/>
            </a:lvl3pPr>
            <a:lvl4pPr marL="1463079" indent="0">
              <a:buNone/>
              <a:defRPr sz="960"/>
            </a:lvl4pPr>
            <a:lvl5pPr marL="1950773" indent="0">
              <a:buNone/>
              <a:defRPr sz="960"/>
            </a:lvl5pPr>
            <a:lvl6pPr marL="2438465" indent="0">
              <a:buNone/>
              <a:defRPr sz="960"/>
            </a:lvl6pPr>
            <a:lvl7pPr marL="2926158" indent="0">
              <a:buNone/>
              <a:defRPr sz="960"/>
            </a:lvl7pPr>
            <a:lvl8pPr marL="3413852" indent="0">
              <a:buNone/>
              <a:defRPr sz="960"/>
            </a:lvl8pPr>
            <a:lvl9pPr marL="3901545" indent="0">
              <a:buNone/>
              <a:defRPr sz="960"/>
            </a:lvl9pPr>
          </a:lstStyle>
          <a:p>
            <a:pPr lvl="0"/>
            <a:r>
              <a:rPr lang="en-US"/>
              <a:t>Click to edit Master text styles</a:t>
            </a:r>
          </a:p>
        </p:txBody>
      </p:sp>
      <p:sp>
        <p:nvSpPr>
          <p:cNvPr id="5" name="Date Placeholder 4"/>
          <p:cNvSpPr>
            <a:spLocks noGrp="1"/>
          </p:cNvSpPr>
          <p:nvPr>
            <p:ph type="dt" sz="half" idx="10"/>
          </p:nvPr>
        </p:nvSpPr>
        <p:spPr/>
        <p:txBody>
          <a:bodyPr/>
          <a:lstStyle/>
          <a:p>
            <a:fld id="{2FA8B3BE-3054-441F-A6E0-40DE1A293D3A}" type="datetime1">
              <a:rPr lang="en-US" smtClean="0"/>
              <a:t>11/15/2025</a:t>
            </a:fld>
            <a:endParaRPr lang="en-US"/>
          </a:p>
        </p:txBody>
      </p:sp>
      <p:sp>
        <p:nvSpPr>
          <p:cNvPr id="6" name="Footer Placeholder 5"/>
          <p:cNvSpPr>
            <a:spLocks noGrp="1"/>
          </p:cNvSpPr>
          <p:nvPr>
            <p:ph type="ftr" sz="quarter" idx="11"/>
          </p:nvPr>
        </p:nvSpPr>
        <p:spPr/>
        <p:txBody>
          <a:bodyPr/>
          <a:lstStyle/>
          <a:p>
            <a:r>
              <a:rPr lang="en-US"/>
              <a:t>Movahedi</a:t>
            </a:r>
          </a:p>
        </p:txBody>
      </p:sp>
      <p:sp>
        <p:nvSpPr>
          <p:cNvPr id="7" name="Slide Number Placeholder 6"/>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1412891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5120643"/>
            <a:ext cx="7802880" cy="604521"/>
          </a:xfrm>
        </p:spPr>
        <p:txBody>
          <a:bodyPr anchor="b"/>
          <a:lstStyle>
            <a:lvl1pPr algn="l">
              <a:defRPr sz="2133" b="1"/>
            </a:lvl1pPr>
          </a:lstStyle>
          <a:p>
            <a:r>
              <a:rPr lang="en-US"/>
              <a:t>Click to edit Master title style</a:t>
            </a:r>
          </a:p>
        </p:txBody>
      </p:sp>
      <p:sp>
        <p:nvSpPr>
          <p:cNvPr id="3" name="Picture Placeholder 2"/>
          <p:cNvSpPr>
            <a:spLocks noGrp="1"/>
          </p:cNvSpPr>
          <p:nvPr>
            <p:ph type="pic" idx="1"/>
          </p:nvPr>
        </p:nvSpPr>
        <p:spPr>
          <a:xfrm>
            <a:off x="2549032" y="653627"/>
            <a:ext cx="7802880" cy="4389120"/>
          </a:xfrm>
        </p:spPr>
        <p:txBody>
          <a:bodyPr/>
          <a:lstStyle>
            <a:lvl1pPr marL="0" indent="0">
              <a:buNone/>
              <a:defRPr sz="3413"/>
            </a:lvl1pPr>
            <a:lvl2pPr marL="487693" indent="0">
              <a:buNone/>
              <a:defRPr sz="2987"/>
            </a:lvl2pPr>
            <a:lvl3pPr marL="975386" indent="0">
              <a:buNone/>
              <a:defRPr sz="2560"/>
            </a:lvl3pPr>
            <a:lvl4pPr marL="1463079" indent="0">
              <a:buNone/>
              <a:defRPr sz="2133"/>
            </a:lvl4pPr>
            <a:lvl5pPr marL="1950773" indent="0">
              <a:buNone/>
              <a:defRPr sz="2133"/>
            </a:lvl5pPr>
            <a:lvl6pPr marL="2438465" indent="0">
              <a:buNone/>
              <a:defRPr sz="2133"/>
            </a:lvl6pPr>
            <a:lvl7pPr marL="2926158" indent="0">
              <a:buNone/>
              <a:defRPr sz="2133"/>
            </a:lvl7pPr>
            <a:lvl8pPr marL="3413852" indent="0">
              <a:buNone/>
              <a:defRPr sz="2133"/>
            </a:lvl8pPr>
            <a:lvl9pPr marL="3901545" indent="0">
              <a:buNone/>
              <a:defRPr sz="2133"/>
            </a:lvl9pPr>
          </a:lstStyle>
          <a:p>
            <a:endParaRPr lang="en-US"/>
          </a:p>
        </p:txBody>
      </p:sp>
      <p:sp>
        <p:nvSpPr>
          <p:cNvPr id="4" name="Text Placeholder 3"/>
          <p:cNvSpPr>
            <a:spLocks noGrp="1"/>
          </p:cNvSpPr>
          <p:nvPr>
            <p:ph type="body" sz="half" idx="2"/>
          </p:nvPr>
        </p:nvSpPr>
        <p:spPr>
          <a:xfrm>
            <a:off x="2549032" y="5725164"/>
            <a:ext cx="7802880" cy="858519"/>
          </a:xfrm>
        </p:spPr>
        <p:txBody>
          <a:bodyPr/>
          <a:lstStyle>
            <a:lvl1pPr marL="0" indent="0">
              <a:buNone/>
              <a:defRPr sz="1493"/>
            </a:lvl1pPr>
            <a:lvl2pPr marL="487693" indent="0">
              <a:buNone/>
              <a:defRPr sz="1280"/>
            </a:lvl2pPr>
            <a:lvl3pPr marL="975386" indent="0">
              <a:buNone/>
              <a:defRPr sz="1067"/>
            </a:lvl3pPr>
            <a:lvl4pPr marL="1463079" indent="0">
              <a:buNone/>
              <a:defRPr sz="960"/>
            </a:lvl4pPr>
            <a:lvl5pPr marL="1950773" indent="0">
              <a:buNone/>
              <a:defRPr sz="960"/>
            </a:lvl5pPr>
            <a:lvl6pPr marL="2438465" indent="0">
              <a:buNone/>
              <a:defRPr sz="960"/>
            </a:lvl6pPr>
            <a:lvl7pPr marL="2926158" indent="0">
              <a:buNone/>
              <a:defRPr sz="960"/>
            </a:lvl7pPr>
            <a:lvl8pPr marL="3413852" indent="0">
              <a:buNone/>
              <a:defRPr sz="960"/>
            </a:lvl8pPr>
            <a:lvl9pPr marL="3901545" indent="0">
              <a:buNone/>
              <a:defRPr sz="960"/>
            </a:lvl9pPr>
          </a:lstStyle>
          <a:p>
            <a:pPr lvl="0"/>
            <a:r>
              <a:rPr lang="en-US"/>
              <a:t>Click to edit Master text styles</a:t>
            </a:r>
          </a:p>
        </p:txBody>
      </p:sp>
      <p:sp>
        <p:nvSpPr>
          <p:cNvPr id="5" name="Date Placeholder 4"/>
          <p:cNvSpPr>
            <a:spLocks noGrp="1"/>
          </p:cNvSpPr>
          <p:nvPr>
            <p:ph type="dt" sz="half" idx="10"/>
          </p:nvPr>
        </p:nvSpPr>
        <p:spPr/>
        <p:txBody>
          <a:bodyPr/>
          <a:lstStyle/>
          <a:p>
            <a:fld id="{745026D8-F110-4051-94BF-074BA94182D8}" type="datetime1">
              <a:rPr lang="en-US" smtClean="0"/>
              <a:t>11/15/2025</a:t>
            </a:fld>
            <a:endParaRPr lang="en-US"/>
          </a:p>
        </p:txBody>
      </p:sp>
      <p:sp>
        <p:nvSpPr>
          <p:cNvPr id="6" name="Footer Placeholder 5"/>
          <p:cNvSpPr>
            <a:spLocks noGrp="1"/>
          </p:cNvSpPr>
          <p:nvPr>
            <p:ph type="ftr" sz="quarter" idx="11"/>
          </p:nvPr>
        </p:nvSpPr>
        <p:spPr/>
        <p:txBody>
          <a:bodyPr/>
          <a:lstStyle/>
          <a:p>
            <a:r>
              <a:rPr lang="en-US"/>
              <a:t>Movahedi</a:t>
            </a:r>
          </a:p>
        </p:txBody>
      </p:sp>
      <p:sp>
        <p:nvSpPr>
          <p:cNvPr id="7" name="Slide Number Placeholder 6"/>
          <p:cNvSpPr>
            <a:spLocks noGrp="1"/>
          </p:cNvSpPr>
          <p:nvPr>
            <p:ph type="sldNum" sz="quarter" idx="12"/>
          </p:nvPr>
        </p:nvSpPr>
        <p:spPr/>
        <p:txBody>
          <a:bodyPr/>
          <a:lstStyle/>
          <a:p>
            <a:fld id="{4FBB5FCB-E7DE-4F33-B753-76C3644479BB}" type="slidenum">
              <a:rPr lang="en-US" smtClean="0"/>
              <a:pPr/>
              <a:t>‹#›</a:t>
            </a:fld>
            <a:endParaRPr lang="en-US"/>
          </a:p>
        </p:txBody>
      </p:sp>
    </p:spTree>
    <p:extLst>
      <p:ext uri="{BB962C8B-B14F-4D97-AF65-F5344CB8AC3E}">
        <p14:creationId xmlns:p14="http://schemas.microsoft.com/office/powerpoint/2010/main" val="2382679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240" y="292947"/>
            <a:ext cx="11704320" cy="12192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50240" y="1706880"/>
            <a:ext cx="11704320" cy="48276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50240" y="6780110"/>
            <a:ext cx="3034453" cy="389467"/>
          </a:xfrm>
          <a:prstGeom prst="rect">
            <a:avLst/>
          </a:prstGeom>
        </p:spPr>
        <p:txBody>
          <a:bodyPr vert="horz" lIns="91440" tIns="45720" rIns="91440" bIns="45720" rtlCol="0" anchor="ctr"/>
          <a:lstStyle>
            <a:lvl1pPr algn="l">
              <a:defRPr sz="1280">
                <a:solidFill>
                  <a:schemeClr val="tx1">
                    <a:tint val="75000"/>
                  </a:schemeClr>
                </a:solidFill>
              </a:defRPr>
            </a:lvl1pPr>
          </a:lstStyle>
          <a:p>
            <a:fld id="{F85FB933-5189-49EB-B181-BCDA427E29F6}" type="datetime1">
              <a:rPr lang="en-US" smtClean="0"/>
              <a:t>11/15/2025</a:t>
            </a:fld>
            <a:endParaRPr lang="en-US"/>
          </a:p>
        </p:txBody>
      </p:sp>
      <p:sp>
        <p:nvSpPr>
          <p:cNvPr id="5" name="Footer Placeholder 4"/>
          <p:cNvSpPr>
            <a:spLocks noGrp="1"/>
          </p:cNvSpPr>
          <p:nvPr>
            <p:ph type="ftr" sz="quarter" idx="3"/>
          </p:nvPr>
        </p:nvSpPr>
        <p:spPr>
          <a:xfrm>
            <a:off x="4443308" y="6780110"/>
            <a:ext cx="4118187" cy="389467"/>
          </a:xfrm>
          <a:prstGeom prst="rect">
            <a:avLst/>
          </a:prstGeom>
        </p:spPr>
        <p:txBody>
          <a:bodyPr vert="horz" lIns="91440" tIns="45720" rIns="91440" bIns="45720" rtlCol="0" anchor="ctr"/>
          <a:lstStyle>
            <a:lvl1pPr algn="ctr">
              <a:defRPr sz="1280">
                <a:solidFill>
                  <a:schemeClr val="tx1">
                    <a:tint val="75000"/>
                  </a:schemeClr>
                </a:solidFill>
              </a:defRPr>
            </a:lvl1pPr>
          </a:lstStyle>
          <a:p>
            <a:r>
              <a:rPr lang="en-US"/>
              <a:t>Movahedi</a:t>
            </a:r>
          </a:p>
        </p:txBody>
      </p:sp>
      <p:sp>
        <p:nvSpPr>
          <p:cNvPr id="6" name="Slide Number Placeholder 5"/>
          <p:cNvSpPr>
            <a:spLocks noGrp="1"/>
          </p:cNvSpPr>
          <p:nvPr>
            <p:ph type="sldNum" sz="quarter" idx="4"/>
          </p:nvPr>
        </p:nvSpPr>
        <p:spPr>
          <a:xfrm>
            <a:off x="9320108" y="6780110"/>
            <a:ext cx="3034453" cy="389467"/>
          </a:xfrm>
          <a:prstGeom prst="rect">
            <a:avLst/>
          </a:prstGeom>
        </p:spPr>
        <p:txBody>
          <a:bodyPr vert="horz" lIns="91440" tIns="45720" rIns="91440" bIns="45720" rtlCol="0" anchor="ctr"/>
          <a:lstStyle>
            <a:lvl1pPr algn="r">
              <a:defRPr sz="1280">
                <a:solidFill>
                  <a:schemeClr val="tx1">
                    <a:tint val="75000"/>
                  </a:schemeClr>
                </a:solidFill>
              </a:defRPr>
            </a:lvl1pPr>
          </a:lstStyle>
          <a:p>
            <a:fld id="{4FBB5FCB-E7DE-4F33-B753-76C3644479BB}" type="slidenum">
              <a:rPr lang="en-US" smtClean="0"/>
              <a:pPr/>
              <a:t>‹#›</a:t>
            </a:fld>
            <a:endParaRPr lang="en-US"/>
          </a:p>
        </p:txBody>
      </p:sp>
    </p:spTree>
    <p:extLst>
      <p:ext uri="{BB962C8B-B14F-4D97-AF65-F5344CB8AC3E}">
        <p14:creationId xmlns:p14="http://schemas.microsoft.com/office/powerpoint/2010/main" val="639403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75386" rtl="0" eaLnBrk="1" latinLnBrk="0" hangingPunct="1">
        <a:spcBef>
          <a:spcPct val="0"/>
        </a:spcBef>
        <a:buNone/>
        <a:defRPr sz="4693" kern="1200">
          <a:solidFill>
            <a:schemeClr val="tx1"/>
          </a:solidFill>
          <a:latin typeface="+mj-lt"/>
          <a:ea typeface="+mj-ea"/>
          <a:cs typeface="+mj-cs"/>
        </a:defRPr>
      </a:lvl1pPr>
    </p:titleStyle>
    <p:bodyStyle>
      <a:lvl1pPr marL="365769" indent="-365769" algn="l" defTabSz="975386" rtl="0" eaLnBrk="1" latinLnBrk="0" hangingPunct="1">
        <a:spcBef>
          <a:spcPct val="20000"/>
        </a:spcBef>
        <a:buFont typeface="Arial" panose="020B0604020202020204" pitchFamily="34" charset="0"/>
        <a:buChar char="•"/>
        <a:defRPr sz="3413" kern="1200">
          <a:solidFill>
            <a:schemeClr val="tx1"/>
          </a:solidFill>
          <a:latin typeface="+mn-lt"/>
          <a:ea typeface="+mn-ea"/>
          <a:cs typeface="+mn-cs"/>
        </a:defRPr>
      </a:lvl1pPr>
      <a:lvl2pPr marL="792502" indent="-304809" algn="l" defTabSz="975386" rtl="0" eaLnBrk="1" latinLnBrk="0" hangingPunct="1">
        <a:spcBef>
          <a:spcPct val="20000"/>
        </a:spcBef>
        <a:buFont typeface="Arial" panose="020B0604020202020204" pitchFamily="34" charset="0"/>
        <a:buChar char="–"/>
        <a:defRPr sz="2987" kern="1200">
          <a:solidFill>
            <a:schemeClr val="tx1"/>
          </a:solidFill>
          <a:latin typeface="+mn-lt"/>
          <a:ea typeface="+mn-ea"/>
          <a:cs typeface="+mn-cs"/>
        </a:defRPr>
      </a:lvl2pPr>
      <a:lvl3pPr marL="1219233" indent="-243847" algn="l" defTabSz="975386" rtl="0" eaLnBrk="1" latinLnBrk="0" hangingPunct="1">
        <a:spcBef>
          <a:spcPct val="20000"/>
        </a:spcBef>
        <a:buFont typeface="Arial" panose="020B0604020202020204" pitchFamily="34" charset="0"/>
        <a:buChar char="•"/>
        <a:defRPr sz="2560" kern="1200">
          <a:solidFill>
            <a:schemeClr val="tx1"/>
          </a:solidFill>
          <a:latin typeface="+mn-lt"/>
          <a:ea typeface="+mn-ea"/>
          <a:cs typeface="+mn-cs"/>
        </a:defRPr>
      </a:lvl3pPr>
      <a:lvl4pPr marL="1706925" indent="-243847" algn="l" defTabSz="975386"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4pPr>
      <a:lvl5pPr marL="2194620" indent="-243847" algn="l" defTabSz="975386"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5pPr>
      <a:lvl6pPr marL="2682312" indent="-243847" algn="l" defTabSz="975386"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6pPr>
      <a:lvl7pPr marL="3170005" indent="-243847" algn="l" defTabSz="975386"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7pPr>
      <a:lvl8pPr marL="3657698" indent="-243847" algn="l" defTabSz="975386"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8pPr>
      <a:lvl9pPr marL="4145392" indent="-243847" algn="l" defTabSz="975386"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9pPr>
    </p:bodyStyle>
    <p:otherStyle>
      <a:defPPr>
        <a:defRPr lang="en-US"/>
      </a:defPPr>
      <a:lvl1pPr marL="0" algn="l" defTabSz="975386" rtl="0" eaLnBrk="1" latinLnBrk="0" hangingPunct="1">
        <a:defRPr sz="1920" kern="1200">
          <a:solidFill>
            <a:schemeClr val="tx1"/>
          </a:solidFill>
          <a:latin typeface="+mn-lt"/>
          <a:ea typeface="+mn-ea"/>
          <a:cs typeface="+mn-cs"/>
        </a:defRPr>
      </a:lvl1pPr>
      <a:lvl2pPr marL="487693" algn="l" defTabSz="975386" rtl="0" eaLnBrk="1" latinLnBrk="0" hangingPunct="1">
        <a:defRPr sz="1920" kern="1200">
          <a:solidFill>
            <a:schemeClr val="tx1"/>
          </a:solidFill>
          <a:latin typeface="+mn-lt"/>
          <a:ea typeface="+mn-ea"/>
          <a:cs typeface="+mn-cs"/>
        </a:defRPr>
      </a:lvl2pPr>
      <a:lvl3pPr marL="975386" algn="l" defTabSz="975386" rtl="0" eaLnBrk="1" latinLnBrk="0" hangingPunct="1">
        <a:defRPr sz="1920" kern="1200">
          <a:solidFill>
            <a:schemeClr val="tx1"/>
          </a:solidFill>
          <a:latin typeface="+mn-lt"/>
          <a:ea typeface="+mn-ea"/>
          <a:cs typeface="+mn-cs"/>
        </a:defRPr>
      </a:lvl3pPr>
      <a:lvl4pPr marL="1463079" algn="l" defTabSz="975386" rtl="0" eaLnBrk="1" latinLnBrk="0" hangingPunct="1">
        <a:defRPr sz="1920" kern="1200">
          <a:solidFill>
            <a:schemeClr val="tx1"/>
          </a:solidFill>
          <a:latin typeface="+mn-lt"/>
          <a:ea typeface="+mn-ea"/>
          <a:cs typeface="+mn-cs"/>
        </a:defRPr>
      </a:lvl4pPr>
      <a:lvl5pPr marL="1950773" algn="l" defTabSz="975386" rtl="0" eaLnBrk="1" latinLnBrk="0" hangingPunct="1">
        <a:defRPr sz="1920" kern="1200">
          <a:solidFill>
            <a:schemeClr val="tx1"/>
          </a:solidFill>
          <a:latin typeface="+mn-lt"/>
          <a:ea typeface="+mn-ea"/>
          <a:cs typeface="+mn-cs"/>
        </a:defRPr>
      </a:lvl5pPr>
      <a:lvl6pPr marL="2438465" algn="l" defTabSz="975386" rtl="0" eaLnBrk="1" latinLnBrk="0" hangingPunct="1">
        <a:defRPr sz="1920" kern="1200">
          <a:solidFill>
            <a:schemeClr val="tx1"/>
          </a:solidFill>
          <a:latin typeface="+mn-lt"/>
          <a:ea typeface="+mn-ea"/>
          <a:cs typeface="+mn-cs"/>
        </a:defRPr>
      </a:lvl6pPr>
      <a:lvl7pPr marL="2926158" algn="l" defTabSz="975386" rtl="0" eaLnBrk="1" latinLnBrk="0" hangingPunct="1">
        <a:defRPr sz="1920" kern="1200">
          <a:solidFill>
            <a:schemeClr val="tx1"/>
          </a:solidFill>
          <a:latin typeface="+mn-lt"/>
          <a:ea typeface="+mn-ea"/>
          <a:cs typeface="+mn-cs"/>
        </a:defRPr>
      </a:lvl7pPr>
      <a:lvl8pPr marL="3413852" algn="l" defTabSz="975386" rtl="0" eaLnBrk="1" latinLnBrk="0" hangingPunct="1">
        <a:defRPr sz="1920" kern="1200">
          <a:solidFill>
            <a:schemeClr val="tx1"/>
          </a:solidFill>
          <a:latin typeface="+mn-lt"/>
          <a:ea typeface="+mn-ea"/>
          <a:cs typeface="+mn-cs"/>
        </a:defRPr>
      </a:lvl8pPr>
      <a:lvl9pPr marL="3901545" algn="l" defTabSz="975386" rtl="0" eaLnBrk="1" latinLnBrk="0" hangingPunct="1">
        <a:defRPr sz="19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B0F0">
            <a:alpha val="3137"/>
          </a:srgb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50240" y="292947"/>
            <a:ext cx="1170432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50240" y="1706880"/>
            <a:ext cx="11704320" cy="4827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9320108" y="6780110"/>
            <a:ext cx="3034453" cy="389467"/>
          </a:xfrm>
          <a:prstGeom prst="rect">
            <a:avLst/>
          </a:prstGeom>
        </p:spPr>
        <p:txBody>
          <a:bodyPr vert="horz" lIns="91440" tIns="45720" rIns="91440" bIns="45720" rtlCol="1" anchor="ctr"/>
          <a:lstStyle>
            <a:lvl1pPr algn="r">
              <a:defRPr sz="1280">
                <a:solidFill>
                  <a:schemeClr val="tx1">
                    <a:tint val="75000"/>
                  </a:schemeClr>
                </a:solidFill>
                <a:cs typeface="Arial" pitchFamily="34" charset="0"/>
              </a:defRPr>
            </a:lvl1pPr>
          </a:lstStyle>
          <a:p>
            <a:pPr rtl="1" fontAlgn="base">
              <a:spcBef>
                <a:spcPct val="0"/>
              </a:spcBef>
              <a:spcAft>
                <a:spcPct val="0"/>
              </a:spcAft>
              <a:defRPr/>
            </a:pPr>
            <a:fld id="{3E387025-7905-4041-A8DF-A15F1F946D42}" type="datetime1">
              <a:rPr lang="en-US" smtClean="0">
                <a:solidFill>
                  <a:prstClr val="black">
                    <a:tint val="75000"/>
                  </a:prstClr>
                </a:solidFill>
                <a:latin typeface="Tahoma" pitchFamily="34" charset="0"/>
              </a:rPr>
              <a:t>11/15/2025</a:t>
            </a:fld>
            <a:endParaRPr lang="en-US">
              <a:solidFill>
                <a:prstClr val="black">
                  <a:tint val="75000"/>
                </a:prstClr>
              </a:solidFill>
              <a:latin typeface="Tahoma" pitchFamily="34" charset="0"/>
            </a:endParaRPr>
          </a:p>
        </p:txBody>
      </p:sp>
      <p:sp>
        <p:nvSpPr>
          <p:cNvPr id="5" name="Footer Placeholder 4"/>
          <p:cNvSpPr>
            <a:spLocks noGrp="1"/>
          </p:cNvSpPr>
          <p:nvPr>
            <p:ph type="ftr" sz="quarter" idx="3"/>
          </p:nvPr>
        </p:nvSpPr>
        <p:spPr>
          <a:xfrm>
            <a:off x="4443308" y="6780110"/>
            <a:ext cx="4118187" cy="389467"/>
          </a:xfrm>
          <a:prstGeom prst="rect">
            <a:avLst/>
          </a:prstGeom>
        </p:spPr>
        <p:txBody>
          <a:bodyPr vert="horz" lIns="91440" tIns="45720" rIns="91440" bIns="45720" rtlCol="1" anchor="ctr"/>
          <a:lstStyle>
            <a:lvl1pPr algn="ctr">
              <a:defRPr sz="1280">
                <a:solidFill>
                  <a:schemeClr val="tx1">
                    <a:tint val="75000"/>
                  </a:schemeClr>
                </a:solidFill>
                <a:cs typeface="Arial" pitchFamily="34" charset="0"/>
              </a:defRPr>
            </a:lvl1pPr>
          </a:lstStyle>
          <a:p>
            <a:pPr rtl="1" fontAlgn="base">
              <a:spcBef>
                <a:spcPct val="0"/>
              </a:spcBef>
              <a:spcAft>
                <a:spcPct val="0"/>
              </a:spcAft>
              <a:defRPr/>
            </a:pPr>
            <a:r>
              <a:rPr lang="en-US">
                <a:solidFill>
                  <a:prstClr val="black">
                    <a:tint val="75000"/>
                  </a:prstClr>
                </a:solidFill>
                <a:latin typeface="Tahoma" pitchFamily="34" charset="0"/>
              </a:rPr>
              <a:t>Movahedi</a:t>
            </a:r>
          </a:p>
        </p:txBody>
      </p:sp>
      <p:sp>
        <p:nvSpPr>
          <p:cNvPr id="6" name="Slide Number Placeholder 5"/>
          <p:cNvSpPr>
            <a:spLocks noGrp="1"/>
          </p:cNvSpPr>
          <p:nvPr>
            <p:ph type="sldNum" sz="quarter" idx="4"/>
          </p:nvPr>
        </p:nvSpPr>
        <p:spPr>
          <a:xfrm>
            <a:off x="650240" y="6780110"/>
            <a:ext cx="3034453" cy="389467"/>
          </a:xfrm>
          <a:prstGeom prst="rect">
            <a:avLst/>
          </a:prstGeom>
        </p:spPr>
        <p:txBody>
          <a:bodyPr vert="horz" lIns="91440" tIns="45720" rIns="91440" bIns="45720" rtlCol="1" anchor="ctr"/>
          <a:lstStyle>
            <a:lvl1pPr algn="l">
              <a:defRPr sz="1280">
                <a:solidFill>
                  <a:schemeClr val="tx1">
                    <a:tint val="75000"/>
                  </a:schemeClr>
                </a:solidFill>
                <a:cs typeface="Arial" pitchFamily="34" charset="0"/>
              </a:defRPr>
            </a:lvl1pPr>
          </a:lstStyle>
          <a:p>
            <a:pPr rtl="1" fontAlgn="base">
              <a:spcBef>
                <a:spcPct val="0"/>
              </a:spcBef>
              <a:spcAft>
                <a:spcPct val="0"/>
              </a:spcAft>
              <a:defRPr/>
            </a:pPr>
            <a:fld id="{71544B8A-E2E1-4254-AC39-49BFEDD1C39F}" type="slidenum">
              <a:rPr lang="ar-SA">
                <a:solidFill>
                  <a:prstClr val="black">
                    <a:tint val="75000"/>
                  </a:prstClr>
                </a:solidFill>
                <a:latin typeface="Tahoma" pitchFamily="34" charset="0"/>
              </a:rPr>
              <a:pPr rtl="1" fontAlgn="base">
                <a:spcBef>
                  <a:spcPct val="0"/>
                </a:spcBef>
                <a:spcAft>
                  <a:spcPct val="0"/>
                </a:spcAft>
                <a:defRPr/>
              </a:pPr>
              <a:t>‹#›</a:t>
            </a:fld>
            <a:endParaRPr lang="en-US">
              <a:solidFill>
                <a:prstClr val="black">
                  <a:tint val="75000"/>
                </a:prstClr>
              </a:solidFill>
              <a:latin typeface="Tahoma" pitchFamily="34" charset="0"/>
            </a:endParaRPr>
          </a:p>
        </p:txBody>
      </p:sp>
    </p:spTree>
    <p:extLst>
      <p:ext uri="{BB962C8B-B14F-4D97-AF65-F5344CB8AC3E}">
        <p14:creationId xmlns:p14="http://schemas.microsoft.com/office/powerpoint/2010/main" val="319831644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dt="0"/>
  <p:txStyles>
    <p:titleStyle>
      <a:lvl1pPr algn="ctr" rtl="1" eaLnBrk="0" fontAlgn="base" hangingPunct="0">
        <a:spcBef>
          <a:spcPct val="0"/>
        </a:spcBef>
        <a:spcAft>
          <a:spcPct val="0"/>
        </a:spcAft>
        <a:defRPr sz="4693" kern="1200">
          <a:solidFill>
            <a:schemeClr val="tx1"/>
          </a:solidFill>
          <a:latin typeface="+mj-lt"/>
          <a:ea typeface="+mj-ea"/>
          <a:cs typeface="+mj-cs"/>
        </a:defRPr>
      </a:lvl1pPr>
      <a:lvl2pPr algn="ctr" rtl="1" eaLnBrk="0" fontAlgn="base" hangingPunct="0">
        <a:spcBef>
          <a:spcPct val="0"/>
        </a:spcBef>
        <a:spcAft>
          <a:spcPct val="0"/>
        </a:spcAft>
        <a:defRPr sz="4693">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693">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693">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693">
          <a:solidFill>
            <a:schemeClr val="tx1"/>
          </a:solidFill>
          <a:latin typeface="Calibri" pitchFamily="34" charset="0"/>
          <a:cs typeface="Times New Roman" pitchFamily="18" charset="0"/>
        </a:defRPr>
      </a:lvl5pPr>
      <a:lvl6pPr marL="487693" algn="ctr" rtl="1" fontAlgn="base">
        <a:spcBef>
          <a:spcPct val="0"/>
        </a:spcBef>
        <a:spcAft>
          <a:spcPct val="0"/>
        </a:spcAft>
        <a:defRPr sz="4693">
          <a:solidFill>
            <a:schemeClr val="tx1"/>
          </a:solidFill>
          <a:latin typeface="Calibri" pitchFamily="34" charset="0"/>
          <a:cs typeface="Times New Roman" pitchFamily="18" charset="0"/>
        </a:defRPr>
      </a:lvl6pPr>
      <a:lvl7pPr marL="975386" algn="ctr" rtl="1" fontAlgn="base">
        <a:spcBef>
          <a:spcPct val="0"/>
        </a:spcBef>
        <a:spcAft>
          <a:spcPct val="0"/>
        </a:spcAft>
        <a:defRPr sz="4693">
          <a:solidFill>
            <a:schemeClr val="tx1"/>
          </a:solidFill>
          <a:latin typeface="Calibri" pitchFamily="34" charset="0"/>
          <a:cs typeface="Times New Roman" pitchFamily="18" charset="0"/>
        </a:defRPr>
      </a:lvl7pPr>
      <a:lvl8pPr marL="1463079" algn="ctr" rtl="1" fontAlgn="base">
        <a:spcBef>
          <a:spcPct val="0"/>
        </a:spcBef>
        <a:spcAft>
          <a:spcPct val="0"/>
        </a:spcAft>
        <a:defRPr sz="4693">
          <a:solidFill>
            <a:schemeClr val="tx1"/>
          </a:solidFill>
          <a:latin typeface="Calibri" pitchFamily="34" charset="0"/>
          <a:cs typeface="Times New Roman" pitchFamily="18" charset="0"/>
        </a:defRPr>
      </a:lvl8pPr>
      <a:lvl9pPr marL="1950773" algn="ctr" rtl="1" fontAlgn="base">
        <a:spcBef>
          <a:spcPct val="0"/>
        </a:spcBef>
        <a:spcAft>
          <a:spcPct val="0"/>
        </a:spcAft>
        <a:defRPr sz="4693">
          <a:solidFill>
            <a:schemeClr val="tx1"/>
          </a:solidFill>
          <a:latin typeface="Calibri" pitchFamily="34" charset="0"/>
          <a:cs typeface="Times New Roman" pitchFamily="18" charset="0"/>
        </a:defRPr>
      </a:lvl9pPr>
    </p:titleStyle>
    <p:bodyStyle>
      <a:lvl1pPr marL="365769" indent="-365769" algn="r" rtl="1" eaLnBrk="0" fontAlgn="base" hangingPunct="0">
        <a:spcBef>
          <a:spcPct val="20000"/>
        </a:spcBef>
        <a:spcAft>
          <a:spcPct val="0"/>
        </a:spcAft>
        <a:buFont typeface="Arial" charset="0"/>
        <a:buChar char="•"/>
        <a:defRPr sz="3413" kern="1200">
          <a:solidFill>
            <a:schemeClr val="tx1"/>
          </a:solidFill>
          <a:latin typeface="+mn-lt"/>
          <a:ea typeface="+mn-ea"/>
          <a:cs typeface="+mn-cs"/>
        </a:defRPr>
      </a:lvl1pPr>
      <a:lvl2pPr marL="792502" indent="-304809" algn="r" rtl="1" eaLnBrk="0" fontAlgn="base" hangingPunct="0">
        <a:spcBef>
          <a:spcPct val="20000"/>
        </a:spcBef>
        <a:spcAft>
          <a:spcPct val="0"/>
        </a:spcAft>
        <a:buFont typeface="Arial" charset="0"/>
        <a:buChar char="–"/>
        <a:defRPr sz="2987" kern="1200">
          <a:solidFill>
            <a:schemeClr val="tx1"/>
          </a:solidFill>
          <a:latin typeface="+mn-lt"/>
          <a:ea typeface="+mn-ea"/>
          <a:cs typeface="+mn-cs"/>
        </a:defRPr>
      </a:lvl2pPr>
      <a:lvl3pPr marL="1219233" indent="-243847" algn="r" rtl="1" eaLnBrk="0" fontAlgn="base" hangingPunct="0">
        <a:spcBef>
          <a:spcPct val="20000"/>
        </a:spcBef>
        <a:spcAft>
          <a:spcPct val="0"/>
        </a:spcAft>
        <a:buFont typeface="Arial" charset="0"/>
        <a:buChar char="•"/>
        <a:defRPr sz="2560" kern="1200">
          <a:solidFill>
            <a:schemeClr val="tx1"/>
          </a:solidFill>
          <a:latin typeface="+mn-lt"/>
          <a:ea typeface="+mn-ea"/>
          <a:cs typeface="+mn-cs"/>
        </a:defRPr>
      </a:lvl3pPr>
      <a:lvl4pPr marL="1706925" indent="-243847" algn="r" rtl="1" eaLnBrk="0" fontAlgn="base" hangingPunct="0">
        <a:spcBef>
          <a:spcPct val="20000"/>
        </a:spcBef>
        <a:spcAft>
          <a:spcPct val="0"/>
        </a:spcAft>
        <a:buFont typeface="Arial" charset="0"/>
        <a:buChar char="–"/>
        <a:defRPr sz="2133" kern="1200">
          <a:solidFill>
            <a:schemeClr val="tx1"/>
          </a:solidFill>
          <a:latin typeface="+mn-lt"/>
          <a:ea typeface="+mn-ea"/>
          <a:cs typeface="+mn-cs"/>
        </a:defRPr>
      </a:lvl4pPr>
      <a:lvl5pPr marL="2194620" indent="-243847" algn="r" rtl="1" eaLnBrk="0" fontAlgn="base" hangingPunct="0">
        <a:spcBef>
          <a:spcPct val="20000"/>
        </a:spcBef>
        <a:spcAft>
          <a:spcPct val="0"/>
        </a:spcAft>
        <a:buFont typeface="Arial" charset="0"/>
        <a:buChar char="»"/>
        <a:defRPr sz="2133" kern="1200">
          <a:solidFill>
            <a:schemeClr val="tx1"/>
          </a:solidFill>
          <a:latin typeface="+mn-lt"/>
          <a:ea typeface="+mn-ea"/>
          <a:cs typeface="+mn-cs"/>
        </a:defRPr>
      </a:lvl5pPr>
      <a:lvl6pPr marL="2682312" indent="-243847" algn="r" defTabSz="975386" rtl="1" eaLnBrk="1" latinLnBrk="0" hangingPunct="1">
        <a:spcBef>
          <a:spcPct val="20000"/>
        </a:spcBef>
        <a:buFont typeface="Arial" pitchFamily="34" charset="0"/>
        <a:buChar char="•"/>
        <a:defRPr sz="2133" kern="1200">
          <a:solidFill>
            <a:schemeClr val="tx1"/>
          </a:solidFill>
          <a:latin typeface="+mn-lt"/>
          <a:ea typeface="+mn-ea"/>
          <a:cs typeface="+mn-cs"/>
        </a:defRPr>
      </a:lvl6pPr>
      <a:lvl7pPr marL="3170005" indent="-243847" algn="r" defTabSz="975386" rtl="1" eaLnBrk="1" latinLnBrk="0" hangingPunct="1">
        <a:spcBef>
          <a:spcPct val="20000"/>
        </a:spcBef>
        <a:buFont typeface="Arial" pitchFamily="34" charset="0"/>
        <a:buChar char="•"/>
        <a:defRPr sz="2133" kern="1200">
          <a:solidFill>
            <a:schemeClr val="tx1"/>
          </a:solidFill>
          <a:latin typeface="+mn-lt"/>
          <a:ea typeface="+mn-ea"/>
          <a:cs typeface="+mn-cs"/>
        </a:defRPr>
      </a:lvl7pPr>
      <a:lvl8pPr marL="3657698" indent="-243847" algn="r" defTabSz="975386" rtl="1" eaLnBrk="1" latinLnBrk="0" hangingPunct="1">
        <a:spcBef>
          <a:spcPct val="20000"/>
        </a:spcBef>
        <a:buFont typeface="Arial" pitchFamily="34" charset="0"/>
        <a:buChar char="•"/>
        <a:defRPr sz="2133" kern="1200">
          <a:solidFill>
            <a:schemeClr val="tx1"/>
          </a:solidFill>
          <a:latin typeface="+mn-lt"/>
          <a:ea typeface="+mn-ea"/>
          <a:cs typeface="+mn-cs"/>
        </a:defRPr>
      </a:lvl8pPr>
      <a:lvl9pPr marL="4145392" indent="-243847" algn="r" defTabSz="975386" rtl="1" eaLnBrk="1" latinLnBrk="0" hangingPunct="1">
        <a:spcBef>
          <a:spcPct val="20000"/>
        </a:spcBef>
        <a:buFont typeface="Arial" pitchFamily="34" charset="0"/>
        <a:buChar char="•"/>
        <a:defRPr sz="2133" kern="1200">
          <a:solidFill>
            <a:schemeClr val="tx1"/>
          </a:solidFill>
          <a:latin typeface="+mn-lt"/>
          <a:ea typeface="+mn-ea"/>
          <a:cs typeface="+mn-cs"/>
        </a:defRPr>
      </a:lvl9pPr>
    </p:bodyStyle>
    <p:otherStyle>
      <a:defPPr>
        <a:defRPr lang="fa-IR"/>
      </a:defPPr>
      <a:lvl1pPr marL="0" algn="r" defTabSz="975386" rtl="1" eaLnBrk="1" latinLnBrk="0" hangingPunct="1">
        <a:defRPr sz="1920" kern="1200">
          <a:solidFill>
            <a:schemeClr val="tx1"/>
          </a:solidFill>
          <a:latin typeface="+mn-lt"/>
          <a:ea typeface="+mn-ea"/>
          <a:cs typeface="+mn-cs"/>
        </a:defRPr>
      </a:lvl1pPr>
      <a:lvl2pPr marL="487693" algn="r" defTabSz="975386" rtl="1" eaLnBrk="1" latinLnBrk="0" hangingPunct="1">
        <a:defRPr sz="1920" kern="1200">
          <a:solidFill>
            <a:schemeClr val="tx1"/>
          </a:solidFill>
          <a:latin typeface="+mn-lt"/>
          <a:ea typeface="+mn-ea"/>
          <a:cs typeface="+mn-cs"/>
        </a:defRPr>
      </a:lvl2pPr>
      <a:lvl3pPr marL="975386" algn="r" defTabSz="975386" rtl="1" eaLnBrk="1" latinLnBrk="0" hangingPunct="1">
        <a:defRPr sz="1920" kern="1200">
          <a:solidFill>
            <a:schemeClr val="tx1"/>
          </a:solidFill>
          <a:latin typeface="+mn-lt"/>
          <a:ea typeface="+mn-ea"/>
          <a:cs typeface="+mn-cs"/>
        </a:defRPr>
      </a:lvl3pPr>
      <a:lvl4pPr marL="1463079" algn="r" defTabSz="975386" rtl="1" eaLnBrk="1" latinLnBrk="0" hangingPunct="1">
        <a:defRPr sz="1920" kern="1200">
          <a:solidFill>
            <a:schemeClr val="tx1"/>
          </a:solidFill>
          <a:latin typeface="+mn-lt"/>
          <a:ea typeface="+mn-ea"/>
          <a:cs typeface="+mn-cs"/>
        </a:defRPr>
      </a:lvl4pPr>
      <a:lvl5pPr marL="1950773" algn="r" defTabSz="975386" rtl="1" eaLnBrk="1" latinLnBrk="0" hangingPunct="1">
        <a:defRPr sz="1920" kern="1200">
          <a:solidFill>
            <a:schemeClr val="tx1"/>
          </a:solidFill>
          <a:latin typeface="+mn-lt"/>
          <a:ea typeface="+mn-ea"/>
          <a:cs typeface="+mn-cs"/>
        </a:defRPr>
      </a:lvl5pPr>
      <a:lvl6pPr marL="2438465" algn="r" defTabSz="975386" rtl="1" eaLnBrk="1" latinLnBrk="0" hangingPunct="1">
        <a:defRPr sz="1920" kern="1200">
          <a:solidFill>
            <a:schemeClr val="tx1"/>
          </a:solidFill>
          <a:latin typeface="+mn-lt"/>
          <a:ea typeface="+mn-ea"/>
          <a:cs typeface="+mn-cs"/>
        </a:defRPr>
      </a:lvl6pPr>
      <a:lvl7pPr marL="2926158" algn="r" defTabSz="975386" rtl="1" eaLnBrk="1" latinLnBrk="0" hangingPunct="1">
        <a:defRPr sz="1920" kern="1200">
          <a:solidFill>
            <a:schemeClr val="tx1"/>
          </a:solidFill>
          <a:latin typeface="+mn-lt"/>
          <a:ea typeface="+mn-ea"/>
          <a:cs typeface="+mn-cs"/>
        </a:defRPr>
      </a:lvl7pPr>
      <a:lvl8pPr marL="3413852" algn="r" defTabSz="975386" rtl="1" eaLnBrk="1" latinLnBrk="0" hangingPunct="1">
        <a:defRPr sz="1920" kern="1200">
          <a:solidFill>
            <a:schemeClr val="tx1"/>
          </a:solidFill>
          <a:latin typeface="+mn-lt"/>
          <a:ea typeface="+mn-ea"/>
          <a:cs typeface="+mn-cs"/>
        </a:defRPr>
      </a:lvl8pPr>
      <a:lvl9pPr marL="3901545" algn="r" defTabSz="975386" rtl="1"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8.wdp"/></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10.wdp"/></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microsoft.com/office/2007/relationships/hdphoto" Target="../media/hdphoto11.wdp"/><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14.wdp"/><Relationship Id="rId5" Type="http://schemas.openxmlformats.org/officeDocument/2006/relationships/image" Target="../media/image25.png"/><Relationship Id="rId4" Type="http://schemas.microsoft.com/office/2007/relationships/hdphoto" Target="../media/hdphoto13.wdp"/></Relationships>
</file>

<file path=ppt/slides/_rels/slide31.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27.png"/><Relationship Id="rId1" Type="http://schemas.openxmlformats.org/officeDocument/2006/relationships/slideLayout" Target="../slideLayouts/slideLayout13.xml"/><Relationship Id="rId5" Type="http://schemas.microsoft.com/office/2007/relationships/hdphoto" Target="../media/hdphoto17.wdp"/><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33.png"/><Relationship Id="rId1" Type="http://schemas.openxmlformats.org/officeDocument/2006/relationships/slideLayout" Target="../slideLayouts/slideLayout13.xml"/><Relationship Id="rId5" Type="http://schemas.microsoft.com/office/2007/relationships/hdphoto" Target="../media/hdphoto20.wdp"/><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39.jpeg"/><Relationship Id="rId1" Type="http://schemas.openxmlformats.org/officeDocument/2006/relationships/slideLayout" Target="../slideLayouts/slideLayout13.xml"/><Relationship Id="rId6" Type="http://schemas.microsoft.com/office/2007/relationships/hdphoto" Target="../media/hdphoto23.wdp"/><Relationship Id="rId5" Type="http://schemas.openxmlformats.org/officeDocument/2006/relationships/image" Target="../media/image41.jpeg"/><Relationship Id="rId4" Type="http://schemas.openxmlformats.org/officeDocument/2006/relationships/image" Target="../media/image40.jpeg"/></Relationships>
</file>

<file path=ppt/slides/_rels/slide39.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42.png"/><Relationship Id="rId1" Type="http://schemas.openxmlformats.org/officeDocument/2006/relationships/slideLayout" Target="../slideLayouts/slideLayout13.xml"/><Relationship Id="rId5" Type="http://schemas.microsoft.com/office/2007/relationships/hdphoto" Target="../media/hdphoto25.wdp"/><Relationship Id="rId4" Type="http://schemas.openxmlformats.org/officeDocument/2006/relationships/image" Target="../media/image4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44.jpeg"/><Relationship Id="rId1" Type="http://schemas.openxmlformats.org/officeDocument/2006/relationships/slideLayout" Target="../slideLayouts/slideLayout2.xml"/><Relationship Id="rId5" Type="http://schemas.microsoft.com/office/2007/relationships/hdphoto" Target="../media/hdphoto27.wdp"/><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29.wdp"/><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microsoft.com/office/2007/relationships/hdphoto" Target="../media/hdphoto31.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32.wdp"/><Relationship Id="rId2" Type="http://schemas.openxmlformats.org/officeDocument/2006/relationships/image" Target="../media/image54.png"/><Relationship Id="rId1" Type="http://schemas.openxmlformats.org/officeDocument/2006/relationships/slideLayout" Target="../slideLayouts/slideLayout2.xml"/><Relationship Id="rId5" Type="http://schemas.microsoft.com/office/2007/relationships/hdphoto" Target="../media/hdphoto33.wdp"/><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58.emf"/><Relationship Id="rId7" Type="http://schemas.openxmlformats.org/officeDocument/2006/relationships/image" Target="../media/image62.emf"/><Relationship Id="rId2" Type="http://schemas.openxmlformats.org/officeDocument/2006/relationships/image" Target="../media/image57.emf"/><Relationship Id="rId1" Type="http://schemas.openxmlformats.org/officeDocument/2006/relationships/slideLayout" Target="../slideLayouts/slideLayout2.xml"/><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59.emf"/></Relationships>
</file>

<file path=ppt/slides/_rels/slide56.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p:cNvSpPr>
          <p:nvPr>
            <p:ph idx="1"/>
          </p:nvPr>
        </p:nvSpPr>
        <p:spPr>
          <a:xfrm>
            <a:off x="177800" y="145628"/>
            <a:ext cx="12725400" cy="7023947"/>
          </a:xfrm>
        </p:spPr>
        <p:txBody>
          <a:bodyPr>
            <a:noAutofit/>
          </a:bodyPr>
          <a:lstStyle/>
          <a:p>
            <a:pPr algn="r" rtl="1">
              <a:lnSpc>
                <a:spcPct val="110000"/>
              </a:lnSpc>
              <a:buNone/>
            </a:pPr>
            <a:endParaRPr lang="fa-IR" sz="2133" b="1" dirty="0">
              <a:solidFill>
                <a:srgbClr val="FF0000"/>
              </a:solidFill>
              <a:latin typeface="Times New Roman" panose="02020603050405020304" pitchFamily="18" charset="0"/>
              <a:cs typeface="Times New Roman" panose="02020603050405020304" pitchFamily="18" charset="0"/>
            </a:endParaRPr>
          </a:p>
          <a:p>
            <a:pPr algn="r" rtl="1">
              <a:lnSpc>
                <a:spcPct val="110000"/>
              </a:lnSpc>
              <a:buNone/>
            </a:pPr>
            <a:endParaRPr lang="fa-IR" sz="2133" b="1" dirty="0">
              <a:solidFill>
                <a:srgbClr val="FF0000"/>
              </a:solidFill>
              <a:latin typeface="Times New Roman" panose="02020603050405020304" pitchFamily="18" charset="0"/>
              <a:cs typeface="Times New Roman" panose="02020603050405020304" pitchFamily="18" charset="0"/>
            </a:endParaRPr>
          </a:p>
          <a:p>
            <a:pPr algn="ctr" rtl="1">
              <a:lnSpc>
                <a:spcPct val="110000"/>
              </a:lnSpc>
              <a:buNone/>
            </a:pPr>
            <a:r>
              <a:rPr lang="fa-IR" sz="2987" b="1" dirty="0">
                <a:solidFill>
                  <a:srgbClr val="C00000"/>
                </a:solidFill>
                <a:latin typeface="Times New Roman" panose="02020603050405020304" pitchFamily="18" charset="0"/>
                <a:cs typeface="Times New Roman" panose="02020603050405020304" pitchFamily="18" charset="0"/>
              </a:rPr>
              <a:t>آثار و خصوصيات فيزيکي پرتوهاي يون ساز</a:t>
            </a:r>
            <a:r>
              <a:rPr lang="en-GB" sz="2987" b="1" dirty="0">
                <a:solidFill>
                  <a:srgbClr val="C00000"/>
                </a:solidFill>
                <a:latin typeface="Times New Roman" panose="02020603050405020304" pitchFamily="18" charset="0"/>
                <a:cs typeface="Times New Roman" panose="02020603050405020304" pitchFamily="18" charset="0"/>
              </a:rPr>
              <a:t> </a:t>
            </a:r>
            <a:r>
              <a:rPr lang="fa-IR" sz="2987" b="1" dirty="0">
                <a:solidFill>
                  <a:srgbClr val="C00000"/>
                </a:solidFill>
                <a:latin typeface="Times New Roman" panose="02020603050405020304" pitchFamily="18" charset="0"/>
                <a:cs typeface="Times New Roman" panose="02020603050405020304" pitchFamily="18" charset="0"/>
              </a:rPr>
              <a:t> </a:t>
            </a:r>
            <a:endParaRPr lang="en-GB" sz="2987" b="1" dirty="0">
              <a:solidFill>
                <a:srgbClr val="C00000"/>
              </a:solidFill>
              <a:latin typeface="Times New Roman" panose="02020603050405020304" pitchFamily="18" charset="0"/>
              <a:cs typeface="Times New Roman" panose="02020603050405020304" pitchFamily="18" charset="0"/>
            </a:endParaRPr>
          </a:p>
          <a:p>
            <a:pPr algn="r" rtl="1">
              <a:lnSpc>
                <a:spcPct val="110000"/>
              </a:lnSpc>
              <a:buNone/>
            </a:pPr>
            <a:r>
              <a:rPr lang="fa-IR" sz="2987" b="1" dirty="0">
                <a:solidFill>
                  <a:srgbClr val="FF0000"/>
                </a:solidFill>
                <a:latin typeface="Times New Roman" panose="02020603050405020304" pitchFamily="18" charset="0"/>
                <a:cs typeface="Times New Roman" panose="02020603050405020304" pitchFamily="18" charset="0"/>
              </a:rPr>
              <a:t>منابع : </a:t>
            </a:r>
          </a:p>
          <a:p>
            <a:pPr algn="r" rtl="1">
              <a:lnSpc>
                <a:spcPct val="110000"/>
              </a:lnSpc>
              <a:buFont typeface="Wingdings" panose="05000000000000000000" pitchFamily="2" charset="2"/>
              <a:buChar char="q"/>
            </a:pPr>
            <a:r>
              <a:rPr lang="fa-IR" sz="2133" b="1" dirty="0">
                <a:solidFill>
                  <a:srgbClr val="FF0000"/>
                </a:solidFill>
                <a:latin typeface="Times New Roman" panose="02020603050405020304" pitchFamily="18" charset="0"/>
                <a:cs typeface="Times New Roman" panose="02020603050405020304" pitchFamily="18" charset="0"/>
              </a:rPr>
              <a:t> </a:t>
            </a:r>
            <a:r>
              <a:rPr lang="fa-IR" sz="2133" b="1" dirty="0">
                <a:solidFill>
                  <a:srgbClr val="000099"/>
                </a:solidFill>
                <a:latin typeface="Times New Roman" panose="02020603050405020304" pitchFamily="18" charset="0"/>
                <a:cs typeface="Times New Roman" panose="02020603050405020304" pitchFamily="18" charset="0"/>
              </a:rPr>
              <a:t>کتاب راه فیزیک پزشکی </a:t>
            </a:r>
            <a:r>
              <a:rPr lang="fa-IR" sz="2133" b="1" u="sng" dirty="0">
                <a:solidFill>
                  <a:srgbClr val="000099"/>
                </a:solidFill>
                <a:latin typeface="Times New Roman" panose="02020603050405020304" pitchFamily="18" charset="0"/>
                <a:cs typeface="Times New Roman" panose="02020603050405020304" pitchFamily="18" charset="0"/>
              </a:rPr>
              <a:t>: </a:t>
            </a:r>
            <a:r>
              <a:rPr lang="fa-IR" sz="2133" b="1" u="sng" dirty="0">
                <a:solidFill>
                  <a:srgbClr val="FF0000"/>
                </a:solidFill>
                <a:latin typeface="Times New Roman" panose="02020603050405020304" pitchFamily="18" charset="0"/>
                <a:cs typeface="Times New Roman" panose="02020603050405020304" pitchFamily="18" charset="0"/>
              </a:rPr>
              <a:t>فصل 8     </a:t>
            </a:r>
            <a:r>
              <a:rPr lang="fa-IR" sz="2133" b="1" u="sng" dirty="0">
                <a:solidFill>
                  <a:schemeClr val="bg1"/>
                </a:solidFill>
                <a:latin typeface="Times New Roman" panose="02020603050405020304" pitchFamily="18" charset="0"/>
                <a:cs typeface="Times New Roman" panose="02020603050405020304" pitchFamily="18" charset="0"/>
              </a:rPr>
              <a:t>اساتید گروه فیزیک </a:t>
            </a:r>
            <a:r>
              <a:rPr lang="fa-IR" sz="2133" b="1" dirty="0">
                <a:solidFill>
                  <a:schemeClr val="bg1"/>
                </a:solidFill>
                <a:latin typeface="Times New Roman" panose="02020603050405020304" pitchFamily="18" charset="0"/>
                <a:cs typeface="Times New Roman" panose="02020603050405020304" pitchFamily="18" charset="0"/>
              </a:rPr>
              <a:t>و مهندسی پزشکی شیراز)</a:t>
            </a:r>
          </a:p>
          <a:p>
            <a:pPr marL="243847" indent="-304809" algn="r" rtl="1">
              <a:spcBef>
                <a:spcPts val="0"/>
              </a:spcBef>
              <a:buFont typeface="Wingdings" panose="05000000000000000000" pitchFamily="2" charset="2"/>
              <a:buChar char="q"/>
            </a:pPr>
            <a:r>
              <a:rPr lang="fa-IR" sz="2133" b="1" dirty="0">
                <a:solidFill>
                  <a:srgbClr val="000099"/>
                </a:solidFill>
                <a:latin typeface="Times New Roman" panose="02020603050405020304" pitchFamily="18" charset="0"/>
                <a:ea typeface="Calibri" panose="020F0502020204030204" pitchFamily="34" charset="0"/>
                <a:cs typeface="Times New Roman" panose="02020603050405020304" pitchFamily="18" charset="0"/>
              </a:rPr>
              <a:t>پاورپوینت  و  مطالب استاد مربوطه</a:t>
            </a:r>
          </a:p>
          <a:p>
            <a:pPr marL="243847" indent="-304809" algn="r" rtl="1">
              <a:spcBef>
                <a:spcPts val="0"/>
              </a:spcBef>
              <a:buFont typeface="Wingdings" panose="05000000000000000000" pitchFamily="2" charset="2"/>
              <a:buChar char="q"/>
            </a:pPr>
            <a:r>
              <a:rPr lang="fa-IR" sz="2133" b="1" dirty="0">
                <a:solidFill>
                  <a:srgbClr val="000099"/>
                </a:solidFill>
                <a:latin typeface="Times New Roman" panose="02020603050405020304" pitchFamily="18" charset="0"/>
                <a:ea typeface="Calibri" panose="020F0502020204030204" pitchFamily="34" charset="0"/>
                <a:cs typeface="Times New Roman" panose="02020603050405020304" pitchFamily="18" charset="0"/>
              </a:rPr>
              <a:t>دیگر منابع : کتاب فیزیک پزشکی عقابیان</a:t>
            </a:r>
          </a:p>
          <a:p>
            <a:pPr marL="243847" indent="-304809" algn="r" rtl="1">
              <a:spcBef>
                <a:spcPts val="0"/>
              </a:spcBef>
              <a:buFont typeface="Wingdings" panose="05000000000000000000" pitchFamily="2" charset="2"/>
              <a:buChar char="q"/>
            </a:pPr>
            <a:endParaRPr lang="fa-IR" sz="2133" b="1" dirty="0">
              <a:solidFill>
                <a:srgbClr val="000099"/>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r" rtl="1">
              <a:buNone/>
            </a:pPr>
            <a:r>
              <a:rPr lang="fa-IR" sz="2133" b="1" dirty="0">
                <a:latin typeface="Times New Roman" panose="02020603050405020304" pitchFamily="18" charset="0"/>
                <a:cs typeface="Times New Roman" panose="02020603050405020304" pitchFamily="18" charset="0"/>
              </a:rPr>
              <a:t>موضوع درس : شامل قسمت </a:t>
            </a:r>
            <a:r>
              <a:rPr lang="fa-IR" sz="2133" b="1" u="sng" dirty="0">
                <a:latin typeface="Times New Roman" panose="02020603050405020304" pitchFamily="18" charset="0"/>
                <a:cs typeface="Times New Roman" panose="02020603050405020304" pitchFamily="18" charset="0"/>
              </a:rPr>
              <a:t>الف وب </a:t>
            </a:r>
            <a:r>
              <a:rPr lang="fa-IR" sz="2133" b="1" dirty="0">
                <a:latin typeface="Times New Roman" panose="02020603050405020304" pitchFamily="18" charset="0"/>
                <a:cs typeface="Times New Roman" panose="02020603050405020304" pitchFamily="18" charset="0"/>
              </a:rPr>
              <a:t>میباشد  </a:t>
            </a:r>
          </a:p>
          <a:p>
            <a:pPr marL="0" indent="0" algn="r" rtl="1">
              <a:buNone/>
            </a:pPr>
            <a:r>
              <a:rPr lang="fa-IR" sz="2133" b="1" dirty="0">
                <a:solidFill>
                  <a:srgbClr val="FF0000"/>
                </a:solidFill>
                <a:latin typeface="Times New Roman" panose="02020603050405020304" pitchFamily="18" charset="0"/>
                <a:cs typeface="Times New Roman" panose="02020603050405020304" pitchFamily="18" charset="0"/>
              </a:rPr>
              <a:t>  قسمت الف )</a:t>
            </a:r>
            <a:r>
              <a:rPr lang="fa-IR" sz="2133" b="1" dirty="0">
                <a:solidFill>
                  <a:srgbClr val="006600"/>
                </a:solidFill>
                <a:latin typeface="Times New Roman" panose="02020603050405020304" pitchFamily="18" charset="0"/>
                <a:cs typeface="Times New Roman" panose="02020603050405020304" pitchFamily="18" charset="0"/>
              </a:rPr>
              <a:t> : چند صفحه از فصل 7 کتاب راه فیزیک پزشکی</a:t>
            </a:r>
          </a:p>
          <a:p>
            <a:pPr marL="0" indent="0" algn="r" rtl="1">
              <a:buNone/>
            </a:pPr>
            <a:r>
              <a:rPr lang="fa-IR" sz="2133" b="1" dirty="0">
                <a:latin typeface="Times New Roman" panose="02020603050405020304" pitchFamily="18" charset="0"/>
                <a:cs typeface="Times New Roman" panose="02020603050405020304" pitchFamily="18" charset="0"/>
              </a:rPr>
              <a:t>جهت کسب اطلاعات بیشتر چند صفحه از </a:t>
            </a:r>
            <a:r>
              <a:rPr lang="fa-IR" sz="2133" b="1" dirty="0">
                <a:solidFill>
                  <a:srgbClr val="006600"/>
                </a:solidFill>
                <a:latin typeface="Times New Roman" panose="02020603050405020304" pitchFamily="18" charset="0"/>
                <a:cs typeface="Times New Roman" panose="02020603050405020304" pitchFamily="18" charset="0"/>
              </a:rPr>
              <a:t>قسمت رادیوبیولوژی </a:t>
            </a:r>
            <a:r>
              <a:rPr lang="fa-IR" sz="2133" b="1" dirty="0">
                <a:latin typeface="Times New Roman" panose="02020603050405020304" pitchFamily="18" charset="0"/>
                <a:cs typeface="Times New Roman" panose="02020603050405020304" pitchFamily="18" charset="0"/>
              </a:rPr>
              <a:t>آورده شده است . </a:t>
            </a:r>
          </a:p>
          <a:p>
            <a:pPr marL="0" indent="0" algn="r" rtl="1">
              <a:buNone/>
            </a:pPr>
            <a:r>
              <a:rPr lang="fa-IR" sz="2133" b="1" dirty="0">
                <a:latin typeface="Times New Roman" panose="02020603050405020304" pitchFamily="18" charset="0"/>
                <a:cs typeface="Times New Roman" panose="02020603050405020304" pitchFamily="18" charset="0"/>
              </a:rPr>
              <a:t>چون مرتبط با قسمت حفاظت میباشد. </a:t>
            </a:r>
          </a:p>
          <a:p>
            <a:pPr marL="0" indent="0" algn="r" rtl="1">
              <a:buNone/>
            </a:pPr>
            <a:endParaRPr lang="fa-IR" sz="2133" b="1" dirty="0">
              <a:latin typeface="Times New Roman" panose="02020603050405020304" pitchFamily="18" charset="0"/>
              <a:cs typeface="Times New Roman" panose="02020603050405020304" pitchFamily="18" charset="0"/>
            </a:endParaRPr>
          </a:p>
          <a:p>
            <a:pPr marL="0" indent="0" algn="r" rtl="1">
              <a:buNone/>
            </a:pPr>
            <a:r>
              <a:rPr lang="fa-IR" sz="2133" b="1" dirty="0">
                <a:latin typeface="Times New Roman" panose="02020603050405020304" pitchFamily="18" charset="0"/>
                <a:cs typeface="Times New Roman" panose="02020603050405020304" pitchFamily="18" charset="0"/>
              </a:rPr>
              <a:t>در صورت استفاده از کتاب عقابیان </a:t>
            </a: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شامل: </a:t>
            </a:r>
            <a:r>
              <a:rPr lang="fa-IR" sz="2133" b="1" dirty="0">
                <a:solidFill>
                  <a:srgbClr val="006600"/>
                </a:solidFill>
                <a:latin typeface="Times New Roman" panose="02020603050405020304" pitchFamily="18" charset="0"/>
                <a:cs typeface="Times New Roman" panose="02020603050405020304" pitchFamily="18" charset="0"/>
              </a:rPr>
              <a:t>صفحه 259 تا 261  </a:t>
            </a:r>
          </a:p>
          <a:p>
            <a:pPr algn="r" rtl="1"/>
            <a:r>
              <a:rPr lang="fa-IR" sz="2133" b="1" dirty="0">
                <a:solidFill>
                  <a:srgbClr val="006600"/>
                </a:solidFill>
                <a:latin typeface="Times New Roman" panose="02020603050405020304" pitchFamily="18" charset="0"/>
                <a:cs typeface="Times New Roman" panose="02020603050405020304" pitchFamily="18" charset="0"/>
              </a:rPr>
              <a:t>انواع پرتوهای یونساز مورد استفاده در پزشکی</a:t>
            </a:r>
          </a:p>
          <a:p>
            <a:pPr algn="r" rtl="1"/>
            <a:r>
              <a:rPr lang="fa-IR" sz="2133" b="1" dirty="0">
                <a:solidFill>
                  <a:srgbClr val="006600"/>
                </a:solidFill>
                <a:latin typeface="Times New Roman" panose="02020603050405020304" pitchFamily="18" charset="0"/>
                <a:cs typeface="Times New Roman" panose="02020603050405020304" pitchFamily="18" charset="0"/>
              </a:rPr>
              <a:t>ضریب کیفی پرتو ، ضریب وزنی پرتو ، اثر نسبی بیولوژیکی</a:t>
            </a:r>
            <a:endParaRPr lang="fa-IR" sz="2133" b="1" dirty="0">
              <a:solidFill>
                <a:srgbClr val="CC0000"/>
              </a:solidFill>
              <a:latin typeface="Times New Roman" panose="02020603050405020304" pitchFamily="18" charset="0"/>
              <a:cs typeface="Times New Roman" panose="02020603050405020304" pitchFamily="18" charset="0"/>
            </a:endParaRPr>
          </a:p>
        </p:txBody>
      </p:sp>
      <p:sp>
        <p:nvSpPr>
          <p:cNvPr id="7" name="Footer Placeholder 6"/>
          <p:cNvSpPr>
            <a:spLocks noGrp="1"/>
          </p:cNvSpPr>
          <p:nvPr>
            <p:ph type="ftr" sz="quarter" idx="11"/>
          </p:nvPr>
        </p:nvSpPr>
        <p:spPr>
          <a:xfrm>
            <a:off x="1625600" y="6664961"/>
            <a:ext cx="3088640" cy="389467"/>
          </a:xfrm>
        </p:spPr>
        <p:txBody>
          <a:bodyPr/>
          <a:lstStyle/>
          <a:p>
            <a:pPr>
              <a:defRPr/>
            </a:pPr>
            <a:r>
              <a:rPr lang="en-US" dirty="0"/>
              <a:t>Movahedi</a:t>
            </a:r>
          </a:p>
        </p:txBody>
      </p:sp>
      <p:sp>
        <p:nvSpPr>
          <p:cNvPr id="2" name="Rectangle 5"/>
          <p:cNvSpPr>
            <a:spLocks noGrp="1"/>
          </p:cNvSpPr>
          <p:nvPr>
            <p:ph type="sldNum" sz="quarter" idx="12"/>
          </p:nvPr>
        </p:nvSpPr>
        <p:spPr bwMode="auto">
          <a:ln>
            <a:miter lim="800000"/>
            <a:headEnd/>
            <a:tailEnd/>
          </a:ln>
        </p:spPr>
        <p:txBody>
          <a:bodyPr/>
          <a:lstStyle/>
          <a:p>
            <a:pPr>
              <a:defRPr/>
            </a:pPr>
            <a:fld id="{E7F20B33-33D0-41F7-A979-0193ABC91442}" type="slidenum">
              <a:rPr lang="ar-SA">
                <a:cs typeface="Arial" charset="0"/>
              </a:rPr>
              <a:pPr>
                <a:defRPr/>
              </a:pPr>
              <a:t>1</a:t>
            </a:fld>
            <a:endParaRPr lang="en-US">
              <a:cs typeface="Arial" charset="0"/>
            </a:endParaRPr>
          </a:p>
        </p:txBody>
      </p:sp>
      <p:sp>
        <p:nvSpPr>
          <p:cNvPr id="111619" name="WordArt 3"/>
          <p:cNvSpPr>
            <a:spLocks noChangeArrowheads="1" noChangeShapeType="1" noTextEdit="1"/>
          </p:cNvSpPr>
          <p:nvPr/>
        </p:nvSpPr>
        <p:spPr bwMode="auto">
          <a:xfrm>
            <a:off x="4267200" y="145628"/>
            <a:ext cx="4348480" cy="829733"/>
          </a:xfrm>
          <a:prstGeom prst="rect">
            <a:avLst/>
          </a:prstGeom>
          <a:noFill/>
          <a:ln w="9525" cmpd="sng">
            <a:noFill/>
            <a:prstDash val="solid"/>
          </a:ln>
          <a:effectLst/>
          <a:scene3d>
            <a:camera prst="orthographicFront"/>
            <a:lightRig rig="balanced" dir="t"/>
          </a:scene3d>
          <a:sp3d prstMaterial="plastic"/>
        </p:spPr>
        <p:txBody>
          <a:bodyPr wrap="none" fromWordArt="1" anchor="ctr">
            <a:prstTxWarp prst="textFadeUp">
              <a:avLst>
                <a:gd name="adj" fmla="val 9991"/>
              </a:avLst>
            </a:prstTxWarp>
            <a:normAutofit/>
          </a:bodyPr>
          <a:lstStyle/>
          <a:p>
            <a:pPr marL="365769" indent="-365769" algn="ctr" defTabSz="-14798438" rtl="1" eaLnBrk="0" hangingPunct="0">
              <a:defRPr/>
            </a:pPr>
            <a:r>
              <a:rPr lang="fa-IR" sz="3840" kern="10" dirty="0">
                <a:ln w="12700">
                  <a:solidFill>
                    <a:srgbClr val="B2B2B2"/>
                  </a:solidFill>
                  <a:round/>
                  <a:headEnd/>
                  <a:tailEnd/>
                </a:ln>
                <a:effectLst>
                  <a:outerShdw dist="35921" dir="2700000" sy="50000" rotWithShape="0">
                    <a:srgbClr val="875B0D">
                      <a:alpha val="70000"/>
                    </a:srgbClr>
                  </a:outerShdw>
                </a:effectLst>
                <a:latin typeface="Arial Black"/>
                <a:ea typeface="+mj-ea"/>
                <a:cs typeface="+mj-cs"/>
              </a:rPr>
              <a:t>به نام خدا</a:t>
            </a:r>
          </a:p>
        </p:txBody>
      </p:sp>
      <p:pic>
        <p:nvPicPr>
          <p:cNvPr id="3" name="Picture 2">
            <a:extLst>
              <a:ext uri="{FF2B5EF4-FFF2-40B4-BE49-F238E27FC236}">
                <a16:creationId xmlns:a16="http://schemas.microsoft.com/office/drawing/2014/main" id="{C5D6C47B-9403-C5CC-9927-5A48AA889A65}"/>
              </a:ext>
            </a:extLst>
          </p:cNvPr>
          <p:cNvPicPr>
            <a:picLocks noChangeAspect="1"/>
          </p:cNvPicPr>
          <p:nvPr/>
        </p:nvPicPr>
        <p:blipFill>
          <a:blip r:embed="rId2"/>
          <a:stretch>
            <a:fillRect/>
          </a:stretch>
        </p:blipFill>
        <p:spPr>
          <a:xfrm>
            <a:off x="101600" y="1828800"/>
            <a:ext cx="3733800" cy="3397834"/>
          </a:xfrm>
          <a:prstGeom prst="rect">
            <a:avLst/>
          </a:prstGeom>
        </p:spPr>
      </p:pic>
    </p:spTree>
    <p:extLst>
      <p:ext uri="{BB962C8B-B14F-4D97-AF65-F5344CB8AC3E}">
        <p14:creationId xmlns:p14="http://schemas.microsoft.com/office/powerpoint/2010/main" val="3082110827"/>
      </p:ext>
    </p:extLst>
  </p:cSld>
  <p:clrMapOvr>
    <a:masterClrMapping/>
  </p:clrMapOvr>
  <mc:AlternateContent xmlns:mc="http://schemas.openxmlformats.org/markup-compatibility/2006" xmlns:p14="http://schemas.microsoft.com/office/powerpoint/2010/main">
    <mc:Choice Requires="p14">
      <p:transition spd="slow" p14:dur="2000" advTm="86189"/>
    </mc:Choice>
    <mc:Fallback xmlns="">
      <p:transition spd="slow" advTm="8618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a:xfrm>
            <a:off x="254000" y="154095"/>
            <a:ext cx="12496799" cy="7007014"/>
          </a:xfrm>
        </p:spPr>
        <p:txBody>
          <a:bodyPr>
            <a:normAutofit/>
          </a:bodyPr>
          <a:lstStyle/>
          <a:p>
            <a:pPr algn="ctr" rtl="1">
              <a:lnSpc>
                <a:spcPct val="120000"/>
              </a:lnSpc>
              <a:spcBef>
                <a:spcPct val="0"/>
              </a:spcBef>
              <a:buFontTx/>
              <a:buNone/>
              <a:defRPr/>
            </a:pPr>
            <a:r>
              <a:rPr lang="fa-IR" sz="2000" b="1" dirty="0">
                <a:solidFill>
                  <a:srgbClr val="0000FF"/>
                </a:solidFill>
                <a:latin typeface="Times New Roman" panose="02020603050405020304" pitchFamily="18" charset="0"/>
                <a:cs typeface="Times New Roman" panose="02020603050405020304" pitchFamily="18" charset="0"/>
              </a:rPr>
              <a:t>ضريب کيفي پرتو </a:t>
            </a:r>
            <a:r>
              <a:rPr lang="en-US" sz="2000" b="1" dirty="0">
                <a:latin typeface="Times New Roman" panose="02020603050405020304" pitchFamily="18" charset="0"/>
                <a:cs typeface="Times New Roman" panose="02020603050405020304" pitchFamily="18" charset="0"/>
              </a:rPr>
              <a:t>Quality Factor </a:t>
            </a:r>
            <a:r>
              <a:rPr lang="en-US" sz="2000" b="1" dirty="0">
                <a:solidFill>
                  <a:srgbClr val="0000FF"/>
                </a:solidFill>
                <a:latin typeface="Times New Roman" panose="02020603050405020304" pitchFamily="18" charset="0"/>
                <a:cs typeface="Times New Roman" panose="02020603050405020304" pitchFamily="18" charset="0"/>
              </a:rPr>
              <a:t>(QF)</a:t>
            </a:r>
            <a:r>
              <a:rPr lang="fa-IR" sz="2000" b="1" dirty="0">
                <a:solidFill>
                  <a:srgbClr val="0000FF"/>
                </a:solidFill>
                <a:latin typeface="Times New Roman" panose="02020603050405020304" pitchFamily="18" charset="0"/>
                <a:cs typeface="Times New Roman" panose="02020603050405020304" pitchFamily="18" charset="0"/>
              </a:rPr>
              <a:t>،</a:t>
            </a:r>
            <a:endParaRPr lang="en-GB" sz="2000" b="1" dirty="0">
              <a:solidFill>
                <a:srgbClr val="0000FF"/>
              </a:solidFill>
              <a:latin typeface="Times New Roman" panose="02020603050405020304" pitchFamily="18" charset="0"/>
              <a:cs typeface="Times New Roman" panose="02020603050405020304" pitchFamily="18" charset="0"/>
            </a:endParaRPr>
          </a:p>
          <a:p>
            <a:pPr algn="ctr" rtl="1">
              <a:lnSpc>
                <a:spcPct val="120000"/>
              </a:lnSpc>
              <a:spcBef>
                <a:spcPct val="0"/>
              </a:spcBef>
              <a:buFontTx/>
              <a:buNone/>
              <a:defRPr/>
            </a:pPr>
            <a:r>
              <a:rPr lang="fa-IR" sz="2000" b="1" dirty="0">
                <a:solidFill>
                  <a:srgbClr val="0000FF"/>
                </a:solidFill>
                <a:latin typeface="Times New Roman" panose="02020603050405020304" pitchFamily="18" charset="0"/>
                <a:cs typeface="Times New Roman" panose="02020603050405020304" pitchFamily="18" charset="0"/>
              </a:rPr>
              <a:t> ضريب وزني پرتو </a:t>
            </a:r>
            <a:r>
              <a:rPr lang="en-US" sz="2000" b="1" dirty="0">
                <a:latin typeface="Times New Roman" panose="02020603050405020304" pitchFamily="18" charset="0"/>
                <a:cs typeface="Times New Roman" panose="02020603050405020304" pitchFamily="18" charset="0"/>
              </a:rPr>
              <a:t>Weighting factor </a:t>
            </a:r>
            <a:r>
              <a:rPr lang="en-US" sz="2000" b="1" dirty="0">
                <a:solidFill>
                  <a:srgbClr val="0000FF"/>
                </a:solidFill>
                <a:latin typeface="Times New Roman" panose="02020603050405020304" pitchFamily="18" charset="0"/>
                <a:cs typeface="Times New Roman" panose="02020603050405020304" pitchFamily="18" charset="0"/>
              </a:rPr>
              <a:t>(</a:t>
            </a:r>
            <a:r>
              <a:rPr lang="en-US" sz="2000" b="1" dirty="0" err="1">
                <a:solidFill>
                  <a:srgbClr val="0000FF"/>
                </a:solidFill>
                <a:latin typeface="Times New Roman" panose="02020603050405020304" pitchFamily="18" charset="0"/>
                <a:cs typeface="Times New Roman" panose="02020603050405020304" pitchFamily="18" charset="0"/>
              </a:rPr>
              <a:t>Wr</a:t>
            </a:r>
            <a:r>
              <a:rPr lang="en-US" sz="2000" b="1" dirty="0">
                <a:solidFill>
                  <a:srgbClr val="0000FF"/>
                </a:solidFill>
                <a:latin typeface="Times New Roman" panose="02020603050405020304" pitchFamily="18" charset="0"/>
                <a:cs typeface="Times New Roman" panose="02020603050405020304" pitchFamily="18" charset="0"/>
              </a:rPr>
              <a:t>)</a:t>
            </a:r>
            <a:r>
              <a:rPr lang="fa-IR" sz="2000" b="1" dirty="0">
                <a:solidFill>
                  <a:srgbClr val="0000FF"/>
                </a:solidFill>
                <a:latin typeface="Times New Roman" panose="02020603050405020304" pitchFamily="18" charset="0"/>
                <a:cs typeface="Times New Roman" panose="02020603050405020304" pitchFamily="18" charset="0"/>
              </a:rPr>
              <a:t> </a:t>
            </a:r>
            <a:endParaRPr lang="en-GB" sz="2000" b="1" dirty="0">
              <a:solidFill>
                <a:srgbClr val="0000FF"/>
              </a:solidFill>
              <a:latin typeface="Times New Roman" panose="02020603050405020304" pitchFamily="18" charset="0"/>
              <a:cs typeface="Times New Roman" panose="02020603050405020304" pitchFamily="18" charset="0"/>
            </a:endParaRPr>
          </a:p>
          <a:p>
            <a:pPr algn="ctr" rtl="1">
              <a:lnSpc>
                <a:spcPct val="120000"/>
              </a:lnSpc>
              <a:spcBef>
                <a:spcPct val="0"/>
              </a:spcBef>
              <a:buFontTx/>
              <a:buNone/>
              <a:defRPr/>
            </a:pPr>
            <a:r>
              <a:rPr lang="fa-IR" sz="2000" b="1" dirty="0">
                <a:solidFill>
                  <a:srgbClr val="0000FF"/>
                </a:solidFill>
                <a:latin typeface="Times New Roman" panose="02020603050405020304" pitchFamily="18" charset="0"/>
                <a:cs typeface="Times New Roman" panose="02020603050405020304" pitchFamily="18" charset="0"/>
              </a:rPr>
              <a:t>اثر نسبي بيولوژيکي </a:t>
            </a:r>
            <a:r>
              <a:rPr lang="en-US" sz="2000" b="1" dirty="0">
                <a:solidFill>
                  <a:srgbClr val="0000CC"/>
                </a:solidFill>
                <a:latin typeface="Times New Roman" panose="02020603050405020304" pitchFamily="18" charset="0"/>
                <a:cs typeface="Times New Roman" panose="02020603050405020304" pitchFamily="18" charset="0"/>
              </a:rPr>
              <a:t>(RBE)</a:t>
            </a:r>
            <a:r>
              <a:rPr lang="fa-IR" sz="2000" b="1" dirty="0">
                <a:solidFill>
                  <a:srgbClr val="0000CC"/>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Relative Biological Effectiveness</a:t>
            </a:r>
            <a:r>
              <a:rPr lang="fa-IR" sz="2000" b="1"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260</a:t>
            </a:r>
            <a:endParaRPr lang="fa-IR" sz="2000" b="1" dirty="0">
              <a:latin typeface="Times New Roman" panose="02020603050405020304" pitchFamily="18" charset="0"/>
              <a:cs typeface="Times New Roman" panose="02020603050405020304" pitchFamily="18" charset="0"/>
            </a:endParaRPr>
          </a:p>
          <a:p>
            <a:pPr marL="0" indent="0" algn="r" rtl="1">
              <a:lnSpc>
                <a:spcPct val="120000"/>
              </a:lnSpc>
              <a:spcBef>
                <a:spcPct val="0"/>
              </a:spcBef>
              <a:buNone/>
              <a:defRPr/>
            </a:pPr>
            <a:r>
              <a:rPr lang="fa-IR" sz="2000" b="1" dirty="0">
                <a:solidFill>
                  <a:srgbClr val="FF0000"/>
                </a:solidFill>
                <a:latin typeface="Times New Roman" panose="02020603050405020304" pitchFamily="18" charset="0"/>
                <a:cs typeface="Times New Roman" panose="02020603050405020304" pitchFamily="18" charset="0"/>
              </a:rPr>
              <a:t>کمیت های مورد استفاده در دوزیمتری</a:t>
            </a:r>
          </a:p>
          <a:p>
            <a:pPr algn="r" rtl="1">
              <a:lnSpc>
                <a:spcPct val="120000"/>
              </a:lnSpc>
              <a:spcBef>
                <a:spcPct val="0"/>
              </a:spcBef>
              <a:buNone/>
              <a:defRPr/>
            </a:pPr>
            <a:r>
              <a:rPr lang="fa-IR" sz="2000" b="1" dirty="0">
                <a:latin typeface="Times New Roman" panose="02020603050405020304" pitchFamily="18" charset="0"/>
                <a:ea typeface="Calibri"/>
                <a:cs typeface="Times New Roman" panose="02020603050405020304" pitchFamily="18" charset="0"/>
              </a:rPr>
              <a:t> </a:t>
            </a:r>
            <a:r>
              <a:rPr lang="fa-IR" sz="2000" b="1" dirty="0">
                <a:solidFill>
                  <a:srgbClr val="0000CC"/>
                </a:solidFill>
                <a:latin typeface="Times New Roman" panose="02020603050405020304" pitchFamily="18" charset="0"/>
                <a:cs typeface="Times New Roman" panose="02020603050405020304" pitchFamily="18" charset="0"/>
              </a:rPr>
              <a:t>اندازه گیری تابش جذب شده  توسط ماده</a:t>
            </a:r>
            <a:endParaRPr lang="en-US" sz="2000" b="1" dirty="0">
              <a:solidFill>
                <a:srgbClr val="0000CC"/>
              </a:solidFill>
              <a:latin typeface="Times New Roman" panose="02020603050405020304" pitchFamily="18" charset="0"/>
              <a:cs typeface="Times New Roman" panose="02020603050405020304" pitchFamily="18" charset="0"/>
            </a:endParaRPr>
          </a:p>
          <a:p>
            <a:pPr algn="r" rtl="1">
              <a:lnSpc>
                <a:spcPct val="120000"/>
              </a:lnSpc>
              <a:spcBef>
                <a:spcPct val="0"/>
              </a:spcBef>
              <a:buNone/>
              <a:defRPr/>
            </a:pPr>
            <a:r>
              <a:rPr lang="fa-IR" sz="2000" b="1" dirty="0">
                <a:solidFill>
                  <a:srgbClr val="0000CC"/>
                </a:solidFill>
                <a:latin typeface="Times New Roman" panose="02020603050405020304" pitchFamily="18" charset="0"/>
                <a:cs typeface="Times New Roman" panose="02020603050405020304" pitchFamily="18" charset="0"/>
              </a:rPr>
              <a:t>اهمیت انداره گیری دوز </a:t>
            </a:r>
            <a:r>
              <a:rPr lang="fa-IR" sz="2000" b="1" dirty="0">
                <a:latin typeface="Times New Roman" panose="02020603050405020304" pitchFamily="18" charset="0"/>
                <a:cs typeface="Times New Roman" panose="02020603050405020304" pitchFamily="18" charset="0"/>
              </a:rPr>
              <a:t>: کارکنان </a:t>
            </a:r>
            <a:r>
              <a:rPr lang="en-US" sz="2000" b="1" dirty="0">
                <a:latin typeface="Times New Roman" panose="02020603050405020304" pitchFamily="18" charset="0"/>
                <a:cs typeface="Times New Roman" panose="02020603050405020304" pitchFamily="18" charset="0"/>
              </a:rPr>
              <a:t>◄</a:t>
            </a:r>
            <a:r>
              <a:rPr lang="fa-IR" sz="2000" b="1" dirty="0">
                <a:latin typeface="Times New Roman" panose="02020603050405020304" pitchFamily="18" charset="0"/>
                <a:cs typeface="Times New Roman" panose="02020603050405020304" pitchFamily="18" charset="0"/>
              </a:rPr>
              <a:t> یونیزاسیون، خطر</a:t>
            </a:r>
          </a:p>
          <a:p>
            <a:pPr algn="r" rtl="1">
              <a:lnSpc>
                <a:spcPct val="120000"/>
              </a:lnSpc>
              <a:spcBef>
                <a:spcPct val="0"/>
              </a:spcBef>
              <a:buNone/>
              <a:defRPr/>
            </a:pPr>
            <a:endParaRPr lang="en-US" sz="2000" b="1" dirty="0">
              <a:latin typeface="Times New Roman" panose="02020603050405020304" pitchFamily="18" charset="0"/>
              <a:cs typeface="Times New Roman" panose="02020603050405020304" pitchFamily="18" charset="0"/>
            </a:endParaRPr>
          </a:p>
          <a:p>
            <a:pPr algn="r" rtl="1">
              <a:lnSpc>
                <a:spcPct val="120000"/>
              </a:lnSpc>
              <a:spcBef>
                <a:spcPct val="0"/>
              </a:spcBef>
              <a:buNone/>
              <a:defRPr/>
            </a:pPr>
            <a:r>
              <a:rPr lang="fa-IR" sz="2000" b="1" dirty="0">
                <a:solidFill>
                  <a:srgbClr val="FF0000"/>
                </a:solidFill>
                <a:latin typeface="Times New Roman" panose="02020603050405020304" pitchFamily="18" charset="0"/>
                <a:ea typeface="Calibri"/>
                <a:cs typeface="Times New Roman" panose="02020603050405020304" pitchFamily="18" charset="0"/>
              </a:rPr>
              <a:t>دوز : </a:t>
            </a:r>
            <a:r>
              <a:rPr lang="fa-IR" sz="2000" b="1" dirty="0">
                <a:latin typeface="Times New Roman" panose="02020603050405020304" pitchFamily="18" charset="0"/>
                <a:ea typeface="Calibri"/>
                <a:cs typeface="Times New Roman" panose="02020603050405020304" pitchFamily="18" charset="0"/>
              </a:rPr>
              <a:t>به </a:t>
            </a:r>
            <a:r>
              <a:rPr lang="fa-IR" sz="2000" b="1" dirty="0">
                <a:solidFill>
                  <a:srgbClr val="006600"/>
                </a:solidFill>
                <a:latin typeface="Times New Roman" panose="02020603050405020304" pitchFamily="18" charset="0"/>
                <a:ea typeface="Calibri"/>
                <a:cs typeface="Times New Roman" panose="02020603050405020304" pitchFamily="18" charset="0"/>
              </a:rPr>
              <a:t>مقدار </a:t>
            </a:r>
            <a:r>
              <a:rPr lang="fa-IR" sz="2000" b="1" u="sng" dirty="0">
                <a:solidFill>
                  <a:srgbClr val="006600"/>
                </a:solidFill>
                <a:latin typeface="Times New Roman" panose="02020603050405020304" pitchFamily="18" charset="0"/>
                <a:ea typeface="Calibri"/>
                <a:cs typeface="Times New Roman" panose="02020603050405020304" pitchFamily="18" charset="0"/>
              </a:rPr>
              <a:t>تشعشع جذب شده </a:t>
            </a:r>
            <a:r>
              <a:rPr lang="fa-IR" sz="2000" b="1" dirty="0">
                <a:latin typeface="Times New Roman" panose="02020603050405020304" pitchFamily="18" charset="0"/>
                <a:ea typeface="Calibri"/>
                <a:cs typeface="Times New Roman" panose="02020603050405020304" pitchFamily="18" charset="0"/>
              </a:rPr>
              <a:t>در بدن بیمار اطلاق میشود</a:t>
            </a:r>
          </a:p>
          <a:p>
            <a:pPr algn="ctr" rtl="1">
              <a:lnSpc>
                <a:spcPct val="120000"/>
              </a:lnSpc>
              <a:spcBef>
                <a:spcPct val="0"/>
              </a:spcBef>
              <a:buNone/>
              <a:defRPr/>
            </a:pPr>
            <a:r>
              <a:rPr lang="fa-IR" sz="2800" b="1" dirty="0">
                <a:solidFill>
                  <a:srgbClr val="FF0000"/>
                </a:solidFill>
                <a:latin typeface="Times New Roman" panose="02020603050405020304" pitchFamily="18" charset="0"/>
                <a:ea typeface="Calibri"/>
                <a:cs typeface="Times New Roman" panose="02020603050405020304" pitchFamily="18" charset="0"/>
              </a:rPr>
              <a:t>سه  نوع واحد دوز کاربردی  در تشعشع  </a:t>
            </a:r>
          </a:p>
          <a:p>
            <a:pPr algn="r" rtl="1">
              <a:lnSpc>
                <a:spcPct val="120000"/>
              </a:lnSpc>
              <a:spcBef>
                <a:spcPct val="0"/>
              </a:spcBef>
              <a:buNone/>
              <a:defRPr/>
            </a:pPr>
            <a:r>
              <a:rPr lang="fa-IR" sz="2400" b="1" dirty="0">
                <a:solidFill>
                  <a:srgbClr val="0000CC"/>
                </a:solidFill>
                <a:latin typeface="Times New Roman" panose="02020603050405020304" pitchFamily="18" charset="0"/>
                <a:cs typeface="Times New Roman" panose="02020603050405020304" pitchFamily="18" charset="0"/>
              </a:rPr>
              <a:t>الف) دوز جذبی </a:t>
            </a:r>
            <a:r>
              <a:rPr lang="en-US" sz="2400" b="1" dirty="0">
                <a:solidFill>
                  <a:srgbClr val="0000CC"/>
                </a:solidFill>
                <a:latin typeface="Times New Roman" panose="02020603050405020304" pitchFamily="18" charset="0"/>
                <a:cs typeface="Times New Roman" panose="02020603050405020304" pitchFamily="18" charset="0"/>
              </a:rPr>
              <a:t>Absorbed dose </a:t>
            </a:r>
            <a:r>
              <a:rPr lang="fa-IR" sz="2400" b="1" dirty="0">
                <a:solidFill>
                  <a:srgbClr val="0000CC"/>
                </a:solidFill>
                <a:latin typeface="Times New Roman" panose="02020603050405020304" pitchFamily="18" charset="0"/>
                <a:cs typeface="Times New Roman" panose="02020603050405020304" pitchFamily="18" charset="0"/>
              </a:rPr>
              <a:t>:</a:t>
            </a:r>
            <a:r>
              <a:rPr lang="en-US" sz="2400" b="1" dirty="0">
                <a:solidFill>
                  <a:srgbClr val="FF0000"/>
                </a:solidFill>
                <a:latin typeface="Times New Roman" panose="02020603050405020304" pitchFamily="18" charset="0"/>
                <a:cs typeface="Times New Roman" panose="02020603050405020304" pitchFamily="18" charset="0"/>
              </a:rPr>
              <a:t>D) </a:t>
            </a:r>
            <a:r>
              <a:rPr lang="fa-IR" sz="2400" b="1" dirty="0">
                <a:solidFill>
                  <a:srgbClr val="FF000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 (</a:t>
            </a:r>
            <a:r>
              <a:rPr kumimoji="0" lang="fa-IR" sz="2000" b="1" i="0" u="none"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مقدار انرژی جذب شده در واحد جرم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a:ln>
                  <a:noFill/>
                </a:ln>
                <a:solidFill>
                  <a:srgbClr val="0000CC"/>
                </a:solidFill>
                <a:effectLst/>
                <a:uLnTx/>
                <a:uFillTx/>
                <a:latin typeface="Times New Roman" panose="02020603050405020304" pitchFamily="18" charset="0"/>
                <a:ea typeface="+mn-ea"/>
                <a:cs typeface="Times New Roman" panose="02020603050405020304" pitchFamily="18" charset="0"/>
              </a:rPr>
              <a:t>[ J ⁄ kg]</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fa-IR"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algn="r" rtl="1">
              <a:lnSpc>
                <a:spcPct val="120000"/>
              </a:lnSpc>
              <a:spcBef>
                <a:spcPct val="0"/>
              </a:spcBef>
              <a:buNone/>
              <a:defRPr/>
            </a:pPr>
            <a:endParaRPr lang="en-US" sz="2000" dirty="0">
              <a:solidFill>
                <a:srgbClr val="006600"/>
              </a:solidFill>
              <a:latin typeface="Times New Roman" panose="02020603050405020304" pitchFamily="18" charset="0"/>
              <a:cs typeface="Times New Roman" panose="02020603050405020304" pitchFamily="18" charset="0"/>
            </a:endParaRPr>
          </a:p>
          <a:p>
            <a:pPr algn="r" rtl="1">
              <a:lnSpc>
                <a:spcPct val="120000"/>
              </a:lnSpc>
              <a:spcBef>
                <a:spcPct val="0"/>
              </a:spcBef>
              <a:buNone/>
              <a:defRPr/>
            </a:pPr>
            <a:r>
              <a:rPr lang="fa-IR" altLang="en-US" sz="2400" b="1" dirty="0">
                <a:solidFill>
                  <a:srgbClr val="0000CC"/>
                </a:solidFill>
                <a:latin typeface="Times New Roman" panose="02020603050405020304" pitchFamily="18" charset="0"/>
                <a:cs typeface="Times New Roman" panose="02020603050405020304" pitchFamily="18" charset="0"/>
              </a:rPr>
              <a:t> ب) دز معادل</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a:solidFill>
                  <a:srgbClr val="FF0000"/>
                </a:solidFill>
                <a:latin typeface="Times New Roman" panose="02020603050405020304" pitchFamily="18" charset="0"/>
                <a:cs typeface="Times New Roman" panose="02020603050405020304" pitchFamily="18" charset="0"/>
              </a:rPr>
              <a:t>(E)</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GB" altLang="en-US" sz="2400" b="1" dirty="0">
                <a:solidFill>
                  <a:srgbClr val="0000CC"/>
                </a:solidFill>
                <a:latin typeface="Times New Roman" panose="02020603050405020304" pitchFamily="18" charset="0"/>
                <a:cs typeface="Times New Roman" panose="02020603050405020304" pitchFamily="18" charset="0"/>
              </a:rPr>
              <a:t>:</a:t>
            </a:r>
            <a:r>
              <a:rPr lang="en-US" sz="2400" b="1" dirty="0">
                <a:solidFill>
                  <a:srgbClr val="0000CC"/>
                </a:solidFill>
                <a:latin typeface="Times New Roman" panose="02020603050405020304" pitchFamily="18" charset="0"/>
                <a:cs typeface="Times New Roman" panose="02020603050405020304" pitchFamily="18" charset="0"/>
              </a:rPr>
              <a:t>Equivalent dose  </a:t>
            </a:r>
            <a:r>
              <a:rPr lang="fa-IR" sz="2000" b="1" i="0" dirty="0">
                <a:effectLst/>
                <a:latin typeface="Times New Roman" panose="02020603050405020304" pitchFamily="18" charset="0"/>
                <a:cs typeface="Times New Roman" panose="02020603050405020304" pitchFamily="18" charset="0"/>
              </a:rPr>
              <a:t>زمانی که </a:t>
            </a:r>
            <a:r>
              <a:rPr lang="fa-IR" sz="2000" b="1" i="0" u="sng" dirty="0">
                <a:solidFill>
                  <a:srgbClr val="D60093"/>
                </a:solidFill>
                <a:effectLst/>
                <a:latin typeface="Times New Roman" panose="02020603050405020304" pitchFamily="18" charset="0"/>
                <a:cs typeface="Times New Roman" panose="02020603050405020304" pitchFamily="18" charset="0"/>
              </a:rPr>
              <a:t>بیش تر از یک نوع پرتو </a:t>
            </a:r>
            <a:r>
              <a:rPr lang="fa-IR" sz="2000" b="1" i="0" u="sng" dirty="0">
                <a:solidFill>
                  <a:srgbClr val="006600"/>
                </a:solidFill>
                <a:effectLst/>
                <a:latin typeface="Times New Roman" panose="02020603050405020304" pitchFamily="18" charset="0"/>
                <a:cs typeface="Times New Roman" panose="02020603050405020304" pitchFamily="18" charset="0"/>
              </a:rPr>
              <a:t>یونیزان موجود </a:t>
            </a:r>
            <a:r>
              <a:rPr lang="fa-IR" sz="2000" b="1" i="0" dirty="0">
                <a:effectLst/>
                <a:latin typeface="Times New Roman" panose="02020603050405020304" pitchFamily="18" charset="0"/>
                <a:cs typeface="Times New Roman" panose="02020603050405020304" pitchFamily="18" charset="0"/>
              </a:rPr>
              <a:t>باشد،</a:t>
            </a:r>
            <a:endParaRPr lang="en-US" sz="2000" b="1" i="0" dirty="0">
              <a:effectLst/>
              <a:latin typeface="Times New Roman" panose="02020603050405020304" pitchFamily="18" charset="0"/>
              <a:cs typeface="Times New Roman" panose="02020603050405020304" pitchFamily="18" charset="0"/>
            </a:endParaRPr>
          </a:p>
          <a:p>
            <a:pPr algn="r" rtl="1">
              <a:lnSpc>
                <a:spcPct val="120000"/>
              </a:lnSpc>
              <a:spcBef>
                <a:spcPct val="0"/>
              </a:spcBef>
              <a:buNone/>
              <a:defRPr/>
            </a:pPr>
            <a:r>
              <a:rPr lang="fa-IR" sz="2000" b="1" i="0" dirty="0">
                <a:effectLst/>
                <a:latin typeface="Times New Roman" panose="02020603050405020304" pitchFamily="18" charset="0"/>
                <a:cs typeface="Times New Roman" panose="02020603050405020304" pitchFamily="18" charset="0"/>
              </a:rPr>
              <a:t> دز معادل برابر با مجموع حاصل ضرب های دز جذبی در فاکتورهای وزنی مربوطه خواهد بود.</a:t>
            </a:r>
          </a:p>
          <a:p>
            <a:pPr algn="r" rtl="1">
              <a:lnSpc>
                <a:spcPct val="120000"/>
              </a:lnSpc>
              <a:spcBef>
                <a:spcPct val="0"/>
              </a:spcBef>
              <a:buNone/>
              <a:defRPr/>
            </a:pPr>
            <a:endParaRPr lang="fa-IR" sz="2000"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CC"/>
                </a:solidFill>
                <a:latin typeface="Times New Roman" panose="02020603050405020304" pitchFamily="18" charset="0"/>
                <a:cs typeface="Times New Roman" panose="02020603050405020304" pitchFamily="18" charset="0"/>
              </a:rPr>
              <a:t>ج) دوز موثر </a:t>
            </a:r>
            <a:r>
              <a:rPr lang="en-US" sz="2400" b="1" dirty="0">
                <a:solidFill>
                  <a:srgbClr val="0000CC"/>
                </a:solidFill>
                <a:latin typeface="Times New Roman" panose="02020603050405020304" pitchFamily="18" charset="0"/>
                <a:cs typeface="Times New Roman" panose="02020603050405020304" pitchFamily="18" charset="0"/>
              </a:rPr>
              <a:t>Effective dose </a:t>
            </a:r>
            <a:r>
              <a:rPr lang="fa-IR" sz="2400" b="1" dirty="0">
                <a:solidFill>
                  <a:srgbClr val="0000CC"/>
                </a:solidFill>
                <a:latin typeface="Times New Roman" panose="02020603050405020304" pitchFamily="18" charset="0"/>
                <a:cs typeface="Times New Roman" panose="02020603050405020304" pitchFamily="18" charset="0"/>
              </a:rPr>
              <a:t>: </a:t>
            </a:r>
            <a:r>
              <a:rPr lang="fa-IR" sz="2400" b="1" dirty="0">
                <a:solidFill>
                  <a:srgbClr val="FF0000"/>
                </a:solidFill>
                <a:latin typeface="Times New Roman" panose="02020603050405020304" pitchFamily="18" charset="0"/>
                <a:cs typeface="Times New Roman" panose="02020603050405020304" pitchFamily="18" charset="0"/>
              </a:rPr>
              <a:t>(</a:t>
            </a:r>
            <a:r>
              <a:rPr lang="en-US" sz="2400" b="1" dirty="0">
                <a:solidFill>
                  <a:srgbClr val="FF0000"/>
                </a:solidFill>
                <a:latin typeface="Times New Roman" panose="02020603050405020304" pitchFamily="18" charset="0"/>
                <a:cs typeface="Times New Roman" panose="02020603050405020304" pitchFamily="18" charset="0"/>
              </a:rPr>
              <a:t>H</a:t>
            </a:r>
            <a:r>
              <a:rPr lang="fa-IR" sz="2400" b="1" dirty="0">
                <a:solidFill>
                  <a:srgbClr val="FF0000"/>
                </a:solidFill>
                <a:latin typeface="Times New Roman" panose="02020603050405020304" pitchFamily="18" charset="0"/>
                <a:cs typeface="Times New Roman" panose="02020603050405020304" pitchFamily="18" charset="0"/>
              </a:rPr>
              <a:t>)</a:t>
            </a:r>
            <a:r>
              <a:rPr lang="fa-IR" sz="2400" b="1" dirty="0">
                <a:solidFill>
                  <a:srgbClr val="0000CC"/>
                </a:solidFill>
                <a:latin typeface="Times New Roman" panose="02020603050405020304" pitchFamily="18" charset="0"/>
                <a:cs typeface="Times New Roman" panose="02020603050405020304" pitchFamily="18" charset="0"/>
              </a:rPr>
              <a:t> </a:t>
            </a:r>
            <a:r>
              <a:rPr lang="fa-IR" sz="2000" b="1" u="sng" dirty="0">
                <a:solidFill>
                  <a:srgbClr val="006600"/>
                </a:solidFill>
                <a:latin typeface="Times New Roman" panose="02020603050405020304" pitchFamily="18" charset="0"/>
                <a:cs typeface="Times New Roman" panose="02020603050405020304" pitchFamily="18" charset="0"/>
              </a:rPr>
              <a:t>نسبت خطرات ایجاد شده برای </a:t>
            </a:r>
            <a:r>
              <a:rPr lang="fa-IR" sz="2000" b="1" u="sng" dirty="0">
                <a:solidFill>
                  <a:srgbClr val="D60093"/>
                </a:solidFill>
                <a:latin typeface="Times New Roman" panose="02020603050405020304" pitchFamily="18" charset="0"/>
                <a:cs typeface="Times New Roman" panose="02020603050405020304" pitchFamily="18" charset="0"/>
              </a:rPr>
              <a:t>هر بافت </a:t>
            </a:r>
            <a:r>
              <a:rPr lang="fa-IR" sz="2000" b="1" u="sng" dirty="0">
                <a:solidFill>
                  <a:srgbClr val="006600"/>
                </a:solidFill>
                <a:latin typeface="Times New Roman" panose="02020603050405020304" pitchFamily="18" charset="0"/>
                <a:cs typeface="Times New Roman" panose="02020603050405020304" pitchFamily="18" charset="0"/>
              </a:rPr>
              <a:t>را نسبت به خطرات ایجاد شده </a:t>
            </a:r>
            <a:endParaRPr lang="en-US" sz="2000" b="1" u="sng"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000" b="1" u="sng" dirty="0">
                <a:solidFill>
                  <a:srgbClr val="006600"/>
                </a:solidFill>
                <a:latin typeface="Times New Roman" panose="02020603050405020304" pitchFamily="18" charset="0"/>
                <a:cs typeface="Times New Roman" panose="02020603050405020304" pitchFamily="18" charset="0"/>
              </a:rPr>
              <a:t>در اثر تابش یکنواخت تمام بدن را به ما می دهد</a:t>
            </a:r>
            <a:r>
              <a:rPr lang="fa-IR" sz="2000" b="1" dirty="0">
                <a:latin typeface="Times New Roman" panose="02020603050405020304" pitchFamily="18" charset="0"/>
                <a:cs typeface="Times New Roman" panose="02020603050405020304" pitchFamily="18" charset="0"/>
              </a:rPr>
              <a:t>..</a:t>
            </a:r>
          </a:p>
          <a:p>
            <a:pPr algn="r" rtl="1">
              <a:lnSpc>
                <a:spcPct val="120000"/>
              </a:lnSpc>
              <a:spcBef>
                <a:spcPct val="0"/>
              </a:spcBef>
              <a:buNone/>
              <a:defRPr/>
            </a:pPr>
            <a:endParaRPr lang="fa-IR" sz="2000" b="1" dirty="0">
              <a:solidFill>
                <a:srgbClr val="0000FF"/>
              </a:solidFill>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a:xfrm>
            <a:off x="1740747" y="6653107"/>
            <a:ext cx="3088640" cy="508000"/>
          </a:xfrm>
        </p:spPr>
        <p:txBody>
          <a:bodyPr/>
          <a:lstStyle/>
          <a:p>
            <a:pPr>
              <a:defRPr/>
            </a:pPr>
            <a:r>
              <a:rPr lang="en-US" dirty="0" err="1">
                <a:solidFill>
                  <a:srgbClr val="000000"/>
                </a:solidFill>
              </a:rPr>
              <a:t>Movahedi</a:t>
            </a:r>
            <a:endParaRPr lang="en-US" dirty="0">
              <a:solidFill>
                <a:srgbClr val="000000"/>
              </a:solidFill>
            </a:endParaRPr>
          </a:p>
        </p:txBody>
      </p:sp>
      <p:sp>
        <p:nvSpPr>
          <p:cNvPr id="4" name="Slide Number Placeholder 3"/>
          <p:cNvSpPr>
            <a:spLocks noGrp="1"/>
          </p:cNvSpPr>
          <p:nvPr>
            <p:ph type="sldNum" sz="quarter" idx="12"/>
          </p:nvPr>
        </p:nvSpPr>
        <p:spPr>
          <a:xfrm>
            <a:off x="3454400" y="6421292"/>
            <a:ext cx="2275840" cy="508000"/>
          </a:xfrm>
        </p:spPr>
        <p:txBody>
          <a:bodyPr/>
          <a:lstStyle/>
          <a:p>
            <a:pPr>
              <a:defRPr/>
            </a:pPr>
            <a:fld id="{DBD1BD08-8F31-4A2A-AF3E-9EC5FFF58ED1}" type="slidenum">
              <a:rPr lang="ar-SA" smtClean="0">
                <a:solidFill>
                  <a:srgbClr val="000000"/>
                </a:solidFill>
              </a:rPr>
              <a:pPr>
                <a:defRPr/>
              </a:pPr>
              <a:t>10</a:t>
            </a:fld>
            <a:endParaRPr lang="en-GB" dirty="0">
              <a:solidFill>
                <a:srgbClr val="000000"/>
              </a:solidFill>
            </a:endParaRPr>
          </a:p>
        </p:txBody>
      </p:sp>
      <p:pic>
        <p:nvPicPr>
          <p:cNvPr id="3" name="Picture 2">
            <a:extLst>
              <a:ext uri="{FF2B5EF4-FFF2-40B4-BE49-F238E27FC236}">
                <a16:creationId xmlns:a16="http://schemas.microsoft.com/office/drawing/2014/main" id="{5A5D9257-2BEB-A862-30F6-43AA633FD66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87586" y="1371600"/>
            <a:ext cx="3188356" cy="3116908"/>
          </a:xfrm>
          <a:prstGeom prst="rect">
            <a:avLst/>
          </a:prstGeom>
        </p:spPr>
      </p:pic>
    </p:spTree>
    <p:extLst>
      <p:ext uri="{BB962C8B-B14F-4D97-AF65-F5344CB8AC3E}">
        <p14:creationId xmlns:p14="http://schemas.microsoft.com/office/powerpoint/2010/main" val="427760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52400"/>
            <a:ext cx="12801600" cy="6934199"/>
          </a:xfrm>
        </p:spPr>
        <p:txBody>
          <a:bodyPr>
            <a:normAutofit/>
          </a:bodyPr>
          <a:lstStyle/>
          <a:p>
            <a:pPr marL="0" indent="0" algn="ctr">
              <a:buNone/>
            </a:pPr>
            <a:r>
              <a:rPr lang="en-US" sz="2800" b="1" dirty="0">
                <a:solidFill>
                  <a:srgbClr val="C00000"/>
                </a:solidFill>
                <a:latin typeface="Times New Roman" pitchFamily="18" charset="0"/>
                <a:cs typeface="Times New Roman" panose="02020603050405020304" pitchFamily="18" charset="0"/>
              </a:rPr>
              <a:t>Beam Biology</a:t>
            </a:r>
          </a:p>
          <a:p>
            <a:pPr marL="0" indent="0">
              <a:buNone/>
            </a:pPr>
            <a:r>
              <a:rPr lang="en-US" sz="2400" b="1" dirty="0">
                <a:solidFill>
                  <a:srgbClr val="C00000"/>
                </a:solidFill>
                <a:latin typeface="Times New Roman" pitchFamily="18" charset="0"/>
                <a:cs typeface="Times New Roman" panose="02020603050405020304" pitchFamily="18" charset="0"/>
              </a:rPr>
              <a:t>Outline: B</a:t>
            </a:r>
          </a:p>
          <a:p>
            <a:pPr marL="0" indent="0">
              <a:buNone/>
            </a:pPr>
            <a:r>
              <a:rPr lang="en-US" sz="2400" b="1" dirty="0">
                <a:solidFill>
                  <a:srgbClr val="0000FF"/>
                </a:solidFill>
                <a:latin typeface="Times New Roman" pitchFamily="18" charset="0"/>
                <a:cs typeface="Times New Roman" panose="02020603050405020304" pitchFamily="18" charset="0"/>
              </a:rPr>
              <a:t>Types of ionizing radiation.</a:t>
            </a:r>
          </a:p>
          <a:p>
            <a:pPr marL="0" indent="0">
              <a:buNone/>
            </a:pPr>
            <a:r>
              <a:rPr lang="en-US" sz="2400" b="1" dirty="0">
                <a:latin typeface="Times New Roman" pitchFamily="18" charset="0"/>
                <a:cs typeface="Times New Roman" panose="02020603050405020304" pitchFamily="18" charset="0"/>
              </a:rPr>
              <a:t>Linear energy transfer (Linear Energy Transfer; LET)</a:t>
            </a:r>
            <a:br>
              <a:rPr lang="en-US" sz="2400" b="1" dirty="0">
                <a:latin typeface="Times New Roman" pitchFamily="18" charset="0"/>
                <a:cs typeface="Times New Roman" panose="02020603050405020304" pitchFamily="18" charset="0"/>
              </a:rPr>
            </a:br>
            <a:endParaRPr lang="en-US" sz="2400" b="1" dirty="0">
              <a:latin typeface="Times New Roman" pitchFamily="18" charset="0"/>
              <a:cs typeface="Times New Roman" panose="02020603050405020304" pitchFamily="18" charset="0"/>
            </a:endParaRPr>
          </a:p>
          <a:p>
            <a:pPr marL="0" indent="0">
              <a:buNone/>
            </a:pPr>
            <a:r>
              <a:rPr lang="en-US" sz="2400" b="1" dirty="0">
                <a:solidFill>
                  <a:srgbClr val="FF0000"/>
                </a:solidFill>
                <a:latin typeface="Times New Roman" pitchFamily="18" charset="0"/>
                <a:cs typeface="Times New Roman" panose="02020603050405020304" pitchFamily="18" charset="0"/>
              </a:rPr>
              <a:t>3 types of LET </a:t>
            </a:r>
            <a:r>
              <a:rPr lang="en-US" sz="2400" b="1" dirty="0">
                <a:latin typeface="Times New Roman" pitchFamily="18" charset="0"/>
                <a:cs typeface="Times New Roman" panose="02020603050405020304" pitchFamily="18" charset="0"/>
              </a:rPr>
              <a:t>:(Low – Intermediate – High)</a:t>
            </a:r>
          </a:p>
          <a:p>
            <a:pPr marL="0" indent="0">
              <a:buNone/>
            </a:pPr>
            <a:endParaRPr lang="en-US" sz="2400" b="1" dirty="0">
              <a:latin typeface="Times New Roman" pitchFamily="18" charset="0"/>
              <a:cs typeface="Times New Roman" panose="02020603050405020304" pitchFamily="18" charset="0"/>
            </a:endParaRPr>
          </a:p>
          <a:p>
            <a:pPr>
              <a:buClr>
                <a:srgbClr val="7030A0"/>
              </a:buClr>
              <a:buNone/>
            </a:pPr>
            <a:r>
              <a:rPr lang="en-US" sz="2400" b="1" dirty="0">
                <a:solidFill>
                  <a:srgbClr val="FF0000"/>
                </a:solidFill>
                <a:latin typeface="Times New Roman" pitchFamily="18" charset="0"/>
                <a:cs typeface="Times New Roman" panose="02020603050405020304" pitchFamily="18" charset="0"/>
              </a:rPr>
              <a:t>Dosimetry</a:t>
            </a:r>
          </a:p>
          <a:p>
            <a:pPr marL="0" indent="0">
              <a:buClr>
                <a:srgbClr val="7030A0"/>
              </a:buClr>
              <a:buNone/>
            </a:pPr>
            <a:r>
              <a:rPr lang="en-US" sz="2400" b="1" dirty="0">
                <a:solidFill>
                  <a:srgbClr val="006600"/>
                </a:solidFill>
                <a:latin typeface="Times New Roman" pitchFamily="18" charset="0"/>
                <a:cs typeface="Times New Roman" panose="02020603050405020304" pitchFamily="18" charset="0"/>
              </a:rPr>
              <a:t>A)The absorbed dose</a:t>
            </a:r>
          </a:p>
          <a:p>
            <a:pPr marL="0" indent="0">
              <a:buClr>
                <a:srgbClr val="7030A0"/>
              </a:buClr>
              <a:buNone/>
            </a:pPr>
            <a:r>
              <a:rPr lang="en-US" sz="2400" b="1" dirty="0">
                <a:solidFill>
                  <a:srgbClr val="006600"/>
                </a:solidFill>
                <a:latin typeface="Times New Roman" pitchFamily="18" charset="0"/>
                <a:cs typeface="Times New Roman" panose="02020603050405020304" pitchFamily="18" charset="0"/>
              </a:rPr>
              <a:t>B) Equivalent dose</a:t>
            </a:r>
          </a:p>
          <a:p>
            <a:pPr marL="0" indent="0">
              <a:buClr>
                <a:srgbClr val="7030A0"/>
              </a:buClr>
              <a:buNone/>
            </a:pPr>
            <a:r>
              <a:rPr lang="en-US" sz="2400" b="1" dirty="0">
                <a:solidFill>
                  <a:srgbClr val="006600"/>
                </a:solidFill>
                <a:latin typeface="Times New Roman" pitchFamily="18" charset="0"/>
                <a:cs typeface="Times New Roman" panose="02020603050405020304" pitchFamily="18" charset="0"/>
              </a:rPr>
              <a:t>C) Effective dose (H)  </a:t>
            </a:r>
          </a:p>
          <a:p>
            <a:pPr marL="0" indent="0">
              <a:buClr>
                <a:srgbClr val="7030A0"/>
              </a:buClr>
              <a:buNone/>
            </a:pPr>
            <a:endParaRPr lang="en-US" sz="2400" b="1" dirty="0">
              <a:latin typeface="Times New Roman" pitchFamily="18" charset="0"/>
              <a:cs typeface="Times New Roman" panose="02020603050405020304" pitchFamily="18" charset="0"/>
            </a:endParaRPr>
          </a:p>
          <a:p>
            <a:pPr marL="0" indent="0">
              <a:buClr>
                <a:srgbClr val="7030A0"/>
              </a:buClr>
              <a:buNone/>
            </a:pPr>
            <a:r>
              <a:rPr lang="en-US" sz="2400" b="1" dirty="0">
                <a:solidFill>
                  <a:srgbClr val="FF0000"/>
                </a:solidFill>
                <a:latin typeface="Times New Roman" pitchFamily="18" charset="0"/>
                <a:cs typeface="Times New Roman" panose="02020603050405020304" pitchFamily="18" charset="0"/>
              </a:rPr>
              <a:t>Factors Affecting the Amount of Exposure in Radiography.</a:t>
            </a:r>
          </a:p>
          <a:p>
            <a:pPr marL="0" indent="0">
              <a:buClr>
                <a:srgbClr val="7030A0"/>
              </a:buClr>
              <a:buNone/>
            </a:pPr>
            <a:endParaRPr lang="en-US" sz="2400" b="1" dirty="0">
              <a:solidFill>
                <a:srgbClr val="0000FF"/>
              </a:solidFill>
              <a:latin typeface="Times New Roman" pitchFamily="18" charset="0"/>
              <a:cs typeface="Times New Roman" panose="02020603050405020304" pitchFamily="18" charset="0"/>
            </a:endParaRPr>
          </a:p>
          <a:p>
            <a:pPr marL="0" indent="0">
              <a:buClr>
                <a:srgbClr val="7030A0"/>
              </a:buClr>
              <a:buNone/>
            </a:pPr>
            <a:r>
              <a:rPr lang="en-US" sz="2400" b="1" dirty="0">
                <a:solidFill>
                  <a:srgbClr val="FF0000"/>
                </a:solidFill>
                <a:latin typeface="Times New Roman" pitchFamily="18" charset="0"/>
                <a:cs typeface="Times New Roman" panose="02020603050405020304" pitchFamily="18" charset="0"/>
              </a:rPr>
              <a:t>(ICRP): </a:t>
            </a:r>
            <a:r>
              <a:rPr lang="en-US" sz="2400" b="1" dirty="0">
                <a:latin typeface="Times New Roman" pitchFamily="18" charset="0"/>
                <a:cs typeface="Times New Roman" panose="02020603050405020304" pitchFamily="18" charset="0"/>
              </a:rPr>
              <a:t>Limitation of dose Author: International Commission on Radiation Protection</a:t>
            </a:r>
          </a:p>
          <a:p>
            <a:pPr marL="0" indent="0">
              <a:buClr>
                <a:srgbClr val="7030A0"/>
              </a:buClr>
              <a:buNone/>
            </a:pPr>
            <a:endParaRPr lang="en-US" sz="2400" b="1" dirty="0">
              <a:latin typeface="Times New Roman" pitchFamily="18" charset="0"/>
              <a:cs typeface="Times New Roman" panose="02020603050405020304" pitchFamily="18" charset="0"/>
            </a:endParaRPr>
          </a:p>
          <a:p>
            <a:endParaRPr lang="en-US" sz="2374"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2726259"/>
      </p:ext>
    </p:extLst>
  </p:cSld>
  <p:clrMapOvr>
    <a:masterClrMapping/>
  </p:clrMapOvr>
  <mc:AlternateContent xmlns:mc="http://schemas.openxmlformats.org/markup-compatibility/2006" xmlns:p14="http://schemas.microsoft.com/office/powerpoint/2010/main">
    <mc:Choice Requires="p14">
      <p:transition spd="slow" p14:dur="2000" advTm="54946"/>
    </mc:Choice>
    <mc:Fallback xmlns="">
      <p:transition spd="slow" advTm="5494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200" y="243841"/>
            <a:ext cx="12496800" cy="6925734"/>
          </a:xfrm>
        </p:spPr>
        <p:txBody>
          <a:bodyPr>
            <a:noAutofit/>
          </a:bodyPr>
          <a:lstStyle/>
          <a:p>
            <a:pPr marL="0" indent="0" algn="ctr" rtl="1">
              <a:buNone/>
            </a:pPr>
            <a:r>
              <a:rPr lang="fa-IR" sz="1920" b="1" dirty="0">
                <a:latin typeface="Times New Roman" panose="02020603050405020304" pitchFamily="18" charset="0"/>
                <a:cs typeface="Times New Roman" panose="02020603050405020304" pitchFamily="18" charset="0"/>
              </a:rPr>
              <a:t>ادامه کمیت های مورد استفاده در </a:t>
            </a:r>
            <a:r>
              <a:rPr lang="fa-IR" sz="1920" b="1" dirty="0" err="1">
                <a:latin typeface="Times New Roman" panose="02020603050405020304" pitchFamily="18" charset="0"/>
                <a:cs typeface="Times New Roman" panose="02020603050405020304" pitchFamily="18" charset="0"/>
              </a:rPr>
              <a:t>دوزیمتری</a:t>
            </a:r>
            <a:r>
              <a:rPr lang="fa-IR" sz="1920" b="1" dirty="0">
                <a:latin typeface="Times New Roman" panose="02020603050405020304" pitchFamily="18" charset="0"/>
                <a:cs typeface="Times New Roman" panose="02020603050405020304" pitchFamily="18" charset="0"/>
              </a:rPr>
              <a:t>.....</a:t>
            </a:r>
          </a:p>
          <a:p>
            <a:pPr marL="0" marR="0" lvl="0" indent="0" algn="ct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fa-IR" sz="2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j-cs"/>
              </a:rPr>
              <a:t>الف) دوز جذبی </a:t>
            </a:r>
            <a:r>
              <a:rPr kumimoji="0" lang="fa-IR" sz="21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j-cs"/>
              </a:rPr>
              <a:t>: </a:t>
            </a:r>
            <a:r>
              <a:rPr kumimoji="0" lang="en-US"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j-cs"/>
              </a:rPr>
              <a:t>Absorbed dose</a:t>
            </a:r>
          </a:p>
          <a:p>
            <a:pPr marL="0" marR="0" algn="r" rtl="1">
              <a:spcAft>
                <a:spcPts val="800"/>
              </a:spcAft>
              <a:buNone/>
            </a:pPr>
            <a:r>
              <a:rPr lang="ar-SA" sz="2400" b="1" kern="100" dirty="0">
                <a:solidFill>
                  <a:srgbClr val="FF0000"/>
                </a:solidFill>
                <a:effectLst/>
                <a:latin typeface="Calibri" panose="020F0502020204030204" pitchFamily="34" charset="0"/>
                <a:ea typeface="Calibri" panose="020F0502020204030204" pitchFamily="34" charset="0"/>
                <a:cs typeface="+mj-cs"/>
              </a:rPr>
              <a:t>دوز جذبی: </a:t>
            </a:r>
            <a:r>
              <a:rPr lang="ar-SA" sz="2000" b="1" u="sng" kern="100" dirty="0">
                <a:solidFill>
                  <a:srgbClr val="006600"/>
                </a:solidFill>
                <a:effectLst/>
                <a:latin typeface="Calibri" panose="020F0502020204030204" pitchFamily="34" charset="0"/>
                <a:ea typeface="Calibri" panose="020F0502020204030204" pitchFamily="34" charset="0"/>
                <a:cs typeface="+mj-cs"/>
              </a:rPr>
              <a:t>مقدار انرژی جذب شده در واحد جرم ماده تحت تابش </a:t>
            </a:r>
            <a:r>
              <a:rPr lang="ar-SA" sz="2000" b="1" kern="100" dirty="0">
                <a:effectLst/>
                <a:latin typeface="Calibri" panose="020F0502020204030204" pitchFamily="34" charset="0"/>
                <a:ea typeface="Calibri" panose="020F0502020204030204" pitchFamily="34" charset="0"/>
                <a:cs typeface="+mj-cs"/>
              </a:rPr>
              <a:t>است. </a:t>
            </a:r>
            <a:endParaRPr lang="en-US" sz="2000" b="1" kern="100" dirty="0">
              <a:effectLst/>
              <a:latin typeface="Calibri" panose="020F0502020204030204" pitchFamily="34" charset="0"/>
              <a:ea typeface="Calibri" panose="020F0502020204030204" pitchFamily="34" charset="0"/>
              <a:cs typeface="+mj-cs"/>
            </a:endParaRPr>
          </a:p>
          <a:p>
            <a:pPr marL="0" marR="0" algn="r" rtl="1">
              <a:spcAft>
                <a:spcPts val="800"/>
              </a:spcAft>
              <a:buNone/>
            </a:pPr>
            <a:r>
              <a:rPr lang="ar-SA" sz="2400" b="1" kern="100" dirty="0">
                <a:solidFill>
                  <a:srgbClr val="0000CC"/>
                </a:solidFill>
                <a:effectLst/>
                <a:latin typeface="Calibri" panose="020F0502020204030204" pitchFamily="34" charset="0"/>
                <a:ea typeface="Calibri" panose="020F0502020204030204" pitchFamily="34" charset="0"/>
                <a:cs typeface="+mj-cs"/>
              </a:rPr>
              <a:t>واحد دوز جذبی </a:t>
            </a:r>
            <a:r>
              <a:rPr lang="ar-SA" sz="1800" b="1" kern="100" dirty="0">
                <a:effectLst/>
                <a:latin typeface="Calibri" panose="020F0502020204030204" pitchFamily="34" charset="0"/>
                <a:ea typeface="Calibri" panose="020F0502020204030204" pitchFamily="34" charset="0"/>
                <a:cs typeface="+mj-cs"/>
              </a:rPr>
              <a:t>گری است</a:t>
            </a:r>
            <a:r>
              <a:rPr lang="en-US" sz="1800" b="1" kern="100" dirty="0">
                <a:effectLst/>
                <a:latin typeface="Calibri" panose="020F0502020204030204" pitchFamily="34" charset="0"/>
                <a:ea typeface="Calibri" panose="020F0502020204030204" pitchFamily="34" charset="0"/>
                <a:cs typeface="+mj-cs"/>
              </a:rPr>
              <a:t>   </a:t>
            </a:r>
            <a:r>
              <a:rPr kumimoji="0" lang="en-US" sz="2100" b="1" i="0" u="none" strike="noStrike" kern="1200" cap="none" spc="0" normalizeH="0" baseline="0" noProof="0" dirty="0">
                <a:ln>
                  <a:noFill/>
                </a:ln>
                <a:solidFill>
                  <a:srgbClr val="0000CC"/>
                </a:solidFill>
                <a:effectLst/>
                <a:uLnTx/>
                <a:uFillTx/>
                <a:latin typeface="Times New Roman" panose="02020603050405020304" pitchFamily="18" charset="0"/>
                <a:ea typeface="+mn-ea"/>
                <a:cs typeface="+mj-cs"/>
              </a:rPr>
              <a:t>Gy =  [1J ⁄ 1kg]</a:t>
            </a:r>
            <a:r>
              <a:rPr kumimoji="0" lang="en-US"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j-cs"/>
              </a:rPr>
              <a:t> </a:t>
            </a:r>
          </a:p>
          <a:p>
            <a:pPr marL="0" marR="0" lvl="0" indent="0" algn="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r>
              <a:rPr lang="fa-IR" sz="2000" b="1" dirty="0" err="1">
                <a:latin typeface="Times New Roman" panose="02020603050405020304" pitchFamily="18" charset="0"/>
                <a:cs typeface="Times New Roman" panose="02020603050405020304" pitchFamily="18" charset="0"/>
              </a:rPr>
              <a:t>کمیتی</a:t>
            </a:r>
            <a:r>
              <a:rPr lang="fa-IR" sz="2000" b="1" dirty="0">
                <a:latin typeface="Times New Roman" panose="02020603050405020304" pitchFamily="18" charset="0"/>
                <a:cs typeface="Times New Roman" panose="02020603050405020304" pitchFamily="18" charset="0"/>
              </a:rPr>
              <a:t> است که انرژی جذب شده از </a:t>
            </a:r>
            <a:r>
              <a:rPr lang="fa-IR" sz="2000" b="1" u="sng" dirty="0">
                <a:solidFill>
                  <a:srgbClr val="006600"/>
                </a:solidFill>
                <a:latin typeface="Times New Roman" panose="02020603050405020304" pitchFamily="18" charset="0"/>
                <a:cs typeface="Times New Roman" panose="02020603050405020304" pitchFamily="18" charset="0"/>
              </a:rPr>
              <a:t>کلیه </a:t>
            </a:r>
            <a:r>
              <a:rPr lang="fa-IR" sz="2000" b="1" u="sng" dirty="0" err="1">
                <a:solidFill>
                  <a:srgbClr val="006600"/>
                </a:solidFill>
                <a:latin typeface="Times New Roman" panose="02020603050405020304" pitchFamily="18" charset="0"/>
                <a:cs typeface="Times New Roman" panose="02020603050405020304" pitchFamily="18" charset="0"/>
              </a:rPr>
              <a:t>پرتوها</a:t>
            </a:r>
            <a:r>
              <a:rPr lang="fa-IR" sz="2000" b="1" u="sng" dirty="0">
                <a:solidFill>
                  <a:srgbClr val="006600"/>
                </a:solidFill>
                <a:latin typeface="Times New Roman" panose="02020603050405020304" pitchFamily="18" charset="0"/>
                <a:cs typeface="Times New Roman" panose="02020603050405020304" pitchFamily="18" charset="0"/>
              </a:rPr>
              <a:t> در واحد جرم هر ماده </a:t>
            </a:r>
            <a:r>
              <a:rPr lang="fa-IR" sz="2000" b="1" dirty="0">
                <a:latin typeface="Times New Roman" panose="02020603050405020304" pitchFamily="18" charset="0"/>
                <a:cs typeface="Times New Roman" panose="02020603050405020304" pitchFamily="18" charset="0"/>
              </a:rPr>
              <a:t>را اندازه گیری می کند</a:t>
            </a:r>
            <a:endParaRPr kumimoji="0" lang="fa-IR"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100" b="1" i="0" u="none" strike="noStrike" kern="1200" cap="none" spc="0" normalizeH="0" baseline="0" noProof="0" dirty="0">
                <a:ln>
                  <a:noFill/>
                </a:ln>
                <a:solidFill>
                  <a:srgbClr val="663300"/>
                </a:solidFill>
                <a:effectLst/>
                <a:uLnTx/>
                <a:uFillTx/>
                <a:latin typeface="Times New Roman" panose="02020603050405020304" pitchFamily="18" charset="0"/>
                <a:ea typeface="+mn-ea"/>
                <a:cs typeface="Times New Roman" panose="02020603050405020304" pitchFamily="18" charset="0"/>
              </a:rPr>
              <a:t> </a:t>
            </a:r>
            <a:r>
              <a:rPr kumimoji="0" lang="fa-IR" sz="2100" b="1" i="0" u="none" strike="noStrike" kern="1200" cap="none" spc="0" normalizeH="0" baseline="0" noProof="0" dirty="0">
                <a:ln>
                  <a:noFill/>
                </a:ln>
                <a:solidFill>
                  <a:srgbClr val="663300"/>
                </a:solidFill>
                <a:effectLst/>
                <a:uLnTx/>
                <a:uFillTx/>
                <a:latin typeface="Times New Roman" pitchFamily="18" charset="0"/>
                <a:ea typeface="+mn-ea"/>
                <a:cs typeface="Times New Roman" panose="02020603050405020304" pitchFamily="18" charset="0"/>
              </a:rPr>
              <a:t>  </a:t>
            </a:r>
            <a:r>
              <a:rPr kumimoji="0" lang="en-US" sz="2100" b="1" i="0" u="none" strike="noStrike" kern="1200" cap="none" spc="0" normalizeH="0" baseline="0" noProof="0" dirty="0">
                <a:ln>
                  <a:noFill/>
                </a:ln>
                <a:solidFill>
                  <a:srgbClr val="663300"/>
                </a:solidFill>
                <a:effectLst/>
                <a:uLnTx/>
                <a:uFillTx/>
                <a:latin typeface="Times New Roman" panose="02020603050405020304" pitchFamily="18" charset="0"/>
                <a:ea typeface="+mn-ea"/>
                <a:cs typeface="Times New Roman" panose="02020603050405020304" pitchFamily="18" charset="0"/>
              </a:rPr>
              <a:t> </a:t>
            </a:r>
            <a:r>
              <a:rPr kumimoji="0" lang="fa-IR" sz="2400" b="1" i="0" u="sng" strike="noStrike" kern="1200" cap="none" spc="0" normalizeH="0" baseline="0" noProof="0" dirty="0">
                <a:ln>
                  <a:noFill/>
                </a:ln>
                <a:solidFill>
                  <a:srgbClr val="C00000"/>
                </a:solidFill>
                <a:effectLst/>
                <a:uLnTx/>
                <a:uFillTx/>
                <a:latin typeface="Times New Roman" pitchFamily="18" charset="0"/>
                <a:ea typeface="+mn-ea"/>
                <a:cs typeface="Times New Roman" panose="02020603050405020304" pitchFamily="18" charset="0"/>
              </a:rPr>
              <a:t>وزن بدن</a:t>
            </a:r>
            <a:r>
              <a:rPr kumimoji="0" lang="en-US" sz="24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fa-IR" sz="2400" b="1" i="0" u="sng" strike="noStrike" kern="1200" cap="none" spc="0" normalizeH="0" baseline="0" noProof="0" dirty="0">
                <a:ln>
                  <a:noFill/>
                </a:ln>
                <a:solidFill>
                  <a:srgbClr val="C00000"/>
                </a:solidFill>
                <a:effectLst/>
                <a:uLnTx/>
                <a:uFillTx/>
                <a:latin typeface="Times New Roman" pitchFamily="18" charset="0"/>
                <a:ea typeface="+mn-ea"/>
                <a:cs typeface="Times New Roman" panose="02020603050405020304" pitchFamily="18" charset="0"/>
              </a:rPr>
              <a:t>مقدار انرژی </a:t>
            </a:r>
            <a:r>
              <a:rPr kumimoji="0" lang="en-US" sz="24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fa-IR" sz="2400" b="1" i="0" u="sng" strike="noStrike" kern="1200" cap="none" spc="0" normalizeH="0" baseline="0" noProof="0" dirty="0">
                <a:ln>
                  <a:noFill/>
                </a:ln>
                <a:solidFill>
                  <a:srgbClr val="C00000"/>
                </a:solidFill>
                <a:effectLst/>
                <a:uLnTx/>
                <a:uFillTx/>
                <a:latin typeface="Times New Roman" pitchFamily="18" charset="0"/>
                <a:ea typeface="+mn-ea"/>
                <a:cs typeface="Times New Roman" panose="02020603050405020304" pitchFamily="18" charset="0"/>
              </a:rPr>
              <a:t>  دز</a:t>
            </a:r>
            <a:endParaRPr kumimoji="0" lang="en-US" sz="24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fa-IR" sz="2100" b="1" i="0" u="none" strike="noStrike" kern="1200" cap="none" spc="0" normalizeH="0" baseline="0" noProof="0" dirty="0">
                <a:ln>
                  <a:noFill/>
                </a:ln>
                <a:solidFill>
                  <a:srgbClr val="FF0000"/>
                </a:solidFill>
                <a:effectLst/>
                <a:uLnTx/>
                <a:uFillTx/>
                <a:latin typeface="Times New Roman" pitchFamily="18" charset="0"/>
                <a:ea typeface="+mn-ea"/>
                <a:cs typeface="Times New Roman" panose="02020603050405020304" pitchFamily="18" charset="0"/>
              </a:rPr>
              <a:t>واحد دوز جذبی:</a:t>
            </a:r>
            <a:r>
              <a:rPr kumimoji="0" lang="en-GB" sz="21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fa-IR" sz="2100" b="1" i="0" u="none" strike="noStrike" kern="1200" cap="none" spc="0" normalizeH="0" baseline="0" noProof="0" dirty="0">
                <a:ln>
                  <a:noFill/>
                </a:ln>
                <a:solidFill>
                  <a:prstClr val="black"/>
                </a:solidFill>
                <a:effectLst/>
                <a:uLnTx/>
                <a:uFillTx/>
                <a:latin typeface="Times New Roman" pitchFamily="18" charset="0"/>
                <a:ea typeface="+mn-ea"/>
                <a:cs typeface="Times New Roman" panose="02020603050405020304" pitchFamily="18" charset="0"/>
              </a:rPr>
              <a:t>در دستگاه  </a:t>
            </a:r>
            <a:r>
              <a:rPr kumimoji="0" lang="en-US"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a:t>
            </a:r>
            <a:r>
              <a:rPr kumimoji="0" lang="fa-IR" sz="2100" b="1" i="0" u="none" strike="noStrike" kern="1200" cap="none" spc="0" normalizeH="0" baseline="0" noProof="0" dirty="0">
                <a:ln>
                  <a:noFill/>
                </a:ln>
                <a:solidFill>
                  <a:prstClr val="black"/>
                </a:solidFill>
                <a:effectLst/>
                <a:uLnTx/>
                <a:uFillTx/>
                <a:latin typeface="Times New Roman" pitchFamily="18" charset="0"/>
                <a:ea typeface="+mn-ea"/>
                <a:cs typeface="Times New Roman" panose="02020603050405020304" pitchFamily="18" charset="0"/>
              </a:rPr>
              <a:t> </a:t>
            </a:r>
            <a:r>
              <a:rPr kumimoji="0" lang="fa-IR" sz="2100" b="1" i="0" u="none" strike="noStrike" kern="1200" cap="none" spc="0" normalizeH="0" baseline="0" noProof="0" dirty="0">
                <a:ln>
                  <a:noFill/>
                </a:ln>
                <a:solidFill>
                  <a:srgbClr val="990033"/>
                </a:solidFill>
                <a:effectLst/>
                <a:uLnTx/>
                <a:uFillTx/>
                <a:latin typeface="Times New Roman" panose="02020603050405020304" pitchFamily="18" charset="0"/>
                <a:ea typeface="+mn-ea"/>
                <a:cs typeface="Times New Roman" panose="02020603050405020304" pitchFamily="18" charset="0"/>
              </a:rPr>
              <a:t>گری </a:t>
            </a:r>
            <a:r>
              <a:rPr kumimoji="0" lang="en-US" sz="2100" b="1" i="0" u="none" strike="noStrike" kern="1200" cap="none" spc="0" normalizeH="0" baseline="0" noProof="0" dirty="0">
                <a:ln>
                  <a:noFill/>
                </a:ln>
                <a:solidFill>
                  <a:srgbClr val="990033"/>
                </a:solidFill>
                <a:effectLst/>
                <a:uLnTx/>
                <a:uFillTx/>
                <a:latin typeface="Times New Roman" panose="02020603050405020304" pitchFamily="18" charset="0"/>
                <a:ea typeface="+mn-ea"/>
                <a:cs typeface="Times New Roman" panose="02020603050405020304" pitchFamily="18" charset="0"/>
              </a:rPr>
              <a:t> </a:t>
            </a:r>
            <a:r>
              <a:rPr kumimoji="0" lang="en-US" sz="2100" b="1" i="0" u="none" strike="noStrike" kern="1200" cap="none" spc="0" normalizeH="0" baseline="0" noProof="0" dirty="0" err="1">
                <a:ln>
                  <a:noFill/>
                </a:ln>
                <a:solidFill>
                  <a:srgbClr val="990033"/>
                </a:solidFill>
                <a:effectLst/>
                <a:uLnTx/>
                <a:uFillTx/>
                <a:latin typeface="Times New Roman" panose="02020603050405020304" pitchFamily="18" charset="0"/>
                <a:ea typeface="+mn-ea"/>
                <a:cs typeface="Times New Roman" panose="02020603050405020304" pitchFamily="18" charset="0"/>
              </a:rPr>
              <a:t>Gy</a:t>
            </a:r>
            <a:r>
              <a:rPr kumimoji="0" lang="fa-IR" sz="2100" b="1" i="0" u="none" strike="noStrike" kern="1200" cap="none" spc="0" normalizeH="0" baseline="0" noProof="0" dirty="0">
                <a:ln>
                  <a:noFill/>
                </a:ln>
                <a:solidFill>
                  <a:srgbClr val="990033"/>
                </a:solidFill>
                <a:effectLst/>
                <a:uLnTx/>
                <a:uFillTx/>
                <a:latin typeface="Times New Roman" panose="02020603050405020304" pitchFamily="18" charset="0"/>
                <a:ea typeface="+mn-ea"/>
                <a:cs typeface="Times New Roman" panose="02020603050405020304" pitchFamily="18" charset="0"/>
              </a:rPr>
              <a:t>و واحد قدیم آن راد </a:t>
            </a:r>
            <a:r>
              <a:rPr kumimoji="0" lang="en-US" sz="2100" b="1" i="0" u="none" strike="noStrike" kern="1200" cap="none" spc="0" normalizeH="0" baseline="0" noProof="0" dirty="0">
                <a:ln>
                  <a:noFill/>
                </a:ln>
                <a:solidFill>
                  <a:srgbClr val="990033"/>
                </a:solidFill>
                <a:effectLst/>
                <a:uLnTx/>
                <a:uFillTx/>
                <a:latin typeface="Times New Roman" panose="02020603050405020304" pitchFamily="18" charset="0"/>
                <a:ea typeface="+mn-ea"/>
                <a:cs typeface="Times New Roman" panose="02020603050405020304" pitchFamily="18" charset="0"/>
              </a:rPr>
              <a:t>rad</a:t>
            </a:r>
            <a:endParaRPr kumimoji="0" lang="fa-IR" sz="2100" b="1" i="0" u="none" strike="noStrike" kern="1200" cap="none" spc="0" normalizeH="0" baseline="0" noProof="0" dirty="0">
              <a:ln>
                <a:noFill/>
              </a:ln>
              <a:solidFill>
                <a:srgbClr val="990033"/>
              </a:solidFill>
              <a:effectLst/>
              <a:uLnTx/>
              <a:uFillTx/>
              <a:latin typeface="Times New Roman" panose="02020603050405020304" pitchFamily="18" charset="0"/>
              <a:ea typeface="+mn-ea"/>
              <a:cs typeface="Times New Roman" panose="02020603050405020304" pitchFamily="18" charset="0"/>
            </a:endParaRPr>
          </a:p>
          <a:p>
            <a:pPr marL="0" marR="0" lvl="0" indent="0" algn="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100" b="1" i="0" u="none" strike="noStrike" kern="1200" cap="none" spc="0" normalizeH="0" baseline="0" noProof="0" dirty="0" err="1">
                <a:ln>
                  <a:noFill/>
                </a:ln>
                <a:solidFill>
                  <a:srgbClr val="990033"/>
                </a:solidFill>
                <a:effectLst/>
                <a:uLnTx/>
                <a:uFillTx/>
                <a:latin typeface="Times New Roman" panose="02020603050405020304" pitchFamily="18" charset="0"/>
                <a:ea typeface="+mn-ea"/>
                <a:cs typeface="Times New Roman" panose="02020603050405020304" pitchFamily="18" charset="0"/>
              </a:rPr>
              <a:t>Gy</a:t>
            </a:r>
            <a:r>
              <a:rPr kumimoji="0" lang="en-US" sz="2100" b="1" i="0" u="none" strike="noStrike" kern="1200" cap="none" spc="0" normalizeH="0" baseline="0" noProof="0" dirty="0">
                <a:ln>
                  <a:noFill/>
                </a:ln>
                <a:solidFill>
                  <a:srgbClr val="990033"/>
                </a:solidFill>
                <a:effectLst/>
                <a:uLnTx/>
                <a:uFillTx/>
                <a:latin typeface="Times New Roman" panose="02020603050405020304" pitchFamily="18" charset="0"/>
                <a:ea typeface="+mn-ea"/>
                <a:cs typeface="Times New Roman" panose="02020603050405020304" pitchFamily="18" charset="0"/>
              </a:rPr>
              <a:t> = [ 1J ⁄ 1kg]</a:t>
            </a:r>
            <a:r>
              <a:rPr kumimoji="0" lang="fa-IR" sz="2100" b="1" i="0" u="none" strike="noStrike" kern="1200" cap="none" spc="0" normalizeH="0" baseline="0" noProof="0" dirty="0">
                <a:ln>
                  <a:noFill/>
                </a:ln>
                <a:solidFill>
                  <a:srgbClr val="990033"/>
                </a:solidFill>
                <a:effectLst/>
                <a:uLnTx/>
                <a:uFillTx/>
                <a:latin typeface="Times New Roman" panose="02020603050405020304" pitchFamily="18" charset="0"/>
                <a:ea typeface="+mn-ea"/>
                <a:cs typeface="Times New Roman" panose="02020603050405020304" pitchFamily="18" charset="0"/>
              </a:rPr>
              <a:t>          </a:t>
            </a:r>
            <a:r>
              <a:rPr kumimoji="0" lang="en-US"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21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rad</a:t>
            </a:r>
            <a:r>
              <a:rPr kumimoji="0" lang="en-US"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fa-IR"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واحد قدیم </a:t>
            </a:r>
            <a:r>
              <a:rPr kumimoji="0" lang="en-US"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fa-IR"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(100 rad =  1 </a:t>
            </a:r>
            <a:r>
              <a:rPr kumimoji="0" lang="en-US" sz="21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Gy</a:t>
            </a:r>
            <a:endParaRPr kumimoji="0" lang="en-US" sz="2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indent="0" algn="r" rtl="1">
              <a:buNone/>
            </a:pPr>
            <a:endParaRPr lang="fa-IR" sz="2400" b="1" dirty="0">
              <a:solidFill>
                <a:srgbClr val="FF0000"/>
              </a:solidFill>
              <a:latin typeface="Times New Roman" panose="02020603050405020304" pitchFamily="18" charset="0"/>
              <a:ea typeface="Calibri"/>
              <a:cs typeface="Times New Roman" panose="02020603050405020304" pitchFamily="18" charset="0"/>
            </a:endParaRPr>
          </a:p>
          <a:p>
            <a:pPr marL="0" indent="0" algn="r" rtl="1">
              <a:buNone/>
            </a:pPr>
            <a:r>
              <a:rPr lang="fa-IR" sz="2400" b="1" dirty="0">
                <a:solidFill>
                  <a:srgbClr val="FF0000"/>
                </a:solidFill>
                <a:latin typeface="Times New Roman" panose="02020603050405020304" pitchFamily="18" charset="0"/>
                <a:ea typeface="Calibri"/>
                <a:cs typeface="Times New Roman" panose="02020603050405020304" pitchFamily="18" charset="0"/>
              </a:rPr>
              <a:t>گری</a:t>
            </a:r>
            <a:r>
              <a:rPr lang="en-US" sz="2400" b="1" dirty="0" err="1">
                <a:solidFill>
                  <a:srgbClr val="FF0000"/>
                </a:solidFill>
                <a:latin typeface="Times New Roman" panose="02020603050405020304" pitchFamily="18" charset="0"/>
                <a:ea typeface="Calibri"/>
                <a:cs typeface="Times New Roman" panose="02020603050405020304" pitchFamily="18" charset="0"/>
              </a:rPr>
              <a:t>Gy</a:t>
            </a:r>
            <a:r>
              <a:rPr lang="en-US" sz="2400" b="1" dirty="0">
                <a:solidFill>
                  <a:srgbClr val="FF0000"/>
                </a:solidFill>
                <a:latin typeface="Times New Roman" panose="02020603050405020304" pitchFamily="18" charset="0"/>
                <a:ea typeface="Calibri"/>
                <a:cs typeface="Times New Roman" panose="02020603050405020304" pitchFamily="18" charset="0"/>
              </a:rPr>
              <a:t> </a:t>
            </a:r>
            <a:r>
              <a:rPr lang="fa-IR" sz="2400" b="1" dirty="0">
                <a:solidFill>
                  <a:srgbClr val="FF0000"/>
                </a:solidFill>
                <a:latin typeface="Times New Roman" panose="02020603050405020304" pitchFamily="18" charset="0"/>
                <a:ea typeface="Calibri"/>
                <a:cs typeface="Times New Roman" panose="02020603050405020304" pitchFamily="18" charset="0"/>
              </a:rPr>
              <a:t>: </a:t>
            </a:r>
            <a:r>
              <a:rPr lang="fa-IR" sz="2400" b="1" dirty="0">
                <a:latin typeface="Times New Roman" panose="02020603050405020304" pitchFamily="18" charset="0"/>
                <a:cs typeface="Times New Roman" panose="02020603050405020304" pitchFamily="18" charset="0"/>
              </a:rPr>
              <a:t>انرژی معادل 1 </a:t>
            </a:r>
            <a:r>
              <a:rPr lang="fa-IR" sz="2400" b="1" dirty="0" err="1">
                <a:latin typeface="Times New Roman" panose="02020603050405020304" pitchFamily="18" charset="0"/>
                <a:cs typeface="Times New Roman" panose="02020603050405020304" pitchFamily="18" charset="0"/>
              </a:rPr>
              <a:t>ژول</a:t>
            </a:r>
            <a:r>
              <a:rPr lang="fa-IR" sz="2400" b="1" dirty="0">
                <a:latin typeface="Times New Roman" panose="02020603050405020304" pitchFamily="18" charset="0"/>
                <a:cs typeface="Times New Roman" panose="02020603050405020304" pitchFamily="18" charset="0"/>
              </a:rPr>
              <a:t> ناشی از انواع </a:t>
            </a:r>
            <a:r>
              <a:rPr lang="fa-IR" sz="2400" b="1" dirty="0" err="1">
                <a:latin typeface="Times New Roman" panose="02020603050405020304" pitchFamily="18" charset="0"/>
                <a:cs typeface="Times New Roman" panose="02020603050405020304" pitchFamily="18" charset="0"/>
              </a:rPr>
              <a:t>پرتوها</a:t>
            </a:r>
            <a:r>
              <a:rPr lang="fa-IR" sz="2400" b="1" dirty="0">
                <a:latin typeface="Times New Roman" panose="02020603050405020304" pitchFamily="18" charset="0"/>
                <a:cs typeface="Times New Roman" panose="02020603050405020304" pitchFamily="18" charset="0"/>
              </a:rPr>
              <a:t> که به 1 کیلوگرم از ماده منتقل می شود.</a:t>
            </a:r>
          </a:p>
          <a:p>
            <a:pPr marL="0" indent="0" algn="r" rtl="1">
              <a:buNone/>
            </a:pPr>
            <a:endParaRPr lang="en-US" sz="2000" b="1" dirty="0">
              <a:solidFill>
                <a:prstClr val="black"/>
              </a:solidFill>
              <a:latin typeface="Times New Roman" panose="02020603050405020304" pitchFamily="18" charset="0"/>
              <a:cs typeface="Times New Roman" panose="02020603050405020304" pitchFamily="18" charset="0"/>
            </a:endParaRPr>
          </a:p>
          <a:p>
            <a:pPr marL="0" indent="0" algn="r" rtl="1">
              <a:buNone/>
            </a:pPr>
            <a:r>
              <a:rPr lang="fa-IR" sz="2400" b="1" dirty="0" err="1">
                <a:solidFill>
                  <a:srgbClr val="0000CC"/>
                </a:solidFill>
                <a:latin typeface="Times New Roman" panose="02020603050405020304" pitchFamily="18" charset="0"/>
                <a:ea typeface="Calibri"/>
                <a:cs typeface="Times New Roman" panose="02020603050405020304" pitchFamily="18" charset="0"/>
              </a:rPr>
              <a:t>کاربردگری</a:t>
            </a:r>
            <a:r>
              <a:rPr lang="en-US" sz="2400" b="1" dirty="0" err="1">
                <a:solidFill>
                  <a:srgbClr val="0000CC"/>
                </a:solidFill>
                <a:latin typeface="Times New Roman" panose="02020603050405020304" pitchFamily="18" charset="0"/>
                <a:ea typeface="Calibri"/>
                <a:cs typeface="Times New Roman" panose="02020603050405020304" pitchFamily="18" charset="0"/>
              </a:rPr>
              <a:t>Gy</a:t>
            </a:r>
            <a:r>
              <a:rPr lang="en-US" sz="2400" b="1" dirty="0">
                <a:solidFill>
                  <a:srgbClr val="0000CC"/>
                </a:solidFill>
                <a:latin typeface="Times New Roman" panose="02020603050405020304" pitchFamily="18" charset="0"/>
                <a:ea typeface="Calibri"/>
                <a:cs typeface="Times New Roman" panose="02020603050405020304" pitchFamily="18" charset="0"/>
              </a:rPr>
              <a:t> </a:t>
            </a:r>
            <a:r>
              <a:rPr lang="fa-IR" sz="2400" b="1" dirty="0">
                <a:solidFill>
                  <a:srgbClr val="0000CC"/>
                </a:solidFill>
                <a:latin typeface="Times New Roman" panose="02020603050405020304" pitchFamily="18" charset="0"/>
                <a:ea typeface="Calibri"/>
                <a:cs typeface="Times New Roman" panose="02020603050405020304" pitchFamily="18" charset="0"/>
              </a:rPr>
              <a:t>: </a:t>
            </a:r>
          </a:p>
          <a:p>
            <a:pPr lvl="0" algn="r" rtl="1">
              <a:buFont typeface="Wingdings" panose="05000000000000000000" pitchFamily="2" charset="2"/>
              <a:buChar char="q"/>
            </a:pPr>
            <a:r>
              <a:rPr lang="fa-IR" sz="2000" b="1" dirty="0">
                <a:solidFill>
                  <a:srgbClr val="005000"/>
                </a:solidFill>
                <a:latin typeface="Times New Roman" panose="02020603050405020304" pitchFamily="18" charset="0"/>
                <a:ea typeface="Calibri"/>
                <a:cs typeface="Times New Roman" panose="02020603050405020304" pitchFamily="18" charset="0"/>
              </a:rPr>
              <a:t>اندازه گیری انرژی جذبی  </a:t>
            </a:r>
          </a:p>
          <a:p>
            <a:pPr lvl="0" algn="r" rtl="1">
              <a:buFont typeface="Wingdings" panose="05000000000000000000" pitchFamily="2" charset="2"/>
              <a:buChar char="q"/>
            </a:pPr>
            <a:r>
              <a:rPr lang="fa-IR" sz="2000" b="1" dirty="0">
                <a:latin typeface="Times New Roman" panose="02020603050405020304" pitchFamily="18" charset="0"/>
                <a:cs typeface="Times New Roman" panose="02020603050405020304" pitchFamily="18" charset="0"/>
              </a:rPr>
              <a:t>استفاده</a:t>
            </a:r>
            <a:r>
              <a:rPr lang="fa-IR" sz="2000" b="1" dirty="0">
                <a:solidFill>
                  <a:srgbClr val="0000CC"/>
                </a:solidFill>
                <a:latin typeface="Times New Roman" panose="02020603050405020304" pitchFamily="18" charset="0"/>
                <a:cs typeface="Times New Roman" panose="02020603050405020304" pitchFamily="18" charset="0"/>
              </a:rPr>
              <a:t> </a:t>
            </a:r>
            <a:r>
              <a:rPr lang="fa-IR" sz="2000" b="1" dirty="0">
                <a:latin typeface="Times New Roman" panose="02020603050405020304" pitchFamily="18" charset="0"/>
                <a:cs typeface="Times New Roman" panose="02020603050405020304" pitchFamily="18" charset="0"/>
              </a:rPr>
              <a:t>برای </a:t>
            </a:r>
            <a:r>
              <a:rPr lang="fa-IR" sz="2000" b="1" dirty="0">
                <a:solidFill>
                  <a:srgbClr val="006600"/>
                </a:solidFill>
                <a:latin typeface="Times New Roman" panose="02020603050405020304" pitchFamily="18" charset="0"/>
                <a:cs typeface="Times New Roman" panose="02020603050405020304" pitchFamily="18" charset="0"/>
              </a:rPr>
              <a:t>هر </a:t>
            </a:r>
            <a:r>
              <a:rPr lang="fa-IR" sz="2000" b="1" u="sng" dirty="0">
                <a:solidFill>
                  <a:srgbClr val="006600"/>
                </a:solidFill>
                <a:latin typeface="Times New Roman" panose="02020603050405020304" pitchFamily="18" charset="0"/>
                <a:cs typeface="Times New Roman" panose="02020603050405020304" pitchFamily="18" charset="0"/>
              </a:rPr>
              <a:t>پرتو </a:t>
            </a:r>
            <a:r>
              <a:rPr lang="fa-IR" sz="2000" b="1" u="sng" dirty="0" err="1">
                <a:solidFill>
                  <a:srgbClr val="006600"/>
                </a:solidFill>
                <a:latin typeface="Times New Roman" panose="02020603050405020304" pitchFamily="18" charset="0"/>
                <a:cs typeface="Times New Roman" panose="02020603050405020304" pitchFamily="18" charset="0"/>
              </a:rPr>
              <a:t>یونساز</a:t>
            </a:r>
            <a:r>
              <a:rPr lang="fa-IR" sz="2000" b="1" u="sng" dirty="0">
                <a:solidFill>
                  <a:srgbClr val="006600"/>
                </a:solidFill>
                <a:latin typeface="Times New Roman" panose="02020603050405020304" pitchFamily="18" charset="0"/>
                <a:cs typeface="Times New Roman" panose="02020603050405020304" pitchFamily="18" charset="0"/>
              </a:rPr>
              <a:t> </a:t>
            </a:r>
            <a:endParaRPr lang="en-US" sz="2000" b="1" u="sng" dirty="0">
              <a:solidFill>
                <a:srgbClr val="006600"/>
              </a:solidFill>
              <a:latin typeface="Times New Roman" panose="02020603050405020304" pitchFamily="18" charset="0"/>
              <a:cs typeface="Times New Roman" panose="02020603050405020304" pitchFamily="18" charset="0"/>
            </a:endParaRPr>
          </a:p>
          <a:p>
            <a:pPr lvl="0" algn="r" rtl="1">
              <a:buFont typeface="Wingdings" panose="05000000000000000000" pitchFamily="2" charset="2"/>
              <a:buChar char="q"/>
            </a:pPr>
            <a:r>
              <a:rPr lang="fa-IR" sz="2000" b="1" dirty="0">
                <a:solidFill>
                  <a:prstClr val="black"/>
                </a:solidFill>
                <a:latin typeface="Times New Roman" panose="02020603050405020304" pitchFamily="18" charset="0"/>
                <a:cs typeface="Times New Roman" panose="02020603050405020304" pitchFamily="18" charset="0"/>
              </a:rPr>
              <a:t>هر زمان که در مورد </a:t>
            </a:r>
            <a:r>
              <a:rPr lang="fa-IR" sz="2000" b="1" u="sng" dirty="0">
                <a:solidFill>
                  <a:srgbClr val="006600"/>
                </a:solidFill>
                <a:latin typeface="Times New Roman" panose="02020603050405020304" pitchFamily="18" charset="0"/>
                <a:cs typeface="Times New Roman" panose="02020603050405020304" pitchFamily="18" charset="0"/>
              </a:rPr>
              <a:t>دوز</a:t>
            </a:r>
            <a:r>
              <a:rPr lang="fa-IR" sz="2000" b="1" dirty="0">
                <a:solidFill>
                  <a:srgbClr val="006600"/>
                </a:solidFill>
                <a:latin typeface="Times New Roman" panose="02020603050405020304" pitchFamily="18" charset="0"/>
                <a:cs typeface="Times New Roman" panose="02020603050405020304" pitchFamily="18" charset="0"/>
              </a:rPr>
              <a:t> </a:t>
            </a:r>
            <a:r>
              <a:rPr lang="fa-IR" sz="2000" b="1" dirty="0">
                <a:latin typeface="Times New Roman" panose="02020603050405020304" pitchFamily="18" charset="0"/>
                <a:cs typeface="Times New Roman" panose="02020603050405020304" pitchFamily="18" charset="0"/>
              </a:rPr>
              <a:t>صحبت میشود</a:t>
            </a:r>
          </a:p>
          <a:p>
            <a:pPr lvl="0" algn="r" rtl="1">
              <a:buFont typeface="Wingdings" panose="05000000000000000000" pitchFamily="2" charset="2"/>
              <a:buChar char="q"/>
            </a:pPr>
            <a:r>
              <a:rPr lang="fa-IR" sz="2000" b="1" u="sng" dirty="0">
                <a:solidFill>
                  <a:srgbClr val="D60093"/>
                </a:solidFill>
                <a:latin typeface="Times New Roman" panose="02020603050405020304" pitchFamily="18" charset="0"/>
                <a:ea typeface="Calibri"/>
                <a:cs typeface="Times New Roman" panose="02020603050405020304" pitchFamily="18" charset="0"/>
              </a:rPr>
              <a:t>دوز بیمار </a:t>
            </a:r>
            <a:r>
              <a:rPr lang="fa-IR" sz="2000" b="1" u="sng" dirty="0">
                <a:solidFill>
                  <a:srgbClr val="006600"/>
                </a:solidFill>
                <a:latin typeface="Times New Roman" panose="02020603050405020304" pitchFamily="18" charset="0"/>
                <a:ea typeface="Calibri"/>
                <a:cs typeface="Times New Roman" panose="02020603050405020304" pitchFamily="18" charset="0"/>
              </a:rPr>
              <a:t>اغلب با گری </a:t>
            </a:r>
            <a:r>
              <a:rPr lang="fa-IR" sz="2000" b="1" u="sng" dirty="0">
                <a:solidFill>
                  <a:prstClr val="black"/>
                </a:solidFill>
                <a:latin typeface="Times New Roman" panose="02020603050405020304" pitchFamily="18" charset="0"/>
                <a:ea typeface="Calibri"/>
                <a:cs typeface="Times New Roman" panose="02020603050405020304" pitchFamily="18" charset="0"/>
              </a:rPr>
              <a:t>یا راد</a:t>
            </a:r>
            <a:r>
              <a:rPr lang="fa-IR" sz="2000" b="1" dirty="0">
                <a:solidFill>
                  <a:prstClr val="black"/>
                </a:solidFill>
                <a:latin typeface="Times New Roman" panose="02020603050405020304" pitchFamily="18" charset="0"/>
                <a:ea typeface="Calibri"/>
                <a:cs typeface="Times New Roman" panose="02020603050405020304" pitchFamily="18" charset="0"/>
              </a:rPr>
              <a:t> بیان میشود</a:t>
            </a:r>
          </a:p>
          <a:p>
            <a:pPr lvl="0" algn="r" rtl="1">
              <a:buFont typeface="Wingdings" panose="05000000000000000000" pitchFamily="2" charset="2"/>
              <a:buChar char="Ø"/>
            </a:pPr>
            <a:r>
              <a:rPr lang="fa-IR" sz="2000" b="1" u="sng" dirty="0">
                <a:solidFill>
                  <a:srgbClr val="FF0000"/>
                </a:solidFill>
                <a:latin typeface="Times New Roman" panose="02020603050405020304" pitchFamily="18" charset="0"/>
                <a:cs typeface="Times New Roman" panose="02020603050405020304" pitchFamily="18" charset="0"/>
              </a:rPr>
              <a:t>مهم: </a:t>
            </a:r>
            <a:r>
              <a:rPr lang="fa-IR" sz="2000" b="1" u="sng" dirty="0">
                <a:solidFill>
                  <a:srgbClr val="006600"/>
                </a:solidFill>
                <a:latin typeface="Times New Roman" panose="02020603050405020304" pitchFamily="18" charset="0"/>
                <a:cs typeface="Times New Roman" panose="02020603050405020304" pitchFamily="18" charset="0"/>
              </a:rPr>
              <a:t>اثر بیولوژیکی </a:t>
            </a:r>
            <a:r>
              <a:rPr lang="fa-IR" sz="2000" b="1" u="sng" dirty="0">
                <a:solidFill>
                  <a:prstClr val="black"/>
                </a:solidFill>
                <a:latin typeface="Times New Roman" panose="02020603050405020304" pitchFamily="18" charset="0"/>
                <a:cs typeface="Times New Roman" panose="02020603050405020304" pitchFamily="18" charset="0"/>
              </a:rPr>
              <a:t>یک گری برای </a:t>
            </a:r>
            <a:r>
              <a:rPr lang="fa-IR" sz="2000" b="1" u="sng" dirty="0" err="1">
                <a:solidFill>
                  <a:srgbClr val="006600"/>
                </a:solidFill>
                <a:latin typeface="Times New Roman" panose="02020603050405020304" pitchFamily="18" charset="0"/>
                <a:cs typeface="Times New Roman" panose="02020603050405020304" pitchFamily="18" charset="0"/>
              </a:rPr>
              <a:t>پرتوهای</a:t>
            </a:r>
            <a:r>
              <a:rPr lang="fa-IR" sz="2000" b="1" u="sng" dirty="0">
                <a:solidFill>
                  <a:srgbClr val="006600"/>
                </a:solidFill>
                <a:latin typeface="Times New Roman" panose="02020603050405020304" pitchFamily="18" charset="0"/>
                <a:cs typeface="Times New Roman" panose="02020603050405020304" pitchFamily="18" charset="0"/>
              </a:rPr>
              <a:t> مختلف متفاوت </a:t>
            </a:r>
            <a:r>
              <a:rPr lang="fa-IR" sz="2000" b="1" u="sng" dirty="0">
                <a:solidFill>
                  <a:prstClr val="black"/>
                </a:solidFill>
                <a:latin typeface="Times New Roman" panose="02020603050405020304" pitchFamily="18" charset="0"/>
                <a:cs typeface="Times New Roman" panose="02020603050405020304" pitchFamily="18" charset="0"/>
              </a:rPr>
              <a:t>است</a:t>
            </a:r>
            <a:endParaRPr lang="en-US" sz="2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12</a:t>
            </a:fld>
            <a:endParaRPr lang="en-US"/>
          </a:p>
        </p:txBody>
      </p:sp>
    </p:spTree>
    <p:extLst>
      <p:ext uri="{BB962C8B-B14F-4D97-AF65-F5344CB8AC3E}">
        <p14:creationId xmlns:p14="http://schemas.microsoft.com/office/powerpoint/2010/main" val="3154176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D993CC-8739-DD99-F15E-FE9159F9918C}"/>
              </a:ext>
            </a:extLst>
          </p:cNvPr>
          <p:cNvSpPr>
            <a:spLocks noGrp="1"/>
          </p:cNvSpPr>
          <p:nvPr>
            <p:ph idx="1"/>
          </p:nvPr>
        </p:nvSpPr>
        <p:spPr>
          <a:xfrm>
            <a:off x="254000" y="145623"/>
            <a:ext cx="12573000" cy="7023954"/>
          </a:xfrm>
        </p:spPr>
        <p:txBody>
          <a:bodyPr>
            <a:normAutofit/>
          </a:bodyPr>
          <a:lstStyle/>
          <a:p>
            <a:pPr marL="0" indent="0" algn="ctr" rtl="1">
              <a:buNone/>
            </a:pPr>
            <a:r>
              <a:rPr lang="fa-IR" sz="2800" b="1" dirty="0">
                <a:solidFill>
                  <a:srgbClr val="FF0000"/>
                </a:solidFill>
                <a:latin typeface="Times New Roman" panose="02020603050405020304" pitchFamily="18" charset="0"/>
                <a:ea typeface="Calibri"/>
                <a:cs typeface="Times New Roman" panose="02020603050405020304" pitchFamily="18" charset="0"/>
              </a:rPr>
              <a:t>عوامل موثر در آثار بیولوژیک </a:t>
            </a:r>
            <a:r>
              <a:rPr lang="fa-IR" sz="2800" b="1" dirty="0" err="1">
                <a:solidFill>
                  <a:srgbClr val="FF0000"/>
                </a:solidFill>
                <a:latin typeface="Times New Roman" panose="02020603050405020304" pitchFamily="18" charset="0"/>
                <a:ea typeface="Calibri"/>
                <a:cs typeface="Times New Roman" panose="02020603050405020304" pitchFamily="18" charset="0"/>
              </a:rPr>
              <a:t>پرتوها</a:t>
            </a:r>
            <a:endParaRPr lang="fa-IR" sz="2800" b="1" dirty="0">
              <a:solidFill>
                <a:srgbClr val="FF0000"/>
              </a:solidFill>
              <a:latin typeface="Times New Roman" panose="02020603050405020304" pitchFamily="18" charset="0"/>
              <a:ea typeface="Calibri"/>
              <a:cs typeface="Times New Roman" panose="02020603050405020304" pitchFamily="18" charset="0"/>
            </a:endParaRPr>
          </a:p>
          <a:p>
            <a:pPr marL="0" indent="0" algn="r" rtl="1">
              <a:buNone/>
            </a:pPr>
            <a:r>
              <a:rPr lang="fa-IR" altLang="en-US" sz="2000" b="1" dirty="0">
                <a:solidFill>
                  <a:srgbClr val="FF0000"/>
                </a:solidFill>
                <a:latin typeface="Times New Roman" panose="02020603050405020304" pitchFamily="18" charset="0"/>
                <a:cs typeface="Times New Roman" panose="02020603050405020304" pitchFamily="18" charset="0"/>
              </a:rPr>
              <a:t>مهم</a:t>
            </a:r>
            <a:r>
              <a:rPr lang="fa-IR" altLang="en-US" sz="2000" b="1" dirty="0">
                <a:solidFill>
                  <a:srgbClr val="006600"/>
                </a:solidFill>
                <a:latin typeface="Times New Roman" panose="02020603050405020304" pitchFamily="18" charset="0"/>
                <a:cs typeface="Times New Roman" panose="02020603050405020304" pitchFamily="18" charset="0"/>
              </a:rPr>
              <a:t>: کافی نبودن دوز </a:t>
            </a:r>
            <a:r>
              <a:rPr lang="fa-IR" altLang="en-US" sz="2000" b="1" u="sng" dirty="0">
                <a:solidFill>
                  <a:srgbClr val="006600"/>
                </a:solidFill>
                <a:latin typeface="Times New Roman" panose="02020603050405020304" pitchFamily="18" charset="0"/>
                <a:cs typeface="Times New Roman" panose="02020603050405020304" pitchFamily="18" charset="0"/>
              </a:rPr>
              <a:t>جذب شده به تنهایی برای پیش بینی وخامت اثار بیولوژیکی</a:t>
            </a:r>
          </a:p>
          <a:p>
            <a:pPr marL="0" indent="0" algn="r" rtl="1">
              <a:buNone/>
            </a:pPr>
            <a:r>
              <a:rPr lang="fa-IR" altLang="en-US" sz="2000" b="1" dirty="0">
                <a:solidFill>
                  <a:srgbClr val="006600"/>
                </a:solidFill>
                <a:latin typeface="Times New Roman" panose="02020603050405020304" pitchFamily="18" charset="0"/>
                <a:cs typeface="Times New Roman" panose="02020603050405020304" pitchFamily="18" charset="0"/>
              </a:rPr>
              <a:t> </a:t>
            </a:r>
            <a:r>
              <a:rPr lang="fa-IR" altLang="en-US" sz="2400" b="1" u="sng" dirty="0">
                <a:latin typeface="Times New Roman" panose="02020603050405020304" pitchFamily="18" charset="0"/>
                <a:cs typeface="Times New Roman" panose="02020603050405020304" pitchFamily="18" charset="0"/>
              </a:rPr>
              <a:t>و لازم است </a:t>
            </a:r>
            <a:r>
              <a:rPr lang="fa-IR" altLang="en-US" sz="2400" b="1" u="sng" dirty="0">
                <a:solidFill>
                  <a:srgbClr val="FF0000"/>
                </a:solidFill>
                <a:latin typeface="Times New Roman" panose="02020603050405020304" pitchFamily="18" charset="0"/>
                <a:cs typeface="Times New Roman" panose="02020603050405020304" pitchFamily="18" charset="0"/>
              </a:rPr>
              <a:t>نوع پرتو </a:t>
            </a:r>
            <a:r>
              <a:rPr lang="fa-IR" altLang="en-US" sz="2400" b="1" u="sng" dirty="0">
                <a:latin typeface="Times New Roman" panose="02020603050405020304" pitchFamily="18" charset="0"/>
                <a:cs typeface="Times New Roman" panose="02020603050405020304" pitchFamily="18" charset="0"/>
              </a:rPr>
              <a:t>نیز مشخص شود .</a:t>
            </a:r>
            <a:endParaRPr lang="en-US" altLang="en-US" sz="2400" b="1" u="sng" dirty="0">
              <a:latin typeface="Times New Roman" panose="02020603050405020304" pitchFamily="18" charset="0"/>
              <a:cs typeface="Times New Roman" panose="02020603050405020304" pitchFamily="18" charset="0"/>
            </a:endParaRPr>
          </a:p>
          <a:p>
            <a:pPr marL="0" indent="0" algn="r" rtl="1">
              <a:buNone/>
            </a:pPr>
            <a:endParaRPr lang="fa-IR" altLang="en-US" sz="2400" b="1" u="sng" dirty="0">
              <a:latin typeface="Times New Roman" panose="02020603050405020304" pitchFamily="18" charset="0"/>
              <a:cs typeface="Times New Roman" panose="02020603050405020304" pitchFamily="18" charset="0"/>
            </a:endParaRPr>
          </a:p>
          <a:p>
            <a:pPr marL="0" indent="0" algn="r" rtl="1">
              <a:buNone/>
            </a:pPr>
            <a:r>
              <a:rPr lang="fa-IR" altLang="en-US" sz="2000" b="1" dirty="0">
                <a:latin typeface="Times New Roman" panose="02020603050405020304" pitchFamily="18" charset="0"/>
                <a:cs typeface="Times New Roman" panose="02020603050405020304" pitchFamily="18" charset="0"/>
              </a:rPr>
              <a:t>باید </a:t>
            </a:r>
            <a:r>
              <a:rPr lang="fa-IR" altLang="en-US" sz="2000" b="1" dirty="0" err="1">
                <a:latin typeface="Times New Roman" panose="02020603050405020304" pitchFamily="18" charset="0"/>
                <a:cs typeface="Times New Roman" panose="02020603050405020304" pitchFamily="18" charset="0"/>
              </a:rPr>
              <a:t>کمیتی</a:t>
            </a:r>
            <a:r>
              <a:rPr lang="fa-IR" altLang="en-US" sz="2000" b="1" dirty="0">
                <a:latin typeface="Times New Roman" panose="02020603050405020304" pitchFamily="18" charset="0"/>
                <a:cs typeface="Times New Roman" panose="02020603050405020304" pitchFamily="18" charset="0"/>
              </a:rPr>
              <a:t> بنام دز معادل تعریف شود. </a:t>
            </a:r>
            <a:r>
              <a:rPr lang="fa-IR" altLang="en-US" sz="2000" b="1" dirty="0">
                <a:solidFill>
                  <a:srgbClr val="0000CC"/>
                </a:solidFill>
                <a:latin typeface="Times New Roman" panose="02020603050405020304" pitchFamily="18" charset="0"/>
                <a:cs typeface="Times New Roman" panose="02020603050405020304" pitchFamily="18" charset="0"/>
              </a:rPr>
              <a:t>چرا؟ چرا؟؟</a:t>
            </a:r>
            <a:endParaRPr lang="en-US" sz="2000"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fa-IR" sz="2000" b="1" u="sng" dirty="0">
                <a:solidFill>
                  <a:srgbClr val="0000CC"/>
                </a:solidFill>
                <a:latin typeface="Times New Roman" panose="02020603050405020304" pitchFamily="18" charset="0"/>
                <a:ea typeface="Calibri"/>
                <a:cs typeface="Times New Roman" panose="02020603050405020304" pitchFamily="18" charset="0"/>
              </a:rPr>
              <a:t>چون: </a:t>
            </a:r>
            <a:r>
              <a:rPr lang="fa-IR" sz="2000" b="1" dirty="0">
                <a:solidFill>
                  <a:srgbClr val="006600"/>
                </a:solidFill>
                <a:latin typeface="Times New Roman" panose="02020603050405020304" pitchFamily="18" charset="0"/>
                <a:ea typeface="Calibri"/>
                <a:cs typeface="Times New Roman" panose="02020603050405020304" pitchFamily="18" charset="0"/>
              </a:rPr>
              <a:t>عوامل متعددی </a:t>
            </a:r>
            <a:r>
              <a:rPr lang="fa-IR" sz="2000" b="1" dirty="0">
                <a:latin typeface="Times New Roman" panose="02020603050405020304" pitchFamily="18" charset="0"/>
                <a:ea typeface="Calibri"/>
                <a:cs typeface="Times New Roman" panose="02020603050405020304" pitchFamily="18" charset="0"/>
              </a:rPr>
              <a:t>در آثار بیولوژیک پرتو موثر هستند. مثل</a:t>
            </a:r>
          </a:p>
          <a:p>
            <a:pPr marL="0" indent="0" algn="r" rtl="1">
              <a:lnSpc>
                <a:spcPct val="115000"/>
              </a:lnSpc>
              <a:spcBef>
                <a:spcPts val="0"/>
              </a:spcBef>
              <a:buNone/>
            </a:pPr>
            <a:endParaRPr lang="fa-IR" sz="2000" b="1" dirty="0">
              <a:latin typeface="Times New Roman" panose="02020603050405020304" pitchFamily="18" charset="0"/>
              <a:ea typeface="Calibri"/>
              <a:cs typeface="Times New Roman" panose="02020603050405020304" pitchFamily="18" charset="0"/>
            </a:endParaRPr>
          </a:p>
          <a:p>
            <a:pPr marL="0" indent="0" algn="ctr" rtl="1">
              <a:lnSpc>
                <a:spcPct val="115000"/>
              </a:lnSpc>
              <a:spcBef>
                <a:spcPts val="0"/>
              </a:spcBef>
              <a:buNone/>
            </a:pPr>
            <a:r>
              <a:rPr lang="fa-IR" sz="2400" b="1" dirty="0">
                <a:solidFill>
                  <a:srgbClr val="FF0000"/>
                </a:solidFill>
                <a:latin typeface="Times New Roman" panose="02020603050405020304" pitchFamily="18" charset="0"/>
                <a:ea typeface="Calibri"/>
                <a:cs typeface="Times New Roman" panose="02020603050405020304" pitchFamily="18" charset="0"/>
              </a:rPr>
              <a:t>عوامل موثر بر آثار بیولوژیک </a:t>
            </a:r>
            <a:r>
              <a:rPr lang="fa-IR" sz="2400" b="1" dirty="0" err="1">
                <a:solidFill>
                  <a:srgbClr val="FF0000"/>
                </a:solidFill>
                <a:latin typeface="Times New Roman" panose="02020603050405020304" pitchFamily="18" charset="0"/>
                <a:ea typeface="Calibri"/>
                <a:cs typeface="Times New Roman" panose="02020603050405020304" pitchFamily="18" charset="0"/>
              </a:rPr>
              <a:t>پرتوها</a:t>
            </a:r>
            <a:endParaRPr lang="fa-IR" sz="2400" b="1" dirty="0">
              <a:solidFill>
                <a:srgbClr val="FF0000"/>
              </a:solidFill>
              <a:latin typeface="Times New Roman" panose="02020603050405020304" pitchFamily="18" charset="0"/>
              <a:ea typeface="Calibri"/>
              <a:cs typeface="Times New Roman" panose="02020603050405020304" pitchFamily="18" charset="0"/>
            </a:endParaRPr>
          </a:p>
          <a:p>
            <a:pPr marL="0" indent="0" algn="r" rtl="1">
              <a:buNone/>
            </a:pPr>
            <a:r>
              <a:rPr lang="fa-IR" sz="2400" b="1" dirty="0">
                <a:solidFill>
                  <a:srgbClr val="0000CC"/>
                </a:solidFill>
                <a:latin typeface="Times New Roman" panose="02020603050405020304" pitchFamily="18" charset="0"/>
                <a:ea typeface="Calibri"/>
                <a:cs typeface="Times New Roman" panose="02020603050405020304" pitchFamily="18" charset="0"/>
              </a:rPr>
              <a:t>1- نوع تابش </a:t>
            </a:r>
            <a:r>
              <a:rPr lang="fa-IR" sz="2000" b="1" dirty="0">
                <a:solidFill>
                  <a:srgbClr val="D60093"/>
                </a:solidFill>
                <a:latin typeface="Times New Roman" panose="02020603050405020304" pitchFamily="18" charset="0"/>
                <a:ea typeface="Calibri"/>
                <a:cs typeface="Times New Roman" panose="02020603050405020304" pitchFamily="18" charset="0"/>
              </a:rPr>
              <a:t>: </a:t>
            </a:r>
            <a:r>
              <a:rPr lang="fa-IR" altLang="en-US" sz="2000" b="1" dirty="0">
                <a:latin typeface="Times New Roman" panose="02020603050405020304" pitchFamily="18" charset="0"/>
                <a:cs typeface="Times New Roman" panose="02020603050405020304" pitchFamily="18" charset="0"/>
              </a:rPr>
              <a:t>بعضی از انواع تابش ها </a:t>
            </a:r>
            <a:r>
              <a:rPr lang="fa-IR" altLang="en-US" sz="2000" b="1" u="sng" dirty="0">
                <a:solidFill>
                  <a:srgbClr val="006600"/>
                </a:solidFill>
                <a:latin typeface="Times New Roman" panose="02020603050405020304" pitchFamily="18" charset="0"/>
                <a:cs typeface="Times New Roman" panose="02020603050405020304" pitchFamily="18" charset="0"/>
              </a:rPr>
              <a:t>صدمات بیشتری</a:t>
            </a:r>
            <a:r>
              <a:rPr lang="en-US" altLang="en-US" sz="2000" b="1" u="sng" dirty="0">
                <a:solidFill>
                  <a:srgbClr val="006600"/>
                </a:solidFill>
                <a:latin typeface="Times New Roman" panose="02020603050405020304" pitchFamily="18" charset="0"/>
                <a:cs typeface="Times New Roman" panose="02020603050405020304" pitchFamily="18" charset="0"/>
              </a:rPr>
              <a:t> </a:t>
            </a:r>
            <a:r>
              <a:rPr lang="fa-IR" altLang="en-US" sz="2000" b="1" u="sng" dirty="0">
                <a:solidFill>
                  <a:srgbClr val="006600"/>
                </a:solidFill>
                <a:latin typeface="Times New Roman" panose="02020603050405020304" pitchFamily="18" charset="0"/>
                <a:cs typeface="Times New Roman" panose="02020603050405020304" pitchFamily="18" charset="0"/>
              </a:rPr>
              <a:t>نسبت به اشعه </a:t>
            </a:r>
            <a:r>
              <a:rPr lang="en-US" altLang="en-US" sz="2000" b="1" u="sng" dirty="0">
                <a:solidFill>
                  <a:srgbClr val="006600"/>
                </a:solidFill>
                <a:latin typeface="Times New Roman" panose="02020603050405020304" pitchFamily="18" charset="0"/>
                <a:cs typeface="Times New Roman" panose="02020603050405020304" pitchFamily="18" charset="0"/>
              </a:rPr>
              <a:t>X </a:t>
            </a:r>
            <a:r>
              <a:rPr lang="fa-IR" altLang="en-US" sz="2000" b="1" u="sng" dirty="0">
                <a:solidFill>
                  <a:srgbClr val="006600"/>
                </a:solidFill>
                <a:latin typeface="Times New Roman" panose="02020603050405020304" pitchFamily="18" charset="0"/>
                <a:cs typeface="Times New Roman" panose="02020603050405020304" pitchFamily="18" charset="0"/>
              </a:rPr>
              <a:t> ایجاد </a:t>
            </a:r>
            <a:r>
              <a:rPr lang="fa-IR" altLang="en-US" sz="2000" b="1" dirty="0">
                <a:latin typeface="Times New Roman" panose="02020603050405020304" pitchFamily="18" charset="0"/>
                <a:cs typeface="Times New Roman" panose="02020603050405020304" pitchFamily="18" charset="0"/>
              </a:rPr>
              <a:t>میکنند .</a:t>
            </a:r>
          </a:p>
          <a:p>
            <a:pPr marL="0" indent="0" algn="r" rtl="1">
              <a:buNone/>
            </a:pPr>
            <a:r>
              <a:rPr lang="fa-IR" sz="2000" b="1" dirty="0">
                <a:latin typeface="Times New Roman" panose="02020603050405020304" pitchFamily="18" charset="0"/>
                <a:ea typeface="Calibri"/>
                <a:cs typeface="Times New Roman" panose="02020603050405020304" pitchFamily="18" charset="0"/>
              </a:rPr>
              <a:t>متفاوت بودن </a:t>
            </a:r>
            <a:r>
              <a:rPr lang="fa-IR" sz="2000" b="1" dirty="0">
                <a:solidFill>
                  <a:srgbClr val="006600"/>
                </a:solidFill>
                <a:latin typeface="Times New Roman" panose="02020603050405020304" pitchFamily="18" charset="0"/>
                <a:cs typeface="Times New Roman" panose="02020603050405020304" pitchFamily="18" charset="0"/>
              </a:rPr>
              <a:t>اثرات بیولوژیکی </a:t>
            </a:r>
            <a:r>
              <a:rPr lang="fa-IR" sz="2000" b="1" dirty="0">
                <a:latin typeface="Times New Roman" panose="02020603050405020304" pitchFamily="18" charset="0"/>
                <a:cs typeface="Times New Roman" panose="02020603050405020304" pitchFamily="18" charset="0"/>
              </a:rPr>
              <a:t>دوزهای مساوی از </a:t>
            </a:r>
            <a:r>
              <a:rPr lang="fa-IR" sz="2000" b="1" dirty="0" err="1">
                <a:solidFill>
                  <a:srgbClr val="006600"/>
                </a:solidFill>
                <a:latin typeface="Times New Roman" panose="02020603050405020304" pitchFamily="18" charset="0"/>
                <a:cs typeface="Times New Roman" panose="02020603050405020304" pitchFamily="18" charset="0"/>
              </a:rPr>
              <a:t>تابشهای</a:t>
            </a:r>
            <a:r>
              <a:rPr lang="fa-IR" sz="2000" b="1" dirty="0">
                <a:solidFill>
                  <a:srgbClr val="006600"/>
                </a:solidFill>
                <a:latin typeface="Times New Roman" panose="02020603050405020304" pitchFamily="18" charset="0"/>
                <a:cs typeface="Times New Roman" panose="02020603050405020304" pitchFamily="18" charset="0"/>
              </a:rPr>
              <a:t> مختلف</a:t>
            </a:r>
          </a:p>
          <a:p>
            <a:pPr marL="0" indent="0" algn="r" rtl="1">
              <a:buNone/>
            </a:pPr>
            <a:endParaRPr lang="fa-IR" sz="2000"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CC"/>
                </a:solidFill>
                <a:latin typeface="Times New Roman" panose="02020603050405020304" pitchFamily="18" charset="0"/>
                <a:ea typeface="Calibri"/>
                <a:cs typeface="Times New Roman" panose="02020603050405020304" pitchFamily="18" charset="0"/>
              </a:rPr>
              <a:t>2- حساسیت اندام های گوناگون</a:t>
            </a:r>
            <a:r>
              <a:rPr lang="fa-IR" sz="2000" b="1" dirty="0">
                <a:solidFill>
                  <a:srgbClr val="006600"/>
                </a:solidFill>
                <a:latin typeface="Times New Roman" panose="02020603050405020304" pitchFamily="18" charset="0"/>
                <a:ea typeface="Calibri"/>
                <a:cs typeface="Times New Roman" panose="02020603050405020304" pitchFamily="18" charset="0"/>
              </a:rPr>
              <a:t>: </a:t>
            </a:r>
            <a:r>
              <a:rPr lang="fa-IR" sz="2000" b="1" u="sng" dirty="0">
                <a:solidFill>
                  <a:srgbClr val="006600"/>
                </a:solidFill>
                <a:latin typeface="Times New Roman" panose="02020603050405020304" pitchFamily="18" charset="0"/>
                <a:ea typeface="Calibri"/>
                <a:cs typeface="Times New Roman" panose="02020603050405020304" pitchFamily="18" charset="0"/>
              </a:rPr>
              <a:t>تفاوت حساسیت  اندام های مختلف </a:t>
            </a:r>
            <a:r>
              <a:rPr lang="fa-IR" sz="2000" b="1" dirty="0">
                <a:latin typeface="Times New Roman" panose="02020603050405020304" pitchFamily="18" charset="0"/>
                <a:ea typeface="Calibri"/>
                <a:cs typeface="Times New Roman" panose="02020603050405020304" pitchFamily="18" charset="0"/>
              </a:rPr>
              <a:t>به پرتو یکسان  </a:t>
            </a:r>
          </a:p>
          <a:p>
            <a:pPr marL="0" indent="0" algn="r" rtl="1">
              <a:buNone/>
            </a:pPr>
            <a:endParaRPr lang="fa-IR" sz="2000" b="1"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fa-IR" sz="2400" b="1" dirty="0">
                <a:solidFill>
                  <a:srgbClr val="0000CC"/>
                </a:solidFill>
                <a:latin typeface="Times New Roman" panose="02020603050405020304" pitchFamily="18" charset="0"/>
                <a:ea typeface="Calibri"/>
                <a:cs typeface="Times New Roman" panose="02020603050405020304" pitchFamily="18" charset="0"/>
              </a:rPr>
              <a:t>3- امکان </a:t>
            </a:r>
            <a:r>
              <a:rPr lang="fa-IR" sz="2400" b="1" dirty="0" err="1">
                <a:solidFill>
                  <a:srgbClr val="0000CC"/>
                </a:solidFill>
                <a:latin typeface="Times New Roman" panose="02020603050405020304" pitchFamily="18" charset="0"/>
                <a:ea typeface="Calibri"/>
                <a:cs typeface="Times New Roman" panose="02020603050405020304" pitchFamily="18" charset="0"/>
              </a:rPr>
              <a:t>پرتوگری</a:t>
            </a:r>
            <a:r>
              <a:rPr lang="fa-IR" sz="2400" b="1" dirty="0">
                <a:solidFill>
                  <a:srgbClr val="0000CC"/>
                </a:solidFill>
                <a:latin typeface="Times New Roman" panose="02020603050405020304" pitchFamily="18" charset="0"/>
                <a:ea typeface="Calibri"/>
                <a:cs typeface="Times New Roman" panose="02020603050405020304" pitchFamily="18" charset="0"/>
              </a:rPr>
              <a:t> </a:t>
            </a:r>
            <a:r>
              <a:rPr lang="fa-IR" sz="2400" b="1" dirty="0" err="1">
                <a:solidFill>
                  <a:srgbClr val="0000CC"/>
                </a:solidFill>
                <a:latin typeface="Times New Roman" panose="02020603050405020304" pitchFamily="18" charset="0"/>
                <a:ea typeface="Calibri"/>
                <a:cs typeface="Times New Roman" panose="02020603050405020304" pitchFamily="18" charset="0"/>
              </a:rPr>
              <a:t>پرتوکاران</a:t>
            </a:r>
            <a:r>
              <a:rPr lang="fa-IR" sz="2400" b="1" dirty="0">
                <a:solidFill>
                  <a:srgbClr val="0000CC"/>
                </a:solidFill>
                <a:latin typeface="Times New Roman" panose="02020603050405020304" pitchFamily="18" charset="0"/>
                <a:ea typeface="Calibri"/>
                <a:cs typeface="Times New Roman" panose="02020603050405020304" pitchFamily="18" charset="0"/>
              </a:rPr>
              <a:t> از منابع مختلف انرژی</a:t>
            </a:r>
            <a:endParaRPr lang="fa-IR" sz="2400" b="1"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fa-IR" sz="2000" b="1" dirty="0">
                <a:latin typeface="Times New Roman" panose="02020603050405020304" pitchFamily="18" charset="0"/>
                <a:ea typeface="Calibri"/>
                <a:cs typeface="Times New Roman" panose="02020603050405020304" pitchFamily="18" charset="0"/>
              </a:rPr>
              <a:t>امکان تابش گیری </a:t>
            </a:r>
            <a:r>
              <a:rPr lang="fa-IR" sz="2000" b="1" dirty="0" err="1">
                <a:solidFill>
                  <a:srgbClr val="006600"/>
                </a:solidFill>
                <a:latin typeface="Times New Roman" panose="02020603050405020304" pitchFamily="18" charset="0"/>
                <a:ea typeface="Calibri"/>
                <a:cs typeface="Times New Roman" panose="02020603050405020304" pitchFamily="18" charset="0"/>
              </a:rPr>
              <a:t>پرتوکاران</a:t>
            </a:r>
            <a:r>
              <a:rPr lang="fa-IR" sz="2000" b="1" dirty="0">
                <a:latin typeface="Times New Roman" panose="02020603050405020304" pitchFamily="18" charset="0"/>
                <a:ea typeface="Calibri"/>
                <a:cs typeface="Times New Roman" panose="02020603050405020304" pitchFamily="18" charset="0"/>
              </a:rPr>
              <a:t>، </a:t>
            </a:r>
            <a:r>
              <a:rPr lang="fa-IR" sz="2000" b="1" u="sng" dirty="0">
                <a:solidFill>
                  <a:srgbClr val="006600"/>
                </a:solidFill>
                <a:latin typeface="Times New Roman" panose="02020603050405020304" pitchFamily="18" charset="0"/>
                <a:ea typeface="Calibri"/>
                <a:cs typeface="Times New Roman" panose="02020603050405020304" pitchFamily="18" charset="0"/>
              </a:rPr>
              <a:t>بیش از یک منبع تشعشع </a:t>
            </a:r>
            <a:r>
              <a:rPr lang="fa-IR" sz="2000" b="1" dirty="0" err="1">
                <a:latin typeface="Times New Roman" panose="02020603050405020304" pitchFamily="18" charset="0"/>
                <a:ea typeface="Calibri"/>
                <a:cs typeface="Times New Roman" panose="02020603050405020304" pitchFamily="18" charset="0"/>
              </a:rPr>
              <a:t>یونساز</a:t>
            </a:r>
            <a:r>
              <a:rPr lang="fa-IR" sz="2000" b="1" dirty="0">
                <a:latin typeface="Times New Roman" panose="02020603050405020304" pitchFamily="18" charset="0"/>
                <a:ea typeface="Calibri"/>
                <a:cs typeface="Times New Roman" panose="02020603050405020304" pitchFamily="18" charset="0"/>
              </a:rPr>
              <a:t>  </a:t>
            </a:r>
          </a:p>
          <a:p>
            <a:pPr marL="0" indent="0" algn="r" rtl="1">
              <a:buNone/>
            </a:pPr>
            <a:endParaRPr lang="en-US" sz="2000" b="1" i="0" dirty="0">
              <a:effectLst/>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B395B74-B64D-263A-965B-1CDF1AC92A83}"/>
              </a:ext>
            </a:extLst>
          </p:cNvPr>
          <p:cNvSpPr>
            <a:spLocks noGrp="1"/>
          </p:cNvSpPr>
          <p:nvPr>
            <p:ph type="ftr" sz="quarter" idx="11"/>
          </p:nvPr>
        </p:nvSpPr>
        <p:spPr/>
        <p:txBody>
          <a:bodyPr/>
          <a:lstStyle/>
          <a:p>
            <a:r>
              <a:rPr lang="en-US"/>
              <a:t>Movahedi</a:t>
            </a:r>
          </a:p>
        </p:txBody>
      </p:sp>
      <p:sp>
        <p:nvSpPr>
          <p:cNvPr id="5" name="Slide Number Placeholder 4">
            <a:extLst>
              <a:ext uri="{FF2B5EF4-FFF2-40B4-BE49-F238E27FC236}">
                <a16:creationId xmlns:a16="http://schemas.microsoft.com/office/drawing/2014/main" id="{203A7411-7954-069B-FAAE-84EB54679174}"/>
              </a:ext>
            </a:extLst>
          </p:cNvPr>
          <p:cNvSpPr>
            <a:spLocks noGrp="1"/>
          </p:cNvSpPr>
          <p:nvPr>
            <p:ph type="sldNum" sz="quarter" idx="12"/>
          </p:nvPr>
        </p:nvSpPr>
        <p:spPr/>
        <p:txBody>
          <a:bodyPr/>
          <a:lstStyle/>
          <a:p>
            <a:fld id="{4FBB5FCB-E7DE-4F33-B753-76C3644479BB}" type="slidenum">
              <a:rPr lang="en-US" smtClean="0"/>
              <a:pPr/>
              <a:t>13</a:t>
            </a:fld>
            <a:endParaRPr lang="en-US"/>
          </a:p>
        </p:txBody>
      </p:sp>
    </p:spTree>
    <p:extLst>
      <p:ext uri="{BB962C8B-B14F-4D97-AF65-F5344CB8AC3E}">
        <p14:creationId xmlns:p14="http://schemas.microsoft.com/office/powerpoint/2010/main" val="2314435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254000" y="179494"/>
            <a:ext cx="12573000" cy="6968246"/>
          </a:xfrm>
        </p:spPr>
        <p:txBody>
          <a:bodyPr>
            <a:noAutofit/>
          </a:bodyPr>
          <a:lstStyle/>
          <a:p>
            <a:pPr algn="ctr" rtl="1">
              <a:lnSpc>
                <a:spcPct val="120000"/>
              </a:lnSpc>
              <a:spcBef>
                <a:spcPct val="0"/>
              </a:spcBef>
              <a:buNone/>
              <a:defRPr/>
            </a:pPr>
            <a:r>
              <a:rPr lang="fa-IR" sz="1707" b="1" dirty="0">
                <a:latin typeface="Times New Roman" panose="02020603050405020304" pitchFamily="18" charset="0"/>
                <a:cs typeface="Times New Roman" panose="02020603050405020304" pitchFamily="18" charset="0"/>
              </a:rPr>
              <a:t>ادامه کمیت های مورد استفاده در دوزیمتری</a:t>
            </a:r>
          </a:p>
          <a:p>
            <a:pPr marL="0" indent="0" algn="ctr" rtl="1">
              <a:buNone/>
            </a:pPr>
            <a:r>
              <a:rPr lang="fa-IR" altLang="en-US" sz="2800" b="1" dirty="0">
                <a:solidFill>
                  <a:srgbClr val="C00000"/>
                </a:solidFill>
                <a:latin typeface="Times New Roman" panose="02020603050405020304" pitchFamily="18" charset="0"/>
                <a:cs typeface="Times New Roman" panose="02020603050405020304" pitchFamily="18" charset="0"/>
              </a:rPr>
              <a:t>ب) دز معادل - هم ارز</a:t>
            </a:r>
            <a:r>
              <a:rPr lang="en-US" altLang="en-US" sz="2800" b="1" dirty="0">
                <a:solidFill>
                  <a:srgbClr val="0000CC"/>
                </a:solidFill>
                <a:latin typeface="Times New Roman" panose="02020603050405020304" pitchFamily="18" charset="0"/>
                <a:cs typeface="Times New Roman" panose="02020603050405020304" pitchFamily="18" charset="0"/>
              </a:rPr>
              <a:t> (E) </a:t>
            </a:r>
            <a:r>
              <a:rPr lang="fa-IR" altLang="en-US" sz="2800" b="1" dirty="0">
                <a:solidFill>
                  <a:srgbClr val="C00000"/>
                </a:solidFill>
                <a:latin typeface="Times New Roman" panose="02020603050405020304" pitchFamily="18" charset="0"/>
                <a:cs typeface="Times New Roman" panose="02020603050405020304" pitchFamily="18" charset="0"/>
              </a:rPr>
              <a:t>-  </a:t>
            </a:r>
            <a:r>
              <a:rPr lang="en-US" sz="2800" b="1" dirty="0">
                <a:solidFill>
                  <a:srgbClr val="C00000"/>
                </a:solidFill>
                <a:latin typeface="Times New Roman" panose="02020603050405020304" pitchFamily="18" charset="0"/>
                <a:cs typeface="Times New Roman" panose="02020603050405020304" pitchFamily="18" charset="0"/>
              </a:rPr>
              <a:t> Equivalent Dose</a:t>
            </a:r>
          </a:p>
          <a:p>
            <a:pPr marL="0" indent="0" algn="r" rtl="1">
              <a:buNone/>
            </a:pPr>
            <a:r>
              <a:rPr lang="fa-IR" sz="2400" b="1" dirty="0">
                <a:solidFill>
                  <a:srgbClr val="C00000"/>
                </a:solidFill>
                <a:latin typeface="Times New Roman" panose="02020603050405020304" pitchFamily="18" charset="0"/>
                <a:cs typeface="Times New Roman" panose="02020603050405020304" pitchFamily="18" charset="0"/>
              </a:rPr>
              <a:t>دز معادل </a:t>
            </a:r>
            <a:r>
              <a:rPr lang="fa-IR" sz="2800" b="1" dirty="0">
                <a:solidFill>
                  <a:srgbClr val="C00000"/>
                </a:solidFill>
                <a:latin typeface="Times New Roman" panose="02020603050405020304" pitchFamily="18" charset="0"/>
                <a:cs typeface="Times New Roman" panose="02020603050405020304" pitchFamily="18" charset="0"/>
              </a:rPr>
              <a:t>(دوز بیولوژیکی):</a:t>
            </a:r>
            <a:r>
              <a:rPr lang="fa-IR" sz="2800" b="1" dirty="0">
                <a:solidFill>
                  <a:srgbClr val="0000CC"/>
                </a:solidFill>
                <a:latin typeface="Times New Roman" panose="02020603050405020304" pitchFamily="18" charset="0"/>
                <a:cs typeface="Times New Roman" panose="02020603050405020304" pitchFamily="18" charset="0"/>
              </a:rPr>
              <a:t>: </a:t>
            </a:r>
            <a:r>
              <a:rPr lang="fa-IR" sz="2000" b="1" dirty="0">
                <a:latin typeface="Times New Roman" panose="02020603050405020304" pitchFamily="18" charset="0"/>
                <a:cs typeface="Times New Roman" panose="02020603050405020304" pitchFamily="18" charset="0"/>
              </a:rPr>
              <a:t>کمیتی است که اثرات بیولوژیکی ناشی از </a:t>
            </a:r>
            <a:r>
              <a:rPr lang="fa-IR" sz="2000" b="1" u="sng" dirty="0">
                <a:solidFill>
                  <a:srgbClr val="0000CC"/>
                </a:solidFill>
                <a:latin typeface="Times New Roman" panose="02020603050405020304" pitchFamily="18" charset="0"/>
                <a:cs typeface="Times New Roman" panose="02020603050405020304" pitchFamily="18" charset="0"/>
              </a:rPr>
              <a:t>جذب انواع پرتو در بافت </a:t>
            </a:r>
            <a:r>
              <a:rPr lang="fa-IR" sz="2000" b="1" dirty="0">
                <a:latin typeface="Times New Roman" panose="02020603050405020304" pitchFamily="18" charset="0"/>
                <a:cs typeface="Times New Roman" panose="02020603050405020304" pitchFamily="18" charset="0"/>
              </a:rPr>
              <a:t>را منظور می دارد </a:t>
            </a:r>
            <a:endParaRPr lang="en-US" sz="2000" b="1" dirty="0">
              <a:latin typeface="Times New Roman" panose="02020603050405020304" pitchFamily="18" charset="0"/>
              <a:cs typeface="Times New Roman" panose="02020603050405020304" pitchFamily="18" charset="0"/>
            </a:endParaRPr>
          </a:p>
          <a:p>
            <a:pPr marL="0" indent="0" algn="r" rtl="1">
              <a:buNone/>
            </a:pPr>
            <a:r>
              <a:rPr lang="fa-IR" sz="2000" b="1" dirty="0">
                <a:solidFill>
                  <a:srgbClr val="0000CC"/>
                </a:solidFill>
                <a:latin typeface="Times New Roman" panose="02020603050405020304" pitchFamily="18" charset="0"/>
                <a:cs typeface="Times New Roman" panose="02020603050405020304" pitchFamily="18" charset="0"/>
              </a:rPr>
              <a:t>کافی نبودن واحد دوز جذبی </a:t>
            </a:r>
            <a:r>
              <a:rPr lang="fa-IR" sz="2000" b="1" dirty="0">
                <a:latin typeface="Times New Roman" panose="02020603050405020304" pitchFamily="18" charset="0"/>
                <a:cs typeface="Times New Roman" panose="02020603050405020304" pitchFamily="18" charset="0"/>
              </a:rPr>
              <a:t>برای بیان آثار بیولوژیکی پرتوهای یون ساز مختلف  </a:t>
            </a:r>
          </a:p>
          <a:p>
            <a:pPr marL="0" indent="0" algn="r" rtl="1">
              <a:buNone/>
            </a:pPr>
            <a:r>
              <a:rPr lang="fa-IR" sz="2000" b="1" dirty="0">
                <a:latin typeface="Times New Roman" panose="02020603050405020304" pitchFamily="18" charset="0"/>
                <a:cs typeface="Times New Roman" panose="02020603050405020304" pitchFamily="18" charset="0"/>
              </a:rPr>
              <a:t>پس برای کمی سازی اثربخشی بیولوژیکی از دوز معادل با </a:t>
            </a:r>
            <a:r>
              <a:rPr lang="fa-IR" sz="2000" b="1" dirty="0">
                <a:solidFill>
                  <a:srgbClr val="006600"/>
                </a:solidFill>
                <a:latin typeface="Times New Roman" panose="02020603050405020304" pitchFamily="18" charset="0"/>
                <a:cs typeface="Times New Roman" panose="02020603050405020304" pitchFamily="18" charset="0"/>
              </a:rPr>
              <a:t>واحد سیورت</a:t>
            </a:r>
            <a:r>
              <a:rPr lang="en-US" sz="2000" b="1" dirty="0">
                <a:solidFill>
                  <a:srgbClr val="006600"/>
                </a:solidFill>
                <a:latin typeface="Times New Roman" panose="02020603050405020304" pitchFamily="18" charset="0"/>
                <a:cs typeface="Times New Roman" panose="02020603050405020304" pitchFamily="18" charset="0"/>
              </a:rPr>
              <a:t> SV </a:t>
            </a:r>
            <a:r>
              <a:rPr lang="fa-IR" sz="2000" b="1" dirty="0">
                <a:latin typeface="Times New Roman" panose="02020603050405020304" pitchFamily="18" charset="0"/>
                <a:cs typeface="Times New Roman" panose="02020603050405020304" pitchFamily="18" charset="0"/>
              </a:rPr>
              <a:t>استفاده می‌شود</a:t>
            </a:r>
            <a:r>
              <a:rPr lang="fa-IR" sz="2000" b="1" dirty="0">
                <a:solidFill>
                  <a:srgbClr val="C00000"/>
                </a:solidFill>
                <a:latin typeface="Times New Roman" panose="02020603050405020304" pitchFamily="18" charset="0"/>
                <a:cs typeface="Times New Roman" panose="02020603050405020304" pitchFamily="18" charset="0"/>
              </a:rPr>
              <a:t>.</a:t>
            </a:r>
          </a:p>
          <a:p>
            <a:pPr marL="0" indent="0" algn="r" rtl="1">
              <a:buNone/>
            </a:pPr>
            <a:endParaRPr lang="fa-IR" sz="2000" b="1" dirty="0">
              <a:solidFill>
                <a:srgbClr val="C00000"/>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CC"/>
                </a:solidFill>
                <a:latin typeface="Times New Roman" panose="02020603050405020304" pitchFamily="18" charset="0"/>
                <a:cs typeface="Times New Roman" panose="02020603050405020304" pitchFamily="18" charset="0"/>
              </a:rPr>
              <a:t>دوز معادل </a:t>
            </a:r>
            <a:r>
              <a:rPr lang="en-US" sz="2000" b="1" dirty="0">
                <a:solidFill>
                  <a:srgbClr val="0000CC"/>
                </a:solidFill>
                <a:latin typeface="Times New Roman" panose="02020603050405020304" pitchFamily="18" charset="0"/>
                <a:cs typeface="Times New Roman" panose="02020603050405020304" pitchFamily="18" charset="0"/>
              </a:rPr>
              <a:t>: </a:t>
            </a:r>
            <a:r>
              <a:rPr lang="fa-IR" sz="2000" b="1" u="sng" dirty="0">
                <a:solidFill>
                  <a:srgbClr val="006600"/>
                </a:solidFill>
                <a:latin typeface="Times New Roman" panose="02020603050405020304" pitchFamily="18" charset="0"/>
                <a:cs typeface="Times New Roman" panose="02020603050405020304" pitchFamily="18" charset="0"/>
              </a:rPr>
              <a:t>برای </a:t>
            </a:r>
            <a:r>
              <a:rPr lang="fa-IR" sz="2400" b="1" u="sng" dirty="0">
                <a:solidFill>
                  <a:srgbClr val="006600"/>
                </a:solidFill>
                <a:highlight>
                  <a:srgbClr val="FFFF00"/>
                </a:highlight>
                <a:latin typeface="Times New Roman" panose="02020603050405020304" pitchFamily="18" charset="0"/>
                <a:cs typeface="Times New Roman" panose="02020603050405020304" pitchFamily="18" charset="0"/>
              </a:rPr>
              <a:t>اندام های فردی </a:t>
            </a:r>
            <a:r>
              <a:rPr lang="fa-IR" sz="2000" b="1" u="sng" dirty="0">
                <a:solidFill>
                  <a:srgbClr val="006600"/>
                </a:solidFill>
                <a:latin typeface="Times New Roman" panose="02020603050405020304" pitchFamily="18" charset="0"/>
                <a:cs typeface="Times New Roman" panose="02020603050405020304" pitchFamily="18" charset="0"/>
              </a:rPr>
              <a:t>محاسبه می شود.</a:t>
            </a:r>
          </a:p>
          <a:p>
            <a:pPr algn="r" rtl="1">
              <a:buFont typeface="Wingdings" panose="05000000000000000000" pitchFamily="2" charset="2"/>
              <a:buChar char="Ø"/>
            </a:pPr>
            <a:r>
              <a:rPr lang="fa-IR" sz="2000" b="1" u="sng" dirty="0">
                <a:solidFill>
                  <a:srgbClr val="006600"/>
                </a:solidFill>
                <a:latin typeface="Times New Roman" panose="02020603050405020304" pitchFamily="18" charset="0"/>
                <a:cs typeface="Times New Roman" panose="02020603050405020304" pitchFamily="18" charset="0"/>
              </a:rPr>
              <a:t>بر اساس دوز جذب شده به اندام است، </a:t>
            </a:r>
          </a:p>
          <a:p>
            <a:pPr algn="r" rtl="1">
              <a:buFont typeface="Wingdings" panose="05000000000000000000" pitchFamily="2" charset="2"/>
              <a:buChar char="Ø"/>
            </a:pPr>
            <a:r>
              <a:rPr lang="fa-IR" sz="2000" b="1" dirty="0">
                <a:solidFill>
                  <a:srgbClr val="006600"/>
                </a:solidFill>
                <a:latin typeface="Times New Roman" panose="02020603050405020304" pitchFamily="18" charset="0"/>
                <a:cs typeface="Times New Roman" panose="02020603050405020304" pitchFamily="18" charset="0"/>
              </a:rPr>
              <a:t>برای در نظر گرفتن اثربخشی نوع تابش تنظیم شده است.</a:t>
            </a:r>
            <a:r>
              <a:rPr lang="fa-IR" sz="2000" b="1" dirty="0">
                <a:latin typeface="Times New Roman" panose="02020603050405020304" pitchFamily="18" charset="0"/>
                <a:cs typeface="Times New Roman" panose="02020603050405020304" pitchFamily="18" charset="0"/>
              </a:rPr>
              <a:t> دز معادل و آهنگ دز معادل</a:t>
            </a:r>
            <a:endParaRPr lang="en-US" sz="2000" b="1" dirty="0">
              <a:latin typeface="Times New Roman" panose="02020603050405020304" pitchFamily="18" charset="0"/>
              <a:cs typeface="Times New Roman" panose="02020603050405020304" pitchFamily="18" charset="0"/>
            </a:endParaRPr>
          </a:p>
          <a:p>
            <a:pPr marL="0" indent="0" algn="r" rtl="1">
              <a:buNone/>
            </a:pPr>
            <a:r>
              <a:rPr lang="fa-IR" sz="2000" b="1" dirty="0">
                <a:latin typeface="Times New Roman" panose="02020603050405020304" pitchFamily="18" charset="0"/>
                <a:cs typeface="Times New Roman" panose="02020603050405020304" pitchFamily="18" charset="0"/>
              </a:rPr>
              <a:t>زمانی که بیش تر از یک </a:t>
            </a:r>
            <a:r>
              <a:rPr lang="fa-IR" sz="2000" b="1" u="sng" dirty="0">
                <a:solidFill>
                  <a:srgbClr val="006600"/>
                </a:solidFill>
                <a:latin typeface="Times New Roman" panose="02020603050405020304" pitchFamily="18" charset="0"/>
                <a:cs typeface="Times New Roman" panose="02020603050405020304" pitchFamily="18" charset="0"/>
              </a:rPr>
              <a:t>نوع پرتو یونیزان موجود </a:t>
            </a:r>
            <a:r>
              <a:rPr lang="fa-IR" sz="2000" b="1" dirty="0">
                <a:latin typeface="Times New Roman" panose="02020603050405020304" pitchFamily="18" charset="0"/>
                <a:cs typeface="Times New Roman" panose="02020603050405020304" pitchFamily="18" charset="0"/>
              </a:rPr>
              <a:t>باشد، </a:t>
            </a:r>
          </a:p>
          <a:p>
            <a:pPr marL="0" indent="0" algn="r" rtl="1">
              <a:buNone/>
            </a:pPr>
            <a:endParaRPr lang="fa-IR" sz="2000" b="1" dirty="0">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CC"/>
                </a:solidFill>
                <a:latin typeface="Times New Roman" panose="02020603050405020304" pitchFamily="18" charset="0"/>
                <a:cs typeface="Times New Roman" panose="02020603050405020304" pitchFamily="18" charset="0"/>
              </a:rPr>
              <a:t>دز معادل : </a:t>
            </a:r>
            <a:r>
              <a:rPr lang="fa-IR" sz="2000" b="1" dirty="0">
                <a:latin typeface="Times New Roman" panose="02020603050405020304" pitchFamily="18" charset="0"/>
                <a:cs typeface="Times New Roman" panose="02020603050405020304" pitchFamily="18" charset="0"/>
              </a:rPr>
              <a:t>برابر با </a:t>
            </a:r>
            <a:r>
              <a:rPr lang="fa-IR" sz="2000" b="1" u="sng" dirty="0">
                <a:solidFill>
                  <a:srgbClr val="006600"/>
                </a:solidFill>
                <a:latin typeface="Times New Roman" panose="02020603050405020304" pitchFamily="18" charset="0"/>
                <a:cs typeface="Times New Roman" panose="02020603050405020304" pitchFamily="18" charset="0"/>
              </a:rPr>
              <a:t>مجموع حاصل ضرب های دز جذبی در </a:t>
            </a:r>
            <a:r>
              <a:rPr lang="fa-IR" sz="2000" b="1" u="sng" dirty="0">
                <a:solidFill>
                  <a:srgbClr val="C00000"/>
                </a:solidFill>
                <a:latin typeface="Times New Roman" panose="02020603050405020304" pitchFamily="18" charset="0"/>
                <a:cs typeface="Times New Roman" panose="02020603050405020304" pitchFamily="18" charset="0"/>
              </a:rPr>
              <a:t>فاکتورهای وزنی </a:t>
            </a:r>
            <a:r>
              <a:rPr lang="fa-IR" sz="2000" b="1" dirty="0">
                <a:latin typeface="Times New Roman" panose="02020603050405020304" pitchFamily="18" charset="0"/>
                <a:cs typeface="Times New Roman" panose="02020603050405020304" pitchFamily="18" charset="0"/>
              </a:rPr>
              <a:t>مربوطه خواهد بود.</a:t>
            </a:r>
            <a:endParaRPr lang="en-US" sz="2000" b="1" dirty="0">
              <a:latin typeface="Times New Roman" panose="02020603050405020304" pitchFamily="18" charset="0"/>
              <a:cs typeface="Times New Roman" panose="02020603050405020304" pitchFamily="18" charset="0"/>
            </a:endParaRPr>
          </a:p>
          <a:p>
            <a:pPr marL="0" indent="0" algn="ctr">
              <a:buNone/>
            </a:pPr>
            <a:r>
              <a:rPr lang="fa-IR" sz="2400" b="1" dirty="0">
                <a:solidFill>
                  <a:srgbClr val="990033"/>
                </a:solidFill>
                <a:latin typeface="Times New Roman" panose="02020603050405020304" pitchFamily="18" charset="0"/>
                <a:cs typeface="Times New Roman" panose="02020603050405020304" pitchFamily="18" charset="0"/>
              </a:rPr>
              <a:t> دوز معادل </a:t>
            </a:r>
            <a:r>
              <a:rPr lang="en-US" sz="2400" b="1" dirty="0">
                <a:solidFill>
                  <a:srgbClr val="990033"/>
                </a:solidFill>
                <a:latin typeface="Times New Roman" panose="02020603050405020304" pitchFamily="18" charset="0"/>
                <a:cs typeface="Times New Roman" panose="02020603050405020304" pitchFamily="18" charset="0"/>
              </a:rPr>
              <a:t>=</a:t>
            </a:r>
            <a:r>
              <a:rPr lang="fa-IR" sz="2400" b="1" dirty="0">
                <a:solidFill>
                  <a:srgbClr val="990033"/>
                </a:solidFill>
                <a:latin typeface="Times New Roman" panose="02020603050405020304" pitchFamily="18" charset="0"/>
                <a:cs typeface="Times New Roman" panose="02020603050405020304" pitchFamily="18" charset="0"/>
              </a:rPr>
              <a:t>دوز  </a:t>
            </a:r>
            <a:r>
              <a:rPr lang="en-US" sz="2400" b="1" dirty="0">
                <a:solidFill>
                  <a:srgbClr val="990033"/>
                </a:solidFill>
                <a:latin typeface="Times New Roman" panose="02020603050405020304" pitchFamily="18" charset="0"/>
                <a:cs typeface="Times New Roman" panose="02020603050405020304" pitchFamily="18" charset="0"/>
              </a:rPr>
              <a:t>  * QF  [Sv]</a:t>
            </a:r>
            <a:r>
              <a:rPr lang="en-US" sz="2400" dirty="0">
                <a:solidFill>
                  <a:srgbClr val="990033"/>
                </a:solidFill>
                <a:latin typeface="Times New Roman" panose="02020603050405020304" pitchFamily="18" charset="0"/>
                <a:cs typeface="Times New Roman" panose="02020603050405020304" pitchFamily="18" charset="0"/>
              </a:rPr>
              <a:t> </a:t>
            </a:r>
            <a:endParaRPr lang="fa-IR" sz="2400" b="1" dirty="0">
              <a:solidFill>
                <a:prstClr val="black"/>
              </a:solidFill>
              <a:latin typeface="Times New Roman" panose="02020603050405020304" pitchFamily="18" charset="0"/>
              <a:cs typeface="Times New Roman" panose="02020603050405020304" pitchFamily="18" charset="0"/>
            </a:endParaRPr>
          </a:p>
          <a:p>
            <a:pPr marL="0" indent="0" algn="l">
              <a:buNone/>
            </a:pPr>
            <a:endParaRPr lang="en-US" sz="2000" b="1" dirty="0">
              <a:latin typeface="Times New Roman" panose="02020603050405020304" pitchFamily="18" charset="0"/>
              <a:cs typeface="Times New Roman" panose="02020603050405020304" pitchFamily="18" charset="0"/>
            </a:endParaRPr>
          </a:p>
          <a:p>
            <a:pPr marL="0" indent="0" algn="r" rtl="1">
              <a:buNone/>
            </a:pPr>
            <a:r>
              <a:rPr lang="fa-IR" sz="2000" b="1" dirty="0">
                <a:latin typeface="Times New Roman" panose="02020603050405020304" pitchFamily="18" charset="0"/>
                <a:cs typeface="Times New Roman" panose="02020603050405020304" pitchFamily="18" charset="0"/>
              </a:rPr>
              <a:t>و برابر است با </a:t>
            </a:r>
            <a:r>
              <a:rPr lang="fa-IR" sz="2000" b="1" dirty="0" err="1">
                <a:latin typeface="Times New Roman" panose="02020603050405020304" pitchFamily="18" charset="0"/>
                <a:cs typeface="Times New Roman" panose="02020603050405020304" pitchFamily="18" charset="0"/>
              </a:rPr>
              <a:t>حاصلضرب</a:t>
            </a:r>
            <a:r>
              <a:rPr lang="fa-IR" sz="2000" b="1" dirty="0">
                <a:latin typeface="Times New Roman" panose="02020603050405020304" pitchFamily="18" charset="0"/>
                <a:cs typeface="Times New Roman" panose="02020603050405020304" pitchFamily="18" charset="0"/>
              </a:rPr>
              <a:t> </a:t>
            </a:r>
            <a:r>
              <a:rPr lang="fa-IR" sz="2400" b="1" dirty="0">
                <a:solidFill>
                  <a:srgbClr val="006600"/>
                </a:solidFill>
                <a:latin typeface="Times New Roman" panose="02020603050405020304" pitchFamily="18" charset="0"/>
                <a:cs typeface="Times New Roman" panose="02020603050405020304" pitchFamily="18" charset="0"/>
              </a:rPr>
              <a:t>متوسط دز جذب شده از پرتو</a:t>
            </a:r>
            <a:r>
              <a:rPr lang="en-US" sz="2400" b="1" dirty="0">
                <a:solidFill>
                  <a:srgbClr val="006600"/>
                </a:solidFill>
                <a:latin typeface="Times New Roman" panose="02020603050405020304" pitchFamily="18" charset="0"/>
                <a:cs typeface="Times New Roman" panose="02020603050405020304" pitchFamily="18" charset="0"/>
              </a:rPr>
              <a:t> R </a:t>
            </a:r>
            <a:endParaRPr lang="fa-IR" sz="2400"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000" b="1" dirty="0">
                <a:latin typeface="Times New Roman" panose="02020603050405020304" pitchFamily="18" charset="0"/>
                <a:cs typeface="Times New Roman" panose="02020603050405020304" pitchFamily="18" charset="0"/>
              </a:rPr>
              <a:t>در بافت </a:t>
            </a:r>
            <a:r>
              <a:rPr lang="en-US" sz="2000" b="1" dirty="0">
                <a:latin typeface="Times New Roman" panose="02020603050405020304" pitchFamily="18" charset="0"/>
                <a:cs typeface="Times New Roman" panose="02020603050405020304" pitchFamily="18" charset="0"/>
              </a:rPr>
              <a:t>T (DT,R)، </a:t>
            </a:r>
            <a:r>
              <a:rPr lang="fa-IR" sz="2000" b="1" dirty="0">
                <a:latin typeface="Times New Roman" panose="02020603050405020304" pitchFamily="18" charset="0"/>
                <a:cs typeface="Times New Roman" panose="02020603050405020304" pitchFamily="18" charset="0"/>
              </a:rPr>
              <a:t>در </a:t>
            </a:r>
            <a:r>
              <a:rPr lang="fa-IR" sz="2000" b="1" dirty="0" err="1">
                <a:latin typeface="Times New Roman" panose="02020603050405020304" pitchFamily="18" charset="0"/>
                <a:cs typeface="Times New Roman" panose="02020603050405020304" pitchFamily="18" charset="0"/>
              </a:rPr>
              <a:t>ضریبی</a:t>
            </a:r>
            <a:r>
              <a:rPr lang="fa-IR" sz="2000" b="1" dirty="0">
                <a:latin typeface="Times New Roman" panose="02020603050405020304" pitchFamily="18" charset="0"/>
                <a:cs typeface="Times New Roman" panose="02020603050405020304" pitchFamily="18" charset="0"/>
              </a:rPr>
              <a:t> بنام </a:t>
            </a:r>
            <a:r>
              <a:rPr lang="fa-IR" sz="2400" b="1" dirty="0">
                <a:solidFill>
                  <a:srgbClr val="006600"/>
                </a:solidFill>
                <a:latin typeface="Times New Roman" panose="02020603050405020304" pitchFamily="18" charset="0"/>
                <a:cs typeface="Times New Roman" panose="02020603050405020304" pitchFamily="18" charset="0"/>
              </a:rPr>
              <a:t>ضریب توزین پرتو </a:t>
            </a:r>
            <a:r>
              <a:rPr lang="en-US" sz="2400" b="1" dirty="0">
                <a:solidFill>
                  <a:srgbClr val="006600"/>
                </a:solidFill>
                <a:latin typeface="Times New Roman" panose="02020603050405020304" pitchFamily="18" charset="0"/>
                <a:cs typeface="Times New Roman" panose="02020603050405020304" pitchFamily="18" charset="0"/>
              </a:rPr>
              <a:t> </a:t>
            </a:r>
            <a:r>
              <a:rPr lang="en-US" sz="2000" b="1" dirty="0">
                <a:solidFill>
                  <a:srgbClr val="006600"/>
                </a:solidFill>
                <a:latin typeface="Times New Roman" panose="02020603050405020304" pitchFamily="18" charset="0"/>
                <a:cs typeface="Times New Roman" panose="02020603050405020304" pitchFamily="18" charset="0"/>
              </a:rPr>
              <a:t>(WR)</a:t>
            </a:r>
          </a:p>
          <a:p>
            <a:pPr marL="0" indent="0" algn="ctr" rtl="1">
              <a:buNone/>
            </a:pPr>
            <a:r>
              <a:rPr lang="en-US" sz="2400" b="1" dirty="0">
                <a:solidFill>
                  <a:srgbClr val="0000CC"/>
                </a:solidFill>
                <a:latin typeface="Times New Roman" panose="02020603050405020304" pitchFamily="18" charset="0"/>
                <a:cs typeface="Times New Roman" panose="02020603050405020304" pitchFamily="18" charset="0"/>
              </a:rPr>
              <a:t>(HT,R)  = WR × DT,R</a:t>
            </a:r>
            <a:endParaRPr lang="fa-IR" sz="2000" b="1" dirty="0">
              <a:latin typeface="Times New Roman" panose="02020603050405020304" pitchFamily="18" charset="0"/>
              <a:ea typeface="Calibri"/>
              <a:cs typeface="Times New Roman" panose="02020603050405020304" pitchFamily="18" charset="0"/>
            </a:endParaRPr>
          </a:p>
        </p:txBody>
      </p:sp>
      <p:sp>
        <p:nvSpPr>
          <p:cNvPr id="5" name="Slide Number Placeholder 4"/>
          <p:cNvSpPr>
            <a:spLocks noGrp="1"/>
          </p:cNvSpPr>
          <p:nvPr>
            <p:ph type="sldNum" sz="quarter" idx="12"/>
          </p:nvPr>
        </p:nvSpPr>
        <p:spPr>
          <a:xfrm>
            <a:off x="1869440" y="6746241"/>
            <a:ext cx="1056640" cy="389467"/>
          </a:xfrm>
        </p:spPr>
        <p:txBody>
          <a:bodyPr/>
          <a:lstStyle/>
          <a:p>
            <a:pPr>
              <a:defRPr/>
            </a:pPr>
            <a:fld id="{B85E43D8-73D7-457B-9CDA-E73356F0E420}" type="slidenum">
              <a:rPr lang="ar-SA" smtClean="0">
                <a:solidFill>
                  <a:srgbClr val="000000"/>
                </a:solidFill>
              </a:rPr>
              <a:pPr>
                <a:defRPr/>
              </a:pPr>
              <a:t>14</a:t>
            </a:fld>
            <a:endParaRPr lang="en-GB" dirty="0">
              <a:solidFill>
                <a:srgbClr val="000000"/>
              </a:solidFill>
            </a:endParaRPr>
          </a:p>
        </p:txBody>
      </p:sp>
      <p:pic>
        <p:nvPicPr>
          <p:cNvPr id="4" name="Picture 3" descr="C:\Users\Apadana\Desktop\حفاظت پرتوی عکس\Capture9.PN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69240" y="1791987"/>
            <a:ext cx="2926080" cy="3321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9533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65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65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65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651">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651">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651">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651">
                                            <p:txEl>
                                              <p:pRg st="14" end="1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7651">
                                            <p:txEl>
                                              <p:pRg st="15" end="1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651">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DD5EEC-FBCF-70FE-1350-1358ED550E55}"/>
              </a:ext>
            </a:extLst>
          </p:cNvPr>
          <p:cNvSpPr>
            <a:spLocks noGrp="1"/>
          </p:cNvSpPr>
          <p:nvPr>
            <p:ph idx="1"/>
          </p:nvPr>
        </p:nvSpPr>
        <p:spPr>
          <a:xfrm>
            <a:off x="101600" y="145623"/>
            <a:ext cx="12649200" cy="6940977"/>
          </a:xfrm>
        </p:spPr>
        <p:txBody>
          <a:bodyPr>
            <a:normAutofit/>
          </a:bodyPr>
          <a:lstStyle/>
          <a:p>
            <a:pPr marL="0" indent="0" algn="ctr" rtl="1">
              <a:buNone/>
            </a:pPr>
            <a:endParaRPr lang="en-US" sz="2400" b="1" dirty="0">
              <a:solidFill>
                <a:srgbClr val="0000CC"/>
              </a:solidFill>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Ø"/>
            </a:pPr>
            <a:r>
              <a:rPr lang="fa-IR" sz="2400" b="1" dirty="0">
                <a:solidFill>
                  <a:srgbClr val="FF0000"/>
                </a:solidFill>
                <a:latin typeface="Times New Roman" pitchFamily="18" charset="0"/>
                <a:cs typeface="Times New Roman" panose="02020603050405020304" pitchFamily="18" charset="0"/>
              </a:rPr>
              <a:t>واحد دوز معادل :</a:t>
            </a:r>
            <a:r>
              <a:rPr lang="en-GB" sz="2400" b="1" dirty="0">
                <a:solidFill>
                  <a:srgbClr val="FF0000"/>
                </a:solidFill>
                <a:latin typeface="Times New Roman" panose="02020603050405020304" pitchFamily="18" charset="0"/>
                <a:cs typeface="Times New Roman" panose="02020603050405020304" pitchFamily="18" charset="0"/>
              </a:rPr>
              <a:t> </a:t>
            </a:r>
            <a:r>
              <a:rPr lang="fa-IR" sz="2000" b="1" u="sng" dirty="0">
                <a:solidFill>
                  <a:srgbClr val="006600"/>
                </a:solidFill>
                <a:latin typeface="Times New Roman" pitchFamily="18" charset="0"/>
                <a:cs typeface="Times New Roman" panose="02020603050405020304" pitchFamily="18" charset="0"/>
              </a:rPr>
              <a:t>سیورت</a:t>
            </a:r>
            <a:r>
              <a:rPr lang="en-US" sz="2000" b="1" u="sng" dirty="0">
                <a:solidFill>
                  <a:srgbClr val="006600"/>
                </a:solidFill>
                <a:latin typeface="Times New Roman" panose="02020603050405020304" pitchFamily="18" charset="0"/>
                <a:cs typeface="Times New Roman" panose="02020603050405020304" pitchFamily="18" charset="0"/>
              </a:rPr>
              <a:t> </a:t>
            </a:r>
            <a:r>
              <a:rPr lang="en-US" sz="2000" b="1" u="sng" dirty="0" err="1">
                <a:solidFill>
                  <a:srgbClr val="006600"/>
                </a:solidFill>
                <a:latin typeface="Times New Roman" panose="02020603050405020304" pitchFamily="18" charset="0"/>
                <a:cs typeface="Times New Roman" panose="02020603050405020304" pitchFamily="18" charset="0"/>
              </a:rPr>
              <a:t>Sv</a:t>
            </a:r>
            <a:r>
              <a:rPr lang="en-US" sz="2000" b="1" u="sng" dirty="0">
                <a:solidFill>
                  <a:srgbClr val="006600"/>
                </a:solidFill>
                <a:latin typeface="Times New Roman" panose="02020603050405020304" pitchFamily="18" charset="0"/>
                <a:cs typeface="Times New Roman" panose="02020603050405020304" pitchFamily="18" charset="0"/>
              </a:rPr>
              <a:t> </a:t>
            </a:r>
            <a:r>
              <a:rPr lang="fa-IR" sz="2000" b="1" dirty="0">
                <a:solidFill>
                  <a:srgbClr val="FF0000"/>
                </a:solidFill>
                <a:latin typeface="Times New Roman" pitchFamily="18" charset="0"/>
                <a:cs typeface="Times New Roman" panose="02020603050405020304" pitchFamily="18" charset="0"/>
              </a:rPr>
              <a:t> </a:t>
            </a:r>
            <a:r>
              <a:rPr lang="fa-IR" sz="2000" b="1" dirty="0">
                <a:solidFill>
                  <a:prstClr val="black"/>
                </a:solidFill>
                <a:latin typeface="Times New Roman" pitchFamily="18" charset="0"/>
                <a:cs typeface="Times New Roman" panose="02020603050405020304" pitchFamily="18" charset="0"/>
              </a:rPr>
              <a:t>است به یک اندام بیان می شود.</a:t>
            </a:r>
            <a:r>
              <a:rPr lang="fa-IR" sz="2000" b="1" dirty="0">
                <a:solidFill>
                  <a:srgbClr val="FF0000"/>
                </a:solidFill>
                <a:latin typeface="Times New Roman" pitchFamily="18" charset="0"/>
                <a:cs typeface="Times New Roman" panose="02020603050405020304" pitchFamily="18" charset="0"/>
              </a:rPr>
              <a:t>    </a:t>
            </a:r>
            <a:r>
              <a:rPr lang="fa-IR" sz="2000" b="1" dirty="0">
                <a:solidFill>
                  <a:srgbClr val="0000CC"/>
                </a:solidFill>
                <a:latin typeface="Times New Roman" panose="02020603050405020304" pitchFamily="18" charset="0"/>
                <a:cs typeface="Times New Roman" panose="02020603050405020304" pitchFamily="18" charset="0"/>
              </a:rPr>
              <a:t>واحد قدیم</a:t>
            </a:r>
            <a:r>
              <a:rPr lang="en-US" sz="2000" b="1" dirty="0">
                <a:solidFill>
                  <a:srgbClr val="0000CC"/>
                </a:solidFill>
                <a:latin typeface="Times New Roman" panose="02020603050405020304" pitchFamily="18" charset="0"/>
                <a:cs typeface="Times New Roman" panose="02020603050405020304" pitchFamily="18" charset="0"/>
              </a:rPr>
              <a:t> :</a:t>
            </a:r>
            <a:r>
              <a:rPr lang="fa-IR" sz="2000" b="1" dirty="0">
                <a:solidFill>
                  <a:srgbClr val="0000CC"/>
                </a:solidFill>
                <a:latin typeface="Times New Roman" panose="02020603050405020304" pitchFamily="18" charset="0"/>
                <a:cs typeface="Times New Roman" panose="02020603050405020304" pitchFamily="18" charset="0"/>
              </a:rPr>
              <a:t> </a:t>
            </a:r>
            <a:r>
              <a:rPr lang="fa-IR" sz="2000" b="1" dirty="0">
                <a:solidFill>
                  <a:srgbClr val="005000"/>
                </a:solidFill>
                <a:latin typeface="Times New Roman" panose="02020603050405020304" pitchFamily="18" charset="0"/>
                <a:cs typeface="Times New Roman" panose="02020603050405020304" pitchFamily="18" charset="0"/>
              </a:rPr>
              <a:t>رم </a:t>
            </a:r>
            <a:r>
              <a:rPr lang="en-US" sz="2000" b="1" dirty="0">
                <a:solidFill>
                  <a:srgbClr val="0000CC"/>
                </a:solidFill>
                <a:latin typeface="Times New Roman" panose="02020603050405020304" pitchFamily="18" charset="0"/>
                <a:cs typeface="Times New Roman" panose="02020603050405020304" pitchFamily="18" charset="0"/>
              </a:rPr>
              <a:t>rem </a:t>
            </a:r>
            <a:r>
              <a:rPr lang="fa-IR" sz="2000" b="1" dirty="0">
                <a:solidFill>
                  <a:srgbClr val="0000CC"/>
                </a:solidFill>
                <a:latin typeface="Times New Roman" panose="02020603050405020304" pitchFamily="18" charset="0"/>
                <a:cs typeface="Times New Roman" panose="02020603050405020304" pitchFamily="18" charset="0"/>
              </a:rPr>
              <a:t> </a:t>
            </a:r>
          </a:p>
          <a:p>
            <a:pPr algn="r" rtl="1">
              <a:buFont typeface="Wingdings" panose="05000000000000000000" pitchFamily="2" charset="2"/>
              <a:buChar char="Ø"/>
            </a:pPr>
            <a:r>
              <a:rPr lang="fa-IR" sz="2000" b="1" dirty="0">
                <a:solidFill>
                  <a:srgbClr val="0000CC"/>
                </a:solidFill>
                <a:latin typeface="Times New Roman" panose="02020603050405020304" pitchFamily="18" charset="0"/>
                <a:cs typeface="Times New Roman" panose="02020603050405020304" pitchFamily="18" charset="0"/>
              </a:rPr>
              <a:t> </a:t>
            </a:r>
            <a:endParaRPr lang="en-US" sz="2000" b="1" dirty="0">
              <a:solidFill>
                <a:srgbClr val="0000CC"/>
              </a:solidFill>
              <a:latin typeface="Times New Roman" panose="02020603050405020304" pitchFamily="18" charset="0"/>
              <a:cs typeface="Times New Roman" panose="02020603050405020304" pitchFamily="18" charset="0"/>
            </a:endParaRPr>
          </a:p>
          <a:p>
            <a:pPr marL="0" marR="0" algn="r" rtl="1">
              <a:lnSpc>
                <a:spcPct val="115000"/>
              </a:lnSpc>
              <a:spcAft>
                <a:spcPts val="800"/>
              </a:spcAft>
              <a:buNone/>
            </a:pPr>
            <a:r>
              <a:rPr lang="ar-SA" sz="2000" b="1" kern="1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یک سیور</a:t>
            </a:r>
            <a:r>
              <a:rPr lang="fa-IR" sz="2000" b="1" kern="1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ت</a:t>
            </a:r>
            <a:r>
              <a:rPr lang="en-US" sz="2000" b="1" kern="1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SV </a:t>
            </a:r>
            <a:r>
              <a:rPr lang="fa-IR" sz="2000" b="1" kern="100" dirty="0">
                <a:effectLst/>
                <a:latin typeface="Times New Roman" panose="02020603050405020304" pitchFamily="18" charset="0"/>
                <a:ea typeface="Calibri" panose="020F0502020204030204" pitchFamily="34" charset="0"/>
                <a:cs typeface="Times New Roman" panose="02020603050405020304" pitchFamily="18" charset="0"/>
              </a:rPr>
              <a:t>: بیانگر </a:t>
            </a:r>
            <a:r>
              <a:rPr lang="ar-SA" sz="2000" b="1" kern="100" dirty="0">
                <a:solidFill>
                  <a:srgbClr val="006600"/>
                </a:solidFill>
                <a:effectLst/>
                <a:latin typeface="Times New Roman" panose="02020603050405020304" pitchFamily="18" charset="0"/>
                <a:ea typeface="Calibri" panose="020F0502020204030204" pitchFamily="34" charset="0"/>
                <a:cs typeface="Times New Roman" panose="02020603050405020304" pitchFamily="18" charset="0"/>
              </a:rPr>
              <a:t>میزان تاثیر بیولوژیکی حاصل از یک گری پرتو ایکس در هر انرژی </a:t>
            </a:r>
            <a:r>
              <a:rPr lang="ar-SA" sz="2000" b="1" kern="100" dirty="0">
                <a:effectLst/>
                <a:latin typeface="Times New Roman" panose="02020603050405020304" pitchFamily="18" charset="0"/>
                <a:ea typeface="Calibri" panose="020F0502020204030204" pitchFamily="34" charset="0"/>
                <a:cs typeface="Times New Roman" panose="02020603050405020304" pitchFamily="18" charset="0"/>
              </a:rPr>
              <a:t>است</a:t>
            </a: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r" rtl="1">
              <a:lnSpc>
                <a:spcPct val="115000"/>
              </a:lnSpc>
              <a:spcAft>
                <a:spcPts val="800"/>
              </a:spcAft>
              <a:buNone/>
            </a:pPr>
            <a:r>
              <a:rPr lang="ar-SA" sz="2000" b="1" kern="100" dirty="0">
                <a:effectLst/>
                <a:latin typeface="Times New Roman" panose="02020603050405020304" pitchFamily="18" charset="0"/>
                <a:ea typeface="Calibri" panose="020F0502020204030204" pitchFamily="34" charset="0"/>
                <a:cs typeface="Times New Roman" panose="02020603050405020304" pitchFamily="18" charset="0"/>
              </a:rPr>
              <a:t>برای محاسبه میزان دوز معادل بیولوژیکی، دوز جذبی هر پرتو بر (حسب گری) در ضریب وزنی آن پرتو</a:t>
            </a: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WR</a:t>
            </a:r>
            <a:r>
              <a:rPr lang="ar-SA" sz="2000" b="1" kern="100" dirty="0">
                <a:effectLst/>
                <a:latin typeface="Times New Roman" panose="02020603050405020304" pitchFamily="18" charset="0"/>
                <a:ea typeface="Calibri" panose="020F0502020204030204" pitchFamily="34" charset="0"/>
                <a:cs typeface="Times New Roman" panose="02020603050405020304" pitchFamily="18" charset="0"/>
              </a:rPr>
              <a:t>ضرب میکنند</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15000"/>
              </a:lnSpc>
              <a:spcAft>
                <a:spcPts val="800"/>
              </a:spcAft>
            </a:pPr>
            <a:r>
              <a:rPr lang="en-US" sz="2000" b="1" kern="100" dirty="0">
                <a:effectLst/>
                <a:latin typeface="Calibri" panose="020F0502020204030204" pitchFamily="34" charset="0"/>
                <a:ea typeface="Calibri" panose="020F0502020204030204" pitchFamily="34" charset="0"/>
                <a:cs typeface="B Nazanin"/>
              </a:rPr>
              <a:t>H(</a:t>
            </a:r>
            <a:r>
              <a:rPr lang="en-US" sz="2000" b="1" kern="100" dirty="0" err="1">
                <a:effectLst/>
                <a:latin typeface="Calibri" panose="020F0502020204030204" pitchFamily="34" charset="0"/>
                <a:ea typeface="Calibri" panose="020F0502020204030204" pitchFamily="34" charset="0"/>
                <a:cs typeface="B Nazanin"/>
              </a:rPr>
              <a:t>sv</a:t>
            </a:r>
            <a:r>
              <a:rPr lang="en-US" sz="2000" b="1" kern="100" dirty="0">
                <a:effectLst/>
                <a:latin typeface="Calibri" panose="020F0502020204030204" pitchFamily="34" charset="0"/>
                <a:ea typeface="Calibri" panose="020F0502020204030204" pitchFamily="34" charset="0"/>
                <a:cs typeface="B Nazanin"/>
              </a:rPr>
              <a:t>)=D(Gy)×WR</a:t>
            </a:r>
            <a:endParaRPr lang="en-US" sz="2000" b="1" kern="100" dirty="0">
              <a:effectLst/>
              <a:latin typeface="Calibri" panose="020F0502020204030204" pitchFamily="34" charset="0"/>
              <a:ea typeface="Calibri" panose="020F0502020204030204" pitchFamily="34" charset="0"/>
              <a:cs typeface="Arial" panose="020B0604020202020204" pitchFamily="34" charset="0"/>
            </a:endParaRPr>
          </a:p>
          <a:p>
            <a:pPr marL="0" indent="0" algn="r" rtl="1">
              <a:buNone/>
            </a:pPr>
            <a:endParaRPr lang="en-US" sz="20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BFADD6F-6CBE-3340-ABED-D3B66DD39388}"/>
              </a:ext>
            </a:extLst>
          </p:cNvPr>
          <p:cNvSpPr>
            <a:spLocks noGrp="1"/>
          </p:cNvSpPr>
          <p:nvPr>
            <p:ph type="ftr" sz="quarter" idx="11"/>
          </p:nvPr>
        </p:nvSpPr>
        <p:spPr/>
        <p:txBody>
          <a:bodyPr/>
          <a:lstStyle/>
          <a:p>
            <a:r>
              <a:rPr lang="en-US"/>
              <a:t>Movahedi</a:t>
            </a:r>
          </a:p>
        </p:txBody>
      </p:sp>
      <p:sp>
        <p:nvSpPr>
          <p:cNvPr id="5" name="Slide Number Placeholder 4">
            <a:extLst>
              <a:ext uri="{FF2B5EF4-FFF2-40B4-BE49-F238E27FC236}">
                <a16:creationId xmlns:a16="http://schemas.microsoft.com/office/drawing/2014/main" id="{E2D400F8-B3E0-573A-012C-12A2CAF5EA6E}"/>
              </a:ext>
            </a:extLst>
          </p:cNvPr>
          <p:cNvSpPr>
            <a:spLocks noGrp="1"/>
          </p:cNvSpPr>
          <p:nvPr>
            <p:ph type="sldNum" sz="quarter" idx="12"/>
          </p:nvPr>
        </p:nvSpPr>
        <p:spPr/>
        <p:txBody>
          <a:bodyPr/>
          <a:lstStyle/>
          <a:p>
            <a:fld id="{4FBB5FCB-E7DE-4F33-B753-76C3644479BB}" type="slidenum">
              <a:rPr lang="en-US" smtClean="0"/>
              <a:pPr/>
              <a:t>15</a:t>
            </a:fld>
            <a:endParaRPr lang="en-US"/>
          </a:p>
        </p:txBody>
      </p:sp>
    </p:spTree>
    <p:extLst>
      <p:ext uri="{BB962C8B-B14F-4D97-AF65-F5344CB8AC3E}">
        <p14:creationId xmlns:p14="http://schemas.microsoft.com/office/powerpoint/2010/main" val="878135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81281"/>
            <a:ext cx="12725400" cy="7088296"/>
          </a:xfrm>
        </p:spPr>
        <p:txBody>
          <a:bodyPr>
            <a:normAutofit fontScale="25000" lnSpcReduction="20000"/>
          </a:bodyPr>
          <a:lstStyle/>
          <a:p>
            <a:pPr marL="0" marR="0" lvl="0" indent="0" algn="r" defTabSz="975386" rtl="1"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9600" b="1" i="0" u="none" strike="noStrike" kern="1200" cap="none" spc="0" normalizeH="0" baseline="0" noProof="0" dirty="0">
                <a:ln>
                  <a:noFill/>
                </a:ln>
                <a:solidFill>
                  <a:srgbClr val="FF0000"/>
                </a:solidFill>
                <a:effectLst/>
                <a:uLnTx/>
                <a:uFillTx/>
                <a:latin typeface="Times New Roman" panose="02020603050405020304" pitchFamily="18" charset="0"/>
                <a:ea typeface="Calibri"/>
                <a:cs typeface="Times New Roman" panose="02020603050405020304" pitchFamily="18" charset="0"/>
              </a:rPr>
              <a:t>QF</a:t>
            </a:r>
            <a:r>
              <a:rPr kumimoji="0" lang="fa-IR" sz="9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fa-IR" sz="9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ضريب</a:t>
            </a:r>
            <a:r>
              <a:rPr kumimoji="0" lang="fa-IR" sz="9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fa-IR" sz="9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کيفي</a:t>
            </a:r>
            <a:r>
              <a:rPr kumimoji="0" lang="fa-IR" sz="9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پرتو</a:t>
            </a:r>
            <a:r>
              <a:rPr kumimoji="0" lang="en-US" sz="9600" b="1" i="0" u="none" strike="noStrike" kern="1200" cap="none" spc="0" normalizeH="0" baseline="0" noProof="0" dirty="0">
                <a:ln>
                  <a:noFill/>
                </a:ln>
                <a:solidFill>
                  <a:srgbClr val="FF0000"/>
                </a:solidFill>
                <a:effectLst/>
                <a:uLnTx/>
                <a:uFillTx/>
                <a:latin typeface="Times New Roman" panose="02020603050405020304" pitchFamily="18" charset="0"/>
                <a:ea typeface="Calibri"/>
                <a:cs typeface="Times New Roman" panose="02020603050405020304" pitchFamily="18" charset="0"/>
              </a:rPr>
              <a:t> </a:t>
            </a:r>
            <a:r>
              <a:rPr kumimoji="0" lang="fa-IR" sz="8000" b="1" i="0" u="none" strike="noStrike" kern="1200" cap="none" spc="0" normalizeH="0" baseline="0" noProof="0" dirty="0">
                <a:ln>
                  <a:noFill/>
                </a:ln>
                <a:solidFill>
                  <a:srgbClr val="FF0000"/>
                </a:solidFill>
                <a:effectLst/>
                <a:uLnTx/>
                <a:uFillTx/>
                <a:latin typeface="Times New Roman" panose="02020603050405020304" pitchFamily="18" charset="0"/>
                <a:ea typeface="Calibri"/>
                <a:cs typeface="Times New Roman" panose="02020603050405020304" pitchFamily="18" charset="0"/>
              </a:rPr>
              <a:t>: </a:t>
            </a:r>
            <a:r>
              <a:rPr kumimoji="0" lang="fa-IR" sz="8000" b="1" i="0" u="none" strike="noStrike" kern="1200" cap="none" spc="0" normalizeH="0" baseline="0" noProof="0" dirty="0">
                <a:ln>
                  <a:noFill/>
                </a:ln>
                <a:solidFill>
                  <a:prstClr val="black"/>
                </a:solidFill>
                <a:effectLst/>
                <a:uLnTx/>
                <a:uFillTx/>
                <a:latin typeface="Times New Roman" panose="02020603050405020304" pitchFamily="18" charset="0"/>
                <a:ea typeface="Calibri"/>
                <a:cs typeface="Times New Roman" panose="02020603050405020304" pitchFamily="18" charset="0"/>
              </a:rPr>
              <a:t>مقایسه اثر بیولوژیک القا شده توسط </a:t>
            </a:r>
            <a:r>
              <a:rPr kumimoji="0" lang="fa-IR" sz="8000" b="1" i="0" u="none" strike="noStrike" kern="1200" cap="none" spc="0" normalizeH="0" baseline="0" noProof="0" dirty="0">
                <a:ln>
                  <a:noFill/>
                </a:ln>
                <a:solidFill>
                  <a:srgbClr val="006600"/>
                </a:solidFill>
                <a:effectLst/>
                <a:uLnTx/>
                <a:uFillTx/>
                <a:latin typeface="Times New Roman" panose="02020603050405020304" pitchFamily="18" charset="0"/>
                <a:ea typeface="Calibri"/>
                <a:cs typeface="Times New Roman" panose="02020603050405020304" pitchFamily="18" charset="0"/>
              </a:rPr>
              <a:t>یک پرتو در </a:t>
            </a:r>
            <a:r>
              <a:rPr kumimoji="0" lang="fa-IR" sz="8000" b="1" i="0" u="sng" strike="noStrike" kern="1200" cap="none" spc="0" normalizeH="0" baseline="0" noProof="0" dirty="0">
                <a:ln>
                  <a:noFill/>
                </a:ln>
                <a:solidFill>
                  <a:srgbClr val="D60093"/>
                </a:solidFill>
                <a:effectLst/>
                <a:uLnTx/>
                <a:uFillTx/>
                <a:latin typeface="Times New Roman" panose="02020603050405020304" pitchFamily="18" charset="0"/>
                <a:ea typeface="Calibri"/>
                <a:cs typeface="Times New Roman" panose="02020603050405020304" pitchFamily="18" charset="0"/>
              </a:rPr>
              <a:t>مقایسه با پرتو ایکس </a:t>
            </a:r>
            <a:r>
              <a:rPr kumimoji="0" lang="fa-IR" sz="8000" b="1" i="0" u="none" strike="noStrike" kern="1200" cap="none" spc="0" normalizeH="0" baseline="0" noProof="0" dirty="0">
                <a:ln>
                  <a:noFill/>
                </a:ln>
                <a:solidFill>
                  <a:prstClr val="black"/>
                </a:solidFill>
                <a:effectLst/>
                <a:uLnTx/>
                <a:uFillTx/>
                <a:latin typeface="Times New Roman" panose="02020603050405020304" pitchFamily="18" charset="0"/>
                <a:ea typeface="Calibri"/>
                <a:cs typeface="Times New Roman" panose="02020603050405020304" pitchFamily="18" charset="0"/>
              </a:rPr>
              <a:t>است </a:t>
            </a:r>
            <a:r>
              <a:rPr kumimoji="0" lang="en-US" sz="8000" b="1" i="0" u="none" strike="noStrike" kern="1200" cap="none" spc="0" normalizeH="0" baseline="0" noProof="0" dirty="0">
                <a:ln>
                  <a:noFill/>
                </a:ln>
                <a:solidFill>
                  <a:prstClr val="black"/>
                </a:solidFill>
                <a:effectLst/>
                <a:uLnTx/>
                <a:uFillTx/>
                <a:latin typeface="Times New Roman" panose="02020603050405020304" pitchFamily="18" charset="0"/>
                <a:ea typeface="Calibri"/>
                <a:cs typeface="Times New Roman" panose="02020603050405020304" pitchFamily="18" charset="0"/>
              </a:rPr>
              <a:t>.</a:t>
            </a:r>
            <a:endParaRPr kumimoji="0" lang="fa-IR" sz="8000" b="1" i="0" u="none" strike="noStrike" kern="1200" cap="none" spc="0" normalizeH="0" baseline="0" noProof="0" dirty="0">
              <a:ln>
                <a:noFill/>
              </a:ln>
              <a:solidFill>
                <a:prstClr val="black"/>
              </a:solidFill>
              <a:effectLst/>
              <a:uLnTx/>
              <a:uFillTx/>
              <a:latin typeface="Times New Roman" panose="02020603050405020304" pitchFamily="18" charset="0"/>
              <a:ea typeface="Calibri"/>
              <a:cs typeface="Times New Roman" panose="02020603050405020304" pitchFamily="18" charset="0"/>
            </a:endParaRPr>
          </a:p>
          <a:p>
            <a:pPr marL="0" indent="0" algn="r" rtl="1">
              <a:buNone/>
            </a:pPr>
            <a:r>
              <a:rPr lang="fa-IR" sz="9600" b="1" dirty="0">
                <a:solidFill>
                  <a:srgbClr val="0000CC"/>
                </a:solidFill>
                <a:latin typeface="Times New Roman" panose="02020603050405020304" pitchFamily="18" charset="0"/>
                <a:cs typeface="Times New Roman" panose="02020603050405020304" pitchFamily="18" charset="0"/>
              </a:rPr>
              <a:t>اصطلاح فاکتور وزنی نوع اشعه یا ضریب وزنی</a:t>
            </a:r>
            <a:r>
              <a:rPr lang="fa-IR" sz="9600" b="1" dirty="0">
                <a:latin typeface="Times New Roman" panose="02020603050405020304" pitchFamily="18" charset="0"/>
                <a:cs typeface="Times New Roman" panose="02020603050405020304" pitchFamily="18" charset="0"/>
              </a:rPr>
              <a:t>: </a:t>
            </a:r>
            <a:r>
              <a:rPr lang="fa-IR" sz="8000" b="1" dirty="0">
                <a:latin typeface="Times New Roman" panose="02020603050405020304" pitchFamily="18" charset="0"/>
                <a:cs typeface="Times New Roman" panose="02020603050405020304" pitchFamily="18" charset="0"/>
              </a:rPr>
              <a:t>هر پرتو به نسبت </a:t>
            </a:r>
            <a:r>
              <a:rPr lang="fa-IR" sz="8000" b="1" u="sng" dirty="0">
                <a:solidFill>
                  <a:srgbClr val="006600"/>
                </a:solidFill>
                <a:latin typeface="Times New Roman" panose="02020603050405020304" pitchFamily="18" charset="0"/>
                <a:cs typeface="Times New Roman" panose="02020603050405020304" pitchFamily="18" charset="0"/>
              </a:rPr>
              <a:t>نوع و انرژی آن دارای یک فاکتور وزنی </a:t>
            </a:r>
            <a:r>
              <a:rPr lang="fa-IR" sz="8000" b="1" dirty="0">
                <a:latin typeface="Times New Roman" panose="02020603050405020304" pitchFamily="18" charset="0"/>
                <a:cs typeface="Times New Roman" panose="02020603050405020304" pitchFamily="18" charset="0"/>
              </a:rPr>
              <a:t>است </a:t>
            </a:r>
          </a:p>
          <a:p>
            <a:pPr marL="0" indent="0" algn="r" rtl="1">
              <a:buNone/>
            </a:pPr>
            <a:r>
              <a:rPr lang="fa-IR" sz="8000" b="1" dirty="0">
                <a:latin typeface="Times New Roman" panose="02020603050405020304" pitchFamily="18" charset="0"/>
                <a:cs typeface="Times New Roman" panose="02020603050405020304" pitchFamily="18" charset="0"/>
              </a:rPr>
              <a:t>مثلا یک گری پرتو </a:t>
            </a:r>
            <a:r>
              <a:rPr lang="fa-IR" sz="8000" b="1" dirty="0" err="1">
                <a:latin typeface="Times New Roman" panose="02020603050405020304" pitchFamily="18" charset="0"/>
                <a:cs typeface="Times New Roman" panose="02020603050405020304" pitchFamily="18" charset="0"/>
              </a:rPr>
              <a:t>نوترون</a:t>
            </a:r>
            <a:r>
              <a:rPr lang="en-US" sz="8000" b="1" dirty="0">
                <a:latin typeface="Times New Roman" panose="02020603050405020304" pitchFamily="18" charset="0"/>
                <a:cs typeface="Times New Roman" panose="02020603050405020304" pitchFamily="18" charset="0"/>
              </a:rPr>
              <a:t> </a:t>
            </a:r>
            <a:r>
              <a:rPr lang="fa-IR" sz="8000" b="1" dirty="0">
                <a:latin typeface="Times New Roman" panose="02020603050405020304" pitchFamily="18" charset="0"/>
                <a:cs typeface="Times New Roman" panose="02020603050405020304" pitchFamily="18" charset="0"/>
              </a:rPr>
              <a:t> </a:t>
            </a:r>
            <a:r>
              <a:rPr lang="fa-IR" sz="8000" b="1" dirty="0" err="1">
                <a:latin typeface="Times New Roman" panose="02020603050405020304" pitchFamily="18" charset="0"/>
                <a:cs typeface="Times New Roman" panose="02020603050405020304" pitchFamily="18" charset="0"/>
              </a:rPr>
              <a:t>خطرناکتر</a:t>
            </a:r>
            <a:r>
              <a:rPr lang="fa-IR" sz="8000" b="1" dirty="0">
                <a:latin typeface="Times New Roman" panose="02020603050405020304" pitchFamily="18" charset="0"/>
                <a:cs typeface="Times New Roman" panose="02020603050405020304" pitchFamily="18" charset="0"/>
              </a:rPr>
              <a:t> از یک گری پرتو اشعه ایکس است.</a:t>
            </a:r>
            <a:endParaRPr lang="en-US" sz="8000" b="1" dirty="0">
              <a:latin typeface="Times New Roman" panose="02020603050405020304" pitchFamily="18" charset="0"/>
              <a:cs typeface="Times New Roman" panose="02020603050405020304" pitchFamily="18" charset="0"/>
            </a:endParaRPr>
          </a:p>
          <a:p>
            <a:pPr marL="0" marR="0" lvl="0" indent="0" algn="r" defTabSz="975386" rtl="1"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en-GB" altLang="en-US" sz="8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975386" rtl="1" eaLnBrk="1" fontAlgn="auto" latinLnBrk="0" hangingPunct="1">
              <a:lnSpc>
                <a:spcPct val="120000"/>
              </a:lnSpc>
              <a:spcBef>
                <a:spcPct val="20000"/>
              </a:spcBef>
              <a:spcAft>
                <a:spcPts val="0"/>
              </a:spcAft>
              <a:buClrTx/>
              <a:buSzTx/>
              <a:buFont typeface="Arial" panose="020B0604020202020204" pitchFamily="34" charset="0"/>
              <a:buNone/>
              <a:tabLst/>
              <a:defRPr/>
            </a:pPr>
            <a:r>
              <a:rPr kumimoji="0" lang="fa-IR" altLang="en-US" sz="9600" b="1" i="0" u="none" strike="noStrike" kern="1200" cap="none" spc="0" normalizeH="0" baseline="0" noProof="0" dirty="0">
                <a:ln>
                  <a:noFill/>
                </a:ln>
                <a:solidFill>
                  <a:srgbClr val="0000CC"/>
                </a:solidFill>
                <a:effectLst/>
                <a:uLnTx/>
                <a:uFillTx/>
                <a:latin typeface="Times New Roman" pitchFamily="18" charset="0"/>
                <a:ea typeface="+mn-ea"/>
                <a:cs typeface="Times New Roman" panose="02020603050405020304" pitchFamily="18" charset="0"/>
              </a:rPr>
              <a:t>دربرگیرنده هر دو عامل:  </a:t>
            </a:r>
            <a:r>
              <a:rPr kumimoji="0" lang="fa-IR" altLang="en-US" sz="8000" b="1" i="0" u="none" strike="noStrike" kern="1200" cap="none" spc="0" normalizeH="0" baseline="0" noProof="0" dirty="0">
                <a:ln>
                  <a:noFill/>
                </a:ln>
                <a:solidFill>
                  <a:srgbClr val="006600"/>
                </a:solidFill>
                <a:effectLst/>
                <a:uLnTx/>
                <a:uFillTx/>
                <a:latin typeface="Times New Roman" pitchFamily="18" charset="0"/>
                <a:ea typeface="+mn-ea"/>
                <a:cs typeface="Times New Roman" panose="02020603050405020304" pitchFamily="18" charset="0"/>
              </a:rPr>
              <a:t>الف) </a:t>
            </a:r>
            <a:r>
              <a:rPr kumimoji="0" lang="fa-IR" altLang="en-US" sz="8000" b="1" i="0" u="sng" strike="noStrike" kern="1200" cap="none" spc="0" normalizeH="0" baseline="0" noProof="0" dirty="0">
                <a:ln>
                  <a:noFill/>
                </a:ln>
                <a:solidFill>
                  <a:srgbClr val="006600"/>
                </a:solidFill>
                <a:effectLst/>
                <a:uLnTx/>
                <a:uFillTx/>
                <a:latin typeface="Times New Roman" pitchFamily="18" charset="0"/>
                <a:ea typeface="+mn-ea"/>
                <a:cs typeface="Times New Roman" panose="02020603050405020304" pitchFamily="18" charset="0"/>
              </a:rPr>
              <a:t>مقدار دوز جذب شده </a:t>
            </a:r>
            <a:r>
              <a:rPr kumimoji="0" lang="fa-IR" altLang="en-US" sz="8000" b="1" i="0" u="sng" strike="noStrike" kern="1200" cap="none" spc="0" normalizeH="0" baseline="0" noProof="0" dirty="0">
                <a:ln>
                  <a:noFill/>
                </a:ln>
                <a:solidFill>
                  <a:prstClr val="black"/>
                </a:solidFill>
                <a:effectLst/>
                <a:uLnTx/>
                <a:uFillTx/>
                <a:latin typeface="Times New Roman" pitchFamily="18" charset="0"/>
                <a:ea typeface="+mn-ea"/>
                <a:cs typeface="Times New Roman" panose="02020603050405020304" pitchFamily="18" charset="0"/>
              </a:rPr>
              <a:t>توسط بافت </a:t>
            </a:r>
            <a:r>
              <a:rPr kumimoji="0" lang="fa-IR" altLang="en-US" sz="8000" b="1" i="0" u="sng" strike="noStrike" kern="1200" cap="none" spc="0" normalizeH="0" baseline="0" noProof="0" dirty="0">
                <a:ln>
                  <a:noFill/>
                </a:ln>
                <a:solidFill>
                  <a:srgbClr val="006600"/>
                </a:solidFill>
                <a:effectLst/>
                <a:uLnTx/>
                <a:uFillTx/>
                <a:latin typeface="Times New Roman" pitchFamily="18" charset="0"/>
                <a:ea typeface="+mn-ea"/>
                <a:cs typeface="Times New Roman" panose="02020603050405020304" pitchFamily="18" charset="0"/>
              </a:rPr>
              <a:t>و        ب)  نوع  پرتو  </a:t>
            </a:r>
          </a:p>
          <a:p>
            <a:pPr marL="0" marR="0" lvl="0" indent="0" algn="r" defTabSz="975386" rtl="1" eaLnBrk="1" fontAlgn="auto" latinLnBrk="0" hangingPunct="1">
              <a:lnSpc>
                <a:spcPct val="120000"/>
              </a:lnSpc>
              <a:spcBef>
                <a:spcPct val="20000"/>
              </a:spcBef>
              <a:spcAft>
                <a:spcPts val="0"/>
              </a:spcAft>
              <a:buClrTx/>
              <a:buSzTx/>
              <a:buFont typeface="Arial" panose="020B0604020202020204" pitchFamily="34" charset="0"/>
              <a:buNone/>
              <a:tabLst/>
              <a:defRPr/>
            </a:pPr>
            <a:endParaRPr kumimoji="0" lang="en-US" altLang="en-US" sz="8000" b="1" i="0" u="sng"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75386" rtl="1" eaLnBrk="1" fontAlgn="auto" latinLnBrk="0" hangingPunct="1">
              <a:lnSpc>
                <a:spcPct val="120000"/>
              </a:lnSpc>
              <a:spcBef>
                <a:spcPct val="20000"/>
              </a:spcBef>
              <a:spcAft>
                <a:spcPts val="0"/>
              </a:spcAft>
              <a:buClrTx/>
              <a:buSzTx/>
              <a:buFont typeface="Arial" panose="020B0604020202020204" pitchFamily="34" charset="0"/>
              <a:buNone/>
              <a:tabLst/>
              <a:defRPr/>
            </a:pPr>
            <a:r>
              <a:rPr kumimoji="0" lang="fa-IR" sz="96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دوز معادل </a:t>
            </a:r>
            <a:r>
              <a:rPr kumimoji="0" lang="fa-IR" sz="8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(تابش گیری شغلی): </a:t>
            </a:r>
            <a:r>
              <a:rPr kumimoji="0" lang="fa-IR" sz="8000" b="1" i="0" u="none" strike="noStrike" kern="1200" cap="none" spc="0" normalizeH="0" baseline="0" noProof="0" dirty="0" err="1">
                <a:ln>
                  <a:noFill/>
                </a:ln>
                <a:solidFill>
                  <a:srgbClr val="006600"/>
                </a:solidFill>
                <a:effectLst/>
                <a:uLnTx/>
                <a:uFillTx/>
                <a:latin typeface="Times New Roman" panose="02020603050405020304" pitchFamily="18" charset="0"/>
                <a:ea typeface="+mn-ea"/>
                <a:cs typeface="Times New Roman" panose="02020603050405020304" pitchFamily="18" charset="0"/>
              </a:rPr>
              <a:t>حاصلضرب</a:t>
            </a:r>
            <a:r>
              <a:rPr kumimoji="0" lang="fa-IR" sz="8000" b="1" i="0" u="none"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 دوز جذب شده در ضریب وزنی پرتو </a:t>
            </a:r>
            <a:r>
              <a:rPr kumimoji="0" lang="en-US" sz="8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Wr</a:t>
            </a:r>
            <a:r>
              <a:rPr kumimoji="0" lang="en-US" sz="8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fa-IR" sz="8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یا </a:t>
            </a:r>
            <a:r>
              <a:rPr kumimoji="0" lang="en-US" sz="8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(QF</a:t>
            </a:r>
            <a:endParaRPr kumimoji="0" lang="fa-IR" sz="8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975386" rtl="1" eaLnBrk="1" fontAlgn="auto" latinLnBrk="0" hangingPunct="1">
              <a:lnSpc>
                <a:spcPct val="120000"/>
              </a:lnSpc>
              <a:spcBef>
                <a:spcPct val="20000"/>
              </a:spcBef>
              <a:spcAft>
                <a:spcPts val="0"/>
              </a:spcAft>
              <a:buClrTx/>
              <a:buSzTx/>
              <a:buFont typeface="Arial" panose="020B0604020202020204" pitchFamily="34" charset="0"/>
              <a:buNone/>
              <a:tabLst/>
              <a:defRPr/>
            </a:pPr>
            <a:endParaRPr kumimoji="0" lang="fa-IR" sz="8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indent="0" algn="ctr">
              <a:buNone/>
            </a:pPr>
            <a:r>
              <a:rPr lang="fa-IR" sz="9600" b="1" dirty="0">
                <a:solidFill>
                  <a:srgbClr val="990033"/>
                </a:solidFill>
                <a:latin typeface="Times New Roman" panose="02020603050405020304" pitchFamily="18" charset="0"/>
                <a:cs typeface="Times New Roman" panose="02020603050405020304" pitchFamily="18" charset="0"/>
              </a:rPr>
              <a:t> دوز معادل </a:t>
            </a:r>
            <a:r>
              <a:rPr lang="en-US" sz="9600" b="1" dirty="0">
                <a:solidFill>
                  <a:srgbClr val="990033"/>
                </a:solidFill>
                <a:latin typeface="Times New Roman" panose="02020603050405020304" pitchFamily="18" charset="0"/>
                <a:cs typeface="Times New Roman" panose="02020603050405020304" pitchFamily="18" charset="0"/>
              </a:rPr>
              <a:t>=</a:t>
            </a:r>
            <a:r>
              <a:rPr lang="fa-IR" sz="9600" b="1" dirty="0">
                <a:solidFill>
                  <a:srgbClr val="990033"/>
                </a:solidFill>
                <a:latin typeface="Times New Roman" panose="02020603050405020304" pitchFamily="18" charset="0"/>
                <a:cs typeface="Times New Roman" panose="02020603050405020304" pitchFamily="18" charset="0"/>
              </a:rPr>
              <a:t>دوز  </a:t>
            </a:r>
            <a:r>
              <a:rPr lang="en-US" sz="9600" b="1" dirty="0">
                <a:solidFill>
                  <a:srgbClr val="990033"/>
                </a:solidFill>
                <a:latin typeface="Times New Roman" panose="02020603050405020304" pitchFamily="18" charset="0"/>
                <a:cs typeface="Times New Roman" panose="02020603050405020304" pitchFamily="18" charset="0"/>
              </a:rPr>
              <a:t>  * QF  [</a:t>
            </a:r>
            <a:r>
              <a:rPr lang="en-US" sz="9600" b="1" dirty="0" err="1">
                <a:solidFill>
                  <a:srgbClr val="990033"/>
                </a:solidFill>
                <a:latin typeface="Times New Roman" panose="02020603050405020304" pitchFamily="18" charset="0"/>
                <a:cs typeface="Times New Roman" panose="02020603050405020304" pitchFamily="18" charset="0"/>
              </a:rPr>
              <a:t>Sv</a:t>
            </a:r>
            <a:r>
              <a:rPr lang="en-US" sz="9600" b="1" dirty="0">
                <a:solidFill>
                  <a:srgbClr val="990033"/>
                </a:solidFill>
                <a:latin typeface="Times New Roman" panose="02020603050405020304" pitchFamily="18" charset="0"/>
                <a:cs typeface="Times New Roman" panose="02020603050405020304" pitchFamily="18" charset="0"/>
              </a:rPr>
              <a:t>]</a:t>
            </a:r>
            <a:r>
              <a:rPr lang="en-US" sz="9600" dirty="0">
                <a:solidFill>
                  <a:srgbClr val="990033"/>
                </a:solidFill>
                <a:latin typeface="Times New Roman" panose="02020603050405020304" pitchFamily="18" charset="0"/>
                <a:cs typeface="Times New Roman" panose="02020603050405020304" pitchFamily="18" charset="0"/>
              </a:rPr>
              <a:t> </a:t>
            </a:r>
            <a:endParaRPr lang="fa-IR" sz="9600" b="1" dirty="0">
              <a:solidFill>
                <a:prstClr val="black"/>
              </a:solidFill>
              <a:latin typeface="Times New Roman" panose="02020603050405020304" pitchFamily="18" charset="0"/>
              <a:cs typeface="Times New Roman" panose="02020603050405020304" pitchFamily="18" charset="0"/>
            </a:endParaRPr>
          </a:p>
          <a:p>
            <a:pPr marL="0" marR="0" lvl="0" indent="0" algn="r" defTabSz="975386" rtl="1" eaLnBrk="1" fontAlgn="auto" latinLnBrk="0" hangingPunct="1">
              <a:lnSpc>
                <a:spcPct val="120000"/>
              </a:lnSpc>
              <a:spcBef>
                <a:spcPct val="20000"/>
              </a:spcBef>
              <a:spcAft>
                <a:spcPts val="0"/>
              </a:spcAft>
              <a:buClrTx/>
              <a:buSzTx/>
              <a:buFont typeface="Arial" panose="020B0604020202020204" pitchFamily="34" charset="0"/>
              <a:buNone/>
              <a:tabLst/>
              <a:defRPr/>
            </a:pPr>
            <a:r>
              <a:rPr kumimoji="0" lang="fa-IR" sz="9600" b="1" i="0" u="none" strike="noStrike" kern="1200" cap="none" spc="0" normalizeH="0" baseline="0" noProof="0" dirty="0">
                <a:ln>
                  <a:noFill/>
                </a:ln>
                <a:solidFill>
                  <a:srgbClr val="0000CC"/>
                </a:solidFill>
                <a:effectLst/>
                <a:uLnTx/>
                <a:uFillTx/>
                <a:latin typeface="Times New Roman" pitchFamily="18" charset="0"/>
                <a:ea typeface="+mn-ea"/>
                <a:cs typeface="Times New Roman" panose="02020603050405020304" pitchFamily="18" charset="0"/>
              </a:rPr>
              <a:t>دیمانسیون : </a:t>
            </a:r>
            <a:r>
              <a:rPr kumimoji="0" lang="fa-IR" sz="8000" b="1" i="0" u="none" strike="noStrike" kern="1200" cap="none" spc="0" normalizeH="0" baseline="0" noProof="0" dirty="0">
                <a:ln>
                  <a:noFill/>
                </a:ln>
                <a:solidFill>
                  <a:prstClr val="black"/>
                </a:solidFill>
                <a:effectLst/>
                <a:uLnTx/>
                <a:uFillTx/>
                <a:latin typeface="Times New Roman" pitchFamily="18" charset="0"/>
                <a:ea typeface="+mn-ea"/>
                <a:cs typeface="Times New Roman" panose="02020603050405020304" pitchFamily="18" charset="0"/>
              </a:rPr>
              <a:t>چون ضریب وزنی یک کمیت بدون واحد است ؛ دیمانسیون </a:t>
            </a:r>
            <a:r>
              <a:rPr kumimoji="0" lang="fa-IR" sz="8000" b="1" i="0" u="none" strike="noStrike" kern="1200" cap="none" spc="0" normalizeH="0" baseline="0" noProof="0" dirty="0">
                <a:ln>
                  <a:noFill/>
                </a:ln>
                <a:solidFill>
                  <a:srgbClr val="006600"/>
                </a:solidFill>
                <a:effectLst/>
                <a:uLnTx/>
                <a:uFillTx/>
                <a:latin typeface="Times New Roman" pitchFamily="18" charset="0"/>
                <a:ea typeface="+mn-ea"/>
                <a:cs typeface="Times New Roman" panose="02020603050405020304" pitchFamily="18" charset="0"/>
              </a:rPr>
              <a:t>دوز معال و جذبی </a:t>
            </a:r>
            <a:r>
              <a:rPr kumimoji="0" lang="fa-IR" sz="8000" b="1" i="0" u="none" strike="noStrike" kern="1200" cap="none" spc="0" normalizeH="0" baseline="0" noProof="0" dirty="0">
                <a:ln>
                  <a:noFill/>
                </a:ln>
                <a:solidFill>
                  <a:prstClr val="black"/>
                </a:solidFill>
                <a:effectLst/>
                <a:uLnTx/>
                <a:uFillTx/>
                <a:latin typeface="Times New Roman" pitchFamily="18" charset="0"/>
                <a:ea typeface="+mn-ea"/>
                <a:cs typeface="Times New Roman" panose="02020603050405020304" pitchFamily="18" charset="0"/>
              </a:rPr>
              <a:t>یکی است</a:t>
            </a:r>
            <a:endParaRPr kumimoji="0" lang="fa-IR" sz="8000" b="1" i="0" u="none" strike="noStrike" kern="1200" cap="none" spc="0" normalizeH="0" baseline="0" noProof="0" dirty="0">
              <a:ln>
                <a:noFill/>
              </a:ln>
              <a:solidFill>
                <a:srgbClr val="990033"/>
              </a:solidFill>
              <a:effectLst/>
              <a:uLnTx/>
              <a:uFillTx/>
              <a:latin typeface="Times New Roman" panose="02020603050405020304" pitchFamily="18" charset="0"/>
              <a:ea typeface="+mn-ea"/>
              <a:cs typeface="Times New Roman" panose="02020603050405020304" pitchFamily="18" charset="0"/>
            </a:endParaRPr>
          </a:p>
          <a:p>
            <a:pPr marL="0" indent="0" algn="r" rtl="1">
              <a:lnSpc>
                <a:spcPct val="120000"/>
              </a:lnSpc>
              <a:buNone/>
            </a:pPr>
            <a:endParaRPr lang="en-US" altLang="en-US" sz="8000" b="1" dirty="0">
              <a:solidFill>
                <a:srgbClr val="C00000"/>
              </a:solidFill>
              <a:latin typeface="Times New Roman" panose="02020603050405020304" pitchFamily="18" charset="0"/>
              <a:cs typeface="Times New Roman" panose="02020603050405020304" pitchFamily="18" charset="0"/>
            </a:endParaRPr>
          </a:p>
          <a:p>
            <a:pPr marL="0" indent="0" algn="ctr" rtl="1">
              <a:lnSpc>
                <a:spcPct val="120000"/>
              </a:lnSpc>
              <a:buNone/>
            </a:pPr>
            <a:r>
              <a:rPr lang="fa-IR" altLang="en-US" sz="11200" b="1" dirty="0">
                <a:solidFill>
                  <a:srgbClr val="C00000"/>
                </a:solidFill>
                <a:latin typeface="Times New Roman" panose="02020603050405020304" pitchFamily="18" charset="0"/>
                <a:cs typeface="Times New Roman" panose="02020603050405020304" pitchFamily="18" charset="0"/>
              </a:rPr>
              <a:t>اثر</a:t>
            </a:r>
            <a:r>
              <a:rPr lang="ar-SA" altLang="en-US" sz="11200" b="1" dirty="0">
                <a:solidFill>
                  <a:srgbClr val="C00000"/>
                </a:solidFill>
                <a:latin typeface="Times New Roman" panose="02020603050405020304" pitchFamily="18" charset="0"/>
                <a:cs typeface="Times New Roman" panose="02020603050405020304" pitchFamily="18" charset="0"/>
              </a:rPr>
              <a:t> نسبی زیستی</a:t>
            </a:r>
            <a:r>
              <a:rPr lang="fa-IR" altLang="en-US" sz="11200" b="1" dirty="0">
                <a:solidFill>
                  <a:srgbClr val="C00000"/>
                </a:solidFill>
                <a:latin typeface="Times New Roman" panose="02020603050405020304" pitchFamily="18" charset="0"/>
                <a:cs typeface="Times New Roman" panose="02020603050405020304" pitchFamily="18" charset="0"/>
              </a:rPr>
              <a:t> </a:t>
            </a:r>
            <a:r>
              <a:rPr lang="en-GB" altLang="en-US" sz="9600" b="1" dirty="0">
                <a:solidFill>
                  <a:srgbClr val="C00000"/>
                </a:solidFill>
                <a:latin typeface="Times New Roman" panose="02020603050405020304" pitchFamily="18" charset="0"/>
                <a:cs typeface="Times New Roman" panose="02020603050405020304" pitchFamily="18" charset="0"/>
              </a:rPr>
              <a:t>(</a:t>
            </a:r>
            <a:r>
              <a:rPr lang="en-GB" altLang="en-US" sz="9600" b="1" dirty="0">
                <a:latin typeface="Times New Roman" panose="02020603050405020304" pitchFamily="18" charset="0"/>
                <a:cs typeface="Times New Roman" panose="02020603050405020304" pitchFamily="18" charset="0"/>
              </a:rPr>
              <a:t>Relative Biological Effectiveness; </a:t>
            </a:r>
            <a:r>
              <a:rPr lang="en-GB" altLang="en-US" sz="9600" b="1" dirty="0">
                <a:solidFill>
                  <a:srgbClr val="0000CC"/>
                </a:solidFill>
                <a:latin typeface="Times New Roman" panose="02020603050405020304" pitchFamily="18" charset="0"/>
                <a:cs typeface="Times New Roman" panose="02020603050405020304" pitchFamily="18" charset="0"/>
              </a:rPr>
              <a:t>RBE</a:t>
            </a:r>
            <a:r>
              <a:rPr lang="en-GB" altLang="en-US" sz="9600" b="1" dirty="0">
                <a:latin typeface="Times New Roman" panose="02020603050405020304" pitchFamily="18" charset="0"/>
                <a:cs typeface="Times New Roman" panose="02020603050405020304" pitchFamily="18" charset="0"/>
              </a:rPr>
              <a:t>)</a:t>
            </a:r>
          </a:p>
          <a:p>
            <a:pPr marL="0" indent="0" algn="ctr" rtl="1">
              <a:lnSpc>
                <a:spcPct val="120000"/>
              </a:lnSpc>
              <a:buNone/>
            </a:pPr>
            <a:endParaRPr lang="en-GB" altLang="en-US" sz="8000" b="1" dirty="0">
              <a:latin typeface="Times New Roman" panose="02020603050405020304" pitchFamily="18" charset="0"/>
              <a:cs typeface="Times New Roman" panose="02020603050405020304" pitchFamily="18" charset="0"/>
            </a:endParaRPr>
          </a:p>
          <a:p>
            <a:pPr marL="0" indent="0" algn="r" rtl="1">
              <a:lnSpc>
                <a:spcPct val="120000"/>
              </a:lnSpc>
              <a:buNone/>
            </a:pPr>
            <a:r>
              <a:rPr lang="en-US" altLang="en-US" sz="9600" b="1" dirty="0">
                <a:solidFill>
                  <a:srgbClr val="FF0000"/>
                </a:solidFill>
                <a:latin typeface="Times New Roman" panose="02020603050405020304" pitchFamily="18" charset="0"/>
                <a:cs typeface="Times New Roman" panose="02020603050405020304" pitchFamily="18" charset="0"/>
              </a:rPr>
              <a:t>RBE</a:t>
            </a:r>
            <a:r>
              <a:rPr lang="fa-IR" altLang="en-US" sz="9600" b="1" dirty="0">
                <a:solidFill>
                  <a:srgbClr val="FF0000"/>
                </a:solidFill>
                <a:latin typeface="Times New Roman" panose="02020603050405020304" pitchFamily="18" charset="0"/>
                <a:cs typeface="Times New Roman" panose="02020603050405020304" pitchFamily="18" charset="0"/>
              </a:rPr>
              <a:t> اثر</a:t>
            </a:r>
            <a:r>
              <a:rPr lang="ar-SA" altLang="en-US" sz="9600" b="1" dirty="0">
                <a:solidFill>
                  <a:srgbClr val="FF0000"/>
                </a:solidFill>
                <a:latin typeface="Times New Roman" panose="02020603050405020304" pitchFamily="18" charset="0"/>
                <a:cs typeface="Times New Roman" panose="02020603050405020304" pitchFamily="18" charset="0"/>
              </a:rPr>
              <a:t> نسبی زیستی</a:t>
            </a:r>
            <a:r>
              <a:rPr lang="fa-IR" altLang="en-US" sz="9600" b="1" dirty="0">
                <a:solidFill>
                  <a:srgbClr val="FF0000"/>
                </a:solidFill>
                <a:latin typeface="Times New Roman" panose="02020603050405020304" pitchFamily="18" charset="0"/>
                <a:cs typeface="Times New Roman" panose="02020603050405020304" pitchFamily="18" charset="0"/>
              </a:rPr>
              <a:t> </a:t>
            </a:r>
            <a:r>
              <a:rPr lang="fa-IR" altLang="en-US" sz="8000" b="1" dirty="0">
                <a:solidFill>
                  <a:srgbClr val="FF0000"/>
                </a:solidFill>
                <a:latin typeface="Times New Roman" panose="02020603050405020304" pitchFamily="18" charset="0"/>
                <a:cs typeface="Times New Roman" panose="02020603050405020304" pitchFamily="18" charset="0"/>
              </a:rPr>
              <a:t>: </a:t>
            </a:r>
            <a:r>
              <a:rPr lang="fa-IR" altLang="en-US" sz="8000" b="1" dirty="0">
                <a:solidFill>
                  <a:srgbClr val="0000CC"/>
                </a:solidFill>
                <a:latin typeface="Times New Roman" panose="02020603050405020304" pitchFamily="18" charset="0"/>
                <a:cs typeface="Times New Roman" panose="02020603050405020304" pitchFamily="18" charset="0"/>
              </a:rPr>
              <a:t>برای یک نوع خاص از پرتو : </a:t>
            </a:r>
          </a:p>
          <a:p>
            <a:pPr marL="0" indent="0" algn="r" rtl="1">
              <a:lnSpc>
                <a:spcPct val="120000"/>
              </a:lnSpc>
              <a:buNone/>
            </a:pPr>
            <a:r>
              <a:rPr lang="fa-IR" altLang="en-US" sz="8000" b="1" dirty="0">
                <a:latin typeface="Times New Roman" panose="02020603050405020304" pitchFamily="18" charset="0"/>
                <a:cs typeface="Times New Roman" panose="02020603050405020304" pitchFamily="18" charset="0"/>
              </a:rPr>
              <a:t>عبارت است ا</a:t>
            </a:r>
            <a:r>
              <a:rPr lang="fa-IR" altLang="en-US" sz="8000" b="1" dirty="0">
                <a:solidFill>
                  <a:srgbClr val="006600"/>
                </a:solidFill>
                <a:latin typeface="Times New Roman" panose="02020603050405020304" pitchFamily="18" charset="0"/>
                <a:cs typeface="Times New Roman" panose="02020603050405020304" pitchFamily="18" charset="0"/>
              </a:rPr>
              <a:t>ز </a:t>
            </a:r>
            <a:r>
              <a:rPr lang="fa-IR" altLang="en-US" sz="8000" b="1" u="sng" dirty="0">
                <a:solidFill>
                  <a:srgbClr val="006600"/>
                </a:solidFill>
                <a:latin typeface="Times New Roman" panose="02020603050405020304" pitchFamily="18" charset="0"/>
                <a:cs typeface="Times New Roman" panose="02020603050405020304" pitchFamily="18" charset="0"/>
              </a:rPr>
              <a:t>نسبت دوز مرجع به دوز پرتو مورد نظر</a:t>
            </a:r>
          </a:p>
          <a:p>
            <a:pPr marL="0" indent="0" algn="r" rtl="1">
              <a:lnSpc>
                <a:spcPct val="120000"/>
              </a:lnSpc>
              <a:buNone/>
            </a:pPr>
            <a:endParaRPr lang="fa-IR" altLang="en-US" sz="8000" b="1" dirty="0">
              <a:solidFill>
                <a:srgbClr val="006600"/>
              </a:solidFill>
              <a:latin typeface="Times New Roman" panose="02020603050405020304" pitchFamily="18" charset="0"/>
              <a:cs typeface="Times New Roman" panose="02020603050405020304" pitchFamily="18" charset="0"/>
            </a:endParaRPr>
          </a:p>
          <a:p>
            <a:pPr marL="0" indent="0" algn="r" rtl="1">
              <a:lnSpc>
                <a:spcPct val="120000"/>
              </a:lnSpc>
              <a:buNone/>
            </a:pPr>
            <a:r>
              <a:rPr lang="fa-IR" altLang="en-US" sz="9600" b="1" dirty="0">
                <a:solidFill>
                  <a:srgbClr val="FF0000"/>
                </a:solidFill>
                <a:latin typeface="Times New Roman" panose="02020603050405020304" pitchFamily="18" charset="0"/>
                <a:cs typeface="Times New Roman" panose="02020603050405020304" pitchFamily="18" charset="0"/>
              </a:rPr>
              <a:t>نوع </a:t>
            </a:r>
            <a:r>
              <a:rPr lang="ar-SA" altLang="en-US" sz="9600" b="1" dirty="0">
                <a:solidFill>
                  <a:srgbClr val="FF0000"/>
                </a:solidFill>
                <a:latin typeface="Times New Roman" panose="02020603050405020304" pitchFamily="18" charset="0"/>
                <a:cs typeface="Times New Roman" panose="02020603050405020304" pitchFamily="18" charset="0"/>
              </a:rPr>
              <a:t>پرتو</a:t>
            </a:r>
            <a:r>
              <a:rPr lang="fa-IR" altLang="en-US" sz="9600" b="1" dirty="0">
                <a:solidFill>
                  <a:srgbClr val="FF0000"/>
                </a:solidFill>
                <a:latin typeface="Times New Roman" panose="02020603050405020304" pitchFamily="18" charset="0"/>
                <a:cs typeface="Times New Roman" panose="02020603050405020304" pitchFamily="18" charset="0"/>
              </a:rPr>
              <a:t> مرجع </a:t>
            </a:r>
            <a:r>
              <a:rPr lang="ar-SA" altLang="en-US" sz="9600" b="1" dirty="0">
                <a:solidFill>
                  <a:srgbClr val="FF0000"/>
                </a:solidFill>
                <a:latin typeface="Times New Roman" panose="02020603050405020304" pitchFamily="18" charset="0"/>
                <a:cs typeface="Times New Roman" panose="02020603050405020304" pitchFamily="18" charset="0"/>
              </a:rPr>
              <a:t> استاندارد</a:t>
            </a:r>
            <a:r>
              <a:rPr lang="fa-IR" altLang="en-US" sz="9600" b="1" dirty="0">
                <a:solidFill>
                  <a:srgbClr val="CC3399"/>
                </a:solidFill>
                <a:latin typeface="Times New Roman" panose="02020603050405020304" pitchFamily="18" charset="0"/>
                <a:cs typeface="Times New Roman" panose="02020603050405020304" pitchFamily="18" charset="0"/>
              </a:rPr>
              <a:t> </a:t>
            </a:r>
            <a:r>
              <a:rPr lang="fa-IR" altLang="en-US" sz="8000" b="1" dirty="0">
                <a:solidFill>
                  <a:srgbClr val="CC3399"/>
                </a:solidFill>
                <a:latin typeface="Times New Roman" panose="02020603050405020304" pitchFamily="18" charset="0"/>
                <a:cs typeface="Times New Roman" panose="02020603050405020304" pitchFamily="18" charset="0"/>
              </a:rPr>
              <a:t>: </a:t>
            </a:r>
            <a:r>
              <a:rPr lang="ar-SA" altLang="en-US" sz="8000" b="1" dirty="0">
                <a:solidFill>
                  <a:srgbClr val="CC3399"/>
                </a:solidFill>
                <a:latin typeface="Times New Roman" panose="02020603050405020304" pitchFamily="18" charset="0"/>
                <a:cs typeface="Times New Roman" panose="02020603050405020304" pitchFamily="18" charset="0"/>
              </a:rPr>
              <a:t> </a:t>
            </a:r>
            <a:r>
              <a:rPr lang="ar-SA" altLang="en-US" sz="8000" b="1" dirty="0">
                <a:latin typeface="Times New Roman" panose="02020603050405020304" pitchFamily="18" charset="0"/>
                <a:cs typeface="Times New Roman" panose="02020603050405020304" pitchFamily="18" charset="0"/>
              </a:rPr>
              <a:t>پرتو </a:t>
            </a:r>
            <a:r>
              <a:rPr lang="fa-IR" altLang="en-US" sz="8000" b="1" dirty="0">
                <a:solidFill>
                  <a:srgbClr val="D60093"/>
                </a:solidFill>
                <a:latin typeface="Times New Roman" panose="02020603050405020304" pitchFamily="18" charset="0"/>
                <a:cs typeface="Times New Roman" panose="02020603050405020304" pitchFamily="18" charset="0"/>
              </a:rPr>
              <a:t>ایکس</a:t>
            </a:r>
            <a:r>
              <a:rPr lang="fa-IR" altLang="en-US" sz="8000" b="1" dirty="0">
                <a:latin typeface="Times New Roman" panose="02020603050405020304" pitchFamily="18" charset="0"/>
                <a:cs typeface="Times New Roman" panose="02020603050405020304" pitchFamily="18" charset="0"/>
              </a:rPr>
              <a:t> </a:t>
            </a:r>
            <a:r>
              <a:rPr lang="ar-SA" altLang="en-US" sz="8000" b="1" dirty="0">
                <a:latin typeface="Times New Roman" panose="02020603050405020304" pitchFamily="18" charset="0"/>
                <a:cs typeface="Times New Roman" panose="02020603050405020304" pitchFamily="18" charset="0"/>
              </a:rPr>
              <a:t>با انرژی </a:t>
            </a:r>
            <a:r>
              <a:rPr lang="en-GB" altLang="en-US" sz="8000" b="1" dirty="0">
                <a:latin typeface="Times New Roman" panose="02020603050405020304" pitchFamily="18" charset="0"/>
                <a:cs typeface="Times New Roman" panose="02020603050405020304" pitchFamily="18" charset="0"/>
              </a:rPr>
              <a:t>250 kVp</a:t>
            </a:r>
            <a:r>
              <a:rPr lang="fa-IR" altLang="en-US" sz="8000" b="1" dirty="0">
                <a:latin typeface="Times New Roman" panose="02020603050405020304" pitchFamily="18" charset="0"/>
                <a:cs typeface="Times New Roman" panose="02020603050405020304" pitchFamily="18" charset="0"/>
              </a:rPr>
              <a:t>  </a:t>
            </a:r>
          </a:p>
          <a:p>
            <a:pPr marL="0" indent="0" algn="r" rtl="1">
              <a:lnSpc>
                <a:spcPct val="120000"/>
              </a:lnSpc>
              <a:buNone/>
            </a:pPr>
            <a:r>
              <a:rPr lang="fa-IR" altLang="en-US" sz="8000" b="1" dirty="0">
                <a:latin typeface="Times New Roman" panose="02020603050405020304" pitchFamily="18" charset="0"/>
                <a:cs typeface="Times New Roman" panose="02020603050405020304" pitchFamily="18" charset="0"/>
              </a:rPr>
              <a:t> </a:t>
            </a:r>
            <a:r>
              <a:rPr lang="fa-IR" altLang="en-US" sz="8000" b="1" dirty="0">
                <a:solidFill>
                  <a:srgbClr val="000099"/>
                </a:solidFill>
                <a:latin typeface="Times New Roman" panose="02020603050405020304" pitchFamily="18" charset="0"/>
                <a:cs typeface="Times New Roman" panose="02020603050405020304" pitchFamily="18" charset="0"/>
              </a:rPr>
              <a:t>دوز پرتو مورد </a:t>
            </a:r>
            <a:r>
              <a:rPr lang="fa-IR" altLang="en-US" sz="8000" b="1" dirty="0" err="1">
                <a:solidFill>
                  <a:srgbClr val="000099"/>
                </a:solidFill>
                <a:latin typeface="Times New Roman" panose="02020603050405020304" pitchFamily="18" charset="0"/>
                <a:cs typeface="Times New Roman" panose="02020603050405020304" pitchFamily="18" charset="0"/>
              </a:rPr>
              <a:t>ازمایش</a:t>
            </a:r>
            <a:r>
              <a:rPr lang="fa-IR" altLang="en-US" sz="8000" b="1" dirty="0">
                <a:solidFill>
                  <a:srgbClr val="000099"/>
                </a:solidFill>
                <a:latin typeface="Times New Roman" panose="02020603050405020304" pitchFamily="18" charset="0"/>
                <a:cs typeface="Times New Roman" panose="02020603050405020304" pitchFamily="18" charset="0"/>
              </a:rPr>
              <a:t> تقسیم بر</a:t>
            </a:r>
            <a:r>
              <a:rPr lang="fa-IR" altLang="en-US" sz="8000" b="1" dirty="0">
                <a:solidFill>
                  <a:srgbClr val="FF0000"/>
                </a:solidFill>
                <a:latin typeface="Times New Roman" panose="02020603050405020304" pitchFamily="18" charset="0"/>
                <a:cs typeface="Times New Roman" panose="02020603050405020304" pitchFamily="18" charset="0"/>
              </a:rPr>
              <a:t>/</a:t>
            </a:r>
            <a:r>
              <a:rPr lang="fa-IR" altLang="en-US" sz="8000" b="1" dirty="0">
                <a:latin typeface="Times New Roman" panose="02020603050405020304" pitchFamily="18" charset="0"/>
                <a:cs typeface="Times New Roman" panose="02020603050405020304" pitchFamily="18" charset="0"/>
              </a:rPr>
              <a:t> </a:t>
            </a:r>
            <a:r>
              <a:rPr lang="fa-IR" altLang="en-US" sz="8000" b="1" dirty="0">
                <a:solidFill>
                  <a:srgbClr val="000099"/>
                </a:solidFill>
                <a:latin typeface="Times New Roman" panose="02020603050405020304" pitchFamily="18" charset="0"/>
                <a:cs typeface="Times New Roman" panose="02020603050405020304" pitchFamily="18" charset="0"/>
              </a:rPr>
              <a:t>دوز پرتو ایکس</a:t>
            </a:r>
            <a:r>
              <a:rPr lang="fa-IR" altLang="en-US" sz="8000" b="1" dirty="0">
                <a:latin typeface="Times New Roman" panose="02020603050405020304" pitchFamily="18" charset="0"/>
                <a:cs typeface="Times New Roman" panose="02020603050405020304" pitchFamily="18" charset="0"/>
              </a:rPr>
              <a:t> </a:t>
            </a:r>
            <a:r>
              <a:rPr lang="en-US" altLang="en-US" sz="8000" b="1" dirty="0">
                <a:solidFill>
                  <a:srgbClr val="FF0000"/>
                </a:solidFill>
                <a:latin typeface="Times New Roman" panose="02020603050405020304" pitchFamily="18" charset="0"/>
                <a:cs typeface="Times New Roman" panose="02020603050405020304" pitchFamily="18" charset="0"/>
              </a:rPr>
              <a:t>RBE</a:t>
            </a:r>
            <a:r>
              <a:rPr lang="en-US" altLang="en-US" sz="8000" b="1" dirty="0">
                <a:latin typeface="Times New Roman" panose="02020603050405020304" pitchFamily="18" charset="0"/>
                <a:cs typeface="Times New Roman" panose="02020603050405020304" pitchFamily="18" charset="0"/>
              </a:rPr>
              <a:t> = </a:t>
            </a:r>
            <a:r>
              <a:rPr lang="en-US" altLang="en-US" sz="8000" b="1" dirty="0">
                <a:solidFill>
                  <a:srgbClr val="000099"/>
                </a:solidFill>
                <a:latin typeface="Times New Roman" panose="02020603050405020304" pitchFamily="18" charset="0"/>
                <a:cs typeface="Times New Roman" panose="02020603050405020304" pitchFamily="18" charset="0"/>
              </a:rPr>
              <a:t>250 kVp </a:t>
            </a:r>
            <a:endParaRPr lang="fa-IR" altLang="en-US" sz="8000" b="1" dirty="0">
              <a:solidFill>
                <a:srgbClr val="000099"/>
              </a:solidFill>
              <a:latin typeface="Times New Roman" panose="02020603050405020304" pitchFamily="18" charset="0"/>
              <a:cs typeface="Times New Roman" panose="02020603050405020304" pitchFamily="18" charset="0"/>
            </a:endParaRPr>
          </a:p>
          <a:p>
            <a:pPr marL="0" indent="0" algn="r" rtl="1">
              <a:lnSpc>
                <a:spcPct val="120000"/>
              </a:lnSpc>
              <a:buNone/>
              <a:defRPr/>
            </a:pPr>
            <a:endParaRPr lang="en-GB" sz="2133"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16</a:t>
            </a:fld>
            <a:endParaRPr lang="en-US"/>
          </a:p>
        </p:txBody>
      </p:sp>
      <p:pic>
        <p:nvPicPr>
          <p:cNvPr id="6" name="Picture 4"/>
          <p:cNvPicPr>
            <a:picLocks noChangeAspect="1" noChangeArrowheads="1"/>
          </p:cNvPicPr>
          <p:nvPr/>
        </p:nvPicPr>
        <p:blipFill>
          <a:blip r:embed="rId2">
            <a:clrChange>
              <a:clrFrom>
                <a:srgbClr val="FFFFFF"/>
              </a:clrFrom>
              <a:clrTo>
                <a:srgbClr val="FFFFFF">
                  <a:alpha val="0"/>
                </a:srgbClr>
              </a:clrTo>
            </a:clrChange>
            <a:lum bright="-20000" contrast="40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11200" y="5181600"/>
            <a:ext cx="5372411" cy="929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333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101600" y="228600"/>
            <a:ext cx="12725400" cy="6858000"/>
          </a:xfrm>
        </p:spPr>
        <p:txBody>
          <a:bodyPr>
            <a:normAutofit/>
          </a:bodyPr>
          <a:lstStyle/>
          <a:p>
            <a:pPr marL="0" indent="0" algn="r" rtl="1">
              <a:lnSpc>
                <a:spcPct val="120000"/>
              </a:lnSpc>
              <a:buNone/>
            </a:pPr>
            <a:r>
              <a:rPr lang="fa-IR" altLang="en-US" sz="2600" b="1" dirty="0">
                <a:latin typeface="Times New Roman" panose="02020603050405020304" pitchFamily="18" charset="0"/>
                <a:cs typeface="Times New Roman" panose="02020603050405020304" pitchFamily="18" charset="0"/>
              </a:rPr>
              <a:t> </a:t>
            </a:r>
            <a:r>
              <a:rPr lang="ar-SA" altLang="en-US" sz="2600" b="1" dirty="0">
                <a:solidFill>
                  <a:srgbClr val="FF0000"/>
                </a:solidFill>
                <a:latin typeface="Times New Roman" panose="02020603050405020304" pitchFamily="18" charset="0"/>
                <a:cs typeface="Times New Roman" panose="02020603050405020304" pitchFamily="18" charset="0"/>
              </a:rPr>
              <a:t>فاکتورهائی </a:t>
            </a:r>
            <a:r>
              <a:rPr lang="fa-IR" altLang="en-US" sz="2600" b="1" dirty="0">
                <a:solidFill>
                  <a:srgbClr val="FF0000"/>
                </a:solidFill>
                <a:latin typeface="Times New Roman" panose="02020603050405020304" pitchFamily="18" charset="0"/>
                <a:cs typeface="Times New Roman" panose="02020603050405020304" pitchFamily="18" charset="0"/>
              </a:rPr>
              <a:t>موثر بر </a:t>
            </a:r>
            <a:r>
              <a:rPr lang="en-GB" altLang="en-US" sz="2600" b="1" dirty="0">
                <a:solidFill>
                  <a:srgbClr val="FF0000"/>
                </a:solidFill>
                <a:latin typeface="Times New Roman" panose="02020603050405020304" pitchFamily="18" charset="0"/>
                <a:cs typeface="Times New Roman" panose="02020603050405020304" pitchFamily="18" charset="0"/>
              </a:rPr>
              <a:t>RBE</a:t>
            </a:r>
            <a:r>
              <a:rPr lang="ar-SA" altLang="en-US" sz="2600" b="1" dirty="0">
                <a:solidFill>
                  <a:srgbClr val="FF0000"/>
                </a:solidFill>
                <a:latin typeface="Times New Roman" panose="02020603050405020304" pitchFamily="18" charset="0"/>
                <a:cs typeface="Times New Roman" panose="02020603050405020304" pitchFamily="18" charset="0"/>
              </a:rPr>
              <a:t> </a:t>
            </a:r>
            <a:r>
              <a:rPr lang="fa-IR" altLang="en-US" sz="2600" b="1" dirty="0">
                <a:solidFill>
                  <a:srgbClr val="FF0000"/>
                </a:solidFill>
                <a:latin typeface="Times New Roman" panose="02020603050405020304" pitchFamily="18" charset="0"/>
                <a:cs typeface="Times New Roman" panose="02020603050405020304" pitchFamily="18" charset="0"/>
              </a:rPr>
              <a:t>:</a:t>
            </a:r>
          </a:p>
          <a:p>
            <a:pPr algn="r" rtl="1">
              <a:lnSpc>
                <a:spcPct val="120000"/>
              </a:lnSpc>
              <a:buClr>
                <a:srgbClr val="FF0000"/>
              </a:buClr>
              <a:buFont typeface="Wingdings" panose="05000000000000000000" pitchFamily="2" charset="2"/>
              <a:buChar char="v"/>
            </a:pPr>
            <a:r>
              <a:rPr lang="en-GB" sz="2000" b="1" dirty="0">
                <a:solidFill>
                  <a:srgbClr val="006600"/>
                </a:solidFill>
                <a:latin typeface="Times New Roman" panose="02020603050405020304" pitchFamily="18" charset="0"/>
                <a:cs typeface="Times New Roman" panose="02020603050405020304" pitchFamily="18" charset="0"/>
              </a:rPr>
              <a:t>LET </a:t>
            </a:r>
            <a:r>
              <a:rPr lang="fa-IR" sz="2000" b="1" dirty="0">
                <a:solidFill>
                  <a:srgbClr val="006600"/>
                </a:solidFill>
                <a:latin typeface="Times New Roman" panose="02020603050405020304" pitchFamily="18" charset="0"/>
                <a:cs typeface="Times New Roman" panose="02020603050405020304" pitchFamily="18" charset="0"/>
              </a:rPr>
              <a:t> : </a:t>
            </a:r>
            <a:r>
              <a:rPr lang="fa-IR" altLang="en-US" sz="2000" b="1" dirty="0">
                <a:solidFill>
                  <a:srgbClr val="006600"/>
                </a:solidFill>
                <a:latin typeface="Times New Roman" panose="02020603050405020304" pitchFamily="18" charset="0"/>
                <a:cs typeface="Times New Roman" panose="02020603050405020304" pitchFamily="18" charset="0"/>
              </a:rPr>
              <a:t>داشتن</a:t>
            </a:r>
            <a:r>
              <a:rPr lang="en-GB" altLang="en-US" sz="2000" b="1" dirty="0">
                <a:solidFill>
                  <a:srgbClr val="006600"/>
                </a:solidFill>
                <a:latin typeface="Times New Roman" panose="02020603050405020304" pitchFamily="18" charset="0"/>
                <a:cs typeface="Times New Roman" panose="02020603050405020304" pitchFamily="18" charset="0"/>
              </a:rPr>
              <a:t> </a:t>
            </a:r>
            <a:r>
              <a:rPr lang="fa-IR" altLang="en-US" sz="2000" b="1" dirty="0">
                <a:solidFill>
                  <a:srgbClr val="006600"/>
                </a:solidFill>
                <a:latin typeface="Times New Roman" panose="02020603050405020304" pitchFamily="18" charset="0"/>
                <a:cs typeface="Times New Roman" panose="02020603050405020304" pitchFamily="18" charset="0"/>
              </a:rPr>
              <a:t> </a:t>
            </a:r>
            <a:r>
              <a:rPr lang="fa-IR" sz="2000" b="1" dirty="0">
                <a:solidFill>
                  <a:srgbClr val="006600"/>
                </a:solidFill>
                <a:latin typeface="Times New Roman" panose="02020603050405020304" pitchFamily="18" charset="0"/>
                <a:cs typeface="Times New Roman" panose="02020603050405020304" pitchFamily="18" charset="0"/>
              </a:rPr>
              <a:t>رابطه تنگاتنگ با </a:t>
            </a:r>
            <a:r>
              <a:rPr lang="en-US" sz="2000" b="1" dirty="0">
                <a:solidFill>
                  <a:srgbClr val="006600"/>
                </a:solidFill>
                <a:latin typeface="Times New Roman" panose="02020603050405020304" pitchFamily="18" charset="0"/>
                <a:cs typeface="Times New Roman" panose="02020603050405020304" pitchFamily="18" charset="0"/>
              </a:rPr>
              <a:t> </a:t>
            </a:r>
            <a:r>
              <a:rPr lang="en-GB" sz="2000" b="1" dirty="0">
                <a:solidFill>
                  <a:srgbClr val="006600"/>
                </a:solidFill>
                <a:latin typeface="Times New Roman" panose="02020603050405020304" pitchFamily="18" charset="0"/>
                <a:cs typeface="Times New Roman" panose="02020603050405020304" pitchFamily="18" charset="0"/>
              </a:rPr>
              <a:t>LET </a:t>
            </a:r>
            <a:r>
              <a:rPr lang="fa-IR" sz="2000" b="1" dirty="0">
                <a:solidFill>
                  <a:srgbClr val="006600"/>
                </a:solidFill>
                <a:latin typeface="Times New Roman" panose="02020603050405020304" pitchFamily="18" charset="0"/>
                <a:cs typeface="Times New Roman" panose="02020603050405020304" pitchFamily="18" charset="0"/>
              </a:rPr>
              <a:t> </a:t>
            </a:r>
          </a:p>
          <a:p>
            <a:pPr algn="r" rtl="1">
              <a:lnSpc>
                <a:spcPct val="120000"/>
              </a:lnSpc>
              <a:buClr>
                <a:srgbClr val="FF0000"/>
              </a:buClr>
              <a:buFont typeface="Wingdings" panose="05000000000000000000" pitchFamily="2" charset="2"/>
              <a:buChar char="v"/>
            </a:pPr>
            <a:r>
              <a:rPr lang="fa-IR" altLang="en-US" sz="2000" b="1" dirty="0">
                <a:solidFill>
                  <a:srgbClr val="006600"/>
                </a:solidFill>
                <a:latin typeface="Times New Roman" panose="02020603050405020304" pitchFamily="18" charset="0"/>
                <a:cs typeface="Times New Roman" panose="02020603050405020304" pitchFamily="18" charset="0"/>
              </a:rPr>
              <a:t>نوع پرتو و</a:t>
            </a:r>
            <a:r>
              <a:rPr lang="fa-IR" altLang="en-US" sz="2000" b="1" dirty="0">
                <a:solidFill>
                  <a:srgbClr val="FF0000"/>
                </a:solidFill>
                <a:latin typeface="Times New Roman" panose="02020603050405020304" pitchFamily="18" charset="0"/>
                <a:cs typeface="Times New Roman" panose="02020603050405020304" pitchFamily="18" charset="0"/>
              </a:rPr>
              <a:t> </a:t>
            </a:r>
            <a:r>
              <a:rPr lang="ar-SA" altLang="en-US" sz="2000" b="1" dirty="0">
                <a:solidFill>
                  <a:srgbClr val="006600"/>
                </a:solidFill>
                <a:latin typeface="Times New Roman" panose="02020603050405020304" pitchFamily="18" charset="0"/>
                <a:cs typeface="Times New Roman" panose="02020603050405020304" pitchFamily="18" charset="0"/>
              </a:rPr>
              <a:t>انرژی پرتو،</a:t>
            </a:r>
            <a:r>
              <a:rPr lang="fa-IR" altLang="en-US" sz="2000" b="1" dirty="0">
                <a:solidFill>
                  <a:srgbClr val="006600"/>
                </a:solidFill>
                <a:latin typeface="Times New Roman" panose="02020603050405020304" pitchFamily="18" charset="0"/>
                <a:cs typeface="Times New Roman" panose="02020603050405020304" pitchFamily="18" charset="0"/>
              </a:rPr>
              <a:t>    </a:t>
            </a:r>
            <a:r>
              <a:rPr lang="ar-SA" altLang="en-US" sz="2000" b="1" dirty="0">
                <a:solidFill>
                  <a:srgbClr val="006600"/>
                </a:solidFill>
                <a:latin typeface="Times New Roman" panose="02020603050405020304" pitchFamily="18" charset="0"/>
                <a:cs typeface="Times New Roman" panose="02020603050405020304" pitchFamily="18" charset="0"/>
              </a:rPr>
              <a:t> </a:t>
            </a:r>
            <a:r>
              <a:rPr lang="fa-IR" altLang="en-US" sz="2000" b="1" dirty="0">
                <a:solidFill>
                  <a:srgbClr val="006600"/>
                </a:solidFill>
                <a:latin typeface="Times New Roman" panose="02020603050405020304" pitchFamily="18" charset="0"/>
                <a:cs typeface="Times New Roman" panose="02020603050405020304" pitchFamily="18" charset="0"/>
              </a:rPr>
              <a:t>نوع</a:t>
            </a:r>
            <a:r>
              <a:rPr lang="ar-SA" altLang="en-US" sz="2000" b="1" dirty="0">
                <a:solidFill>
                  <a:srgbClr val="006600"/>
                </a:solidFill>
                <a:latin typeface="Times New Roman" panose="02020603050405020304" pitchFamily="18" charset="0"/>
                <a:cs typeface="Times New Roman" panose="02020603050405020304" pitchFamily="18" charset="0"/>
              </a:rPr>
              <a:t> سلول و بافت،</a:t>
            </a:r>
            <a:endParaRPr lang="fa-IR" altLang="en-US" sz="2000" b="1" dirty="0">
              <a:solidFill>
                <a:srgbClr val="006600"/>
              </a:solidFill>
              <a:latin typeface="Times New Roman" panose="02020603050405020304" pitchFamily="18" charset="0"/>
              <a:cs typeface="Times New Roman" panose="02020603050405020304" pitchFamily="18" charset="0"/>
            </a:endParaRPr>
          </a:p>
          <a:p>
            <a:pPr algn="r" rtl="1">
              <a:lnSpc>
                <a:spcPct val="120000"/>
              </a:lnSpc>
              <a:buClr>
                <a:srgbClr val="FF0000"/>
              </a:buClr>
              <a:buFont typeface="Wingdings" panose="05000000000000000000" pitchFamily="2" charset="2"/>
              <a:buChar char="v"/>
            </a:pPr>
            <a:r>
              <a:rPr lang="ar-SA" altLang="en-US" sz="2000" b="1" dirty="0">
                <a:solidFill>
                  <a:srgbClr val="006600"/>
                </a:solidFill>
                <a:latin typeface="Times New Roman" panose="02020603050405020304" pitchFamily="18" charset="0"/>
                <a:cs typeface="Times New Roman" panose="02020603050405020304" pitchFamily="18" charset="0"/>
              </a:rPr>
              <a:t> حالت بیولوژیکی </a:t>
            </a:r>
            <a:r>
              <a:rPr lang="fa-IR" altLang="en-US" sz="2000" b="1" dirty="0">
                <a:solidFill>
                  <a:srgbClr val="006600"/>
                </a:solidFill>
                <a:latin typeface="Times New Roman" panose="02020603050405020304" pitchFamily="18" charset="0"/>
                <a:cs typeface="Times New Roman" panose="02020603050405020304" pitchFamily="18" charset="0"/>
              </a:rPr>
              <a:t>و حالت </a:t>
            </a:r>
            <a:r>
              <a:rPr lang="ar-SA" altLang="en-US" sz="2000" b="1" dirty="0">
                <a:solidFill>
                  <a:srgbClr val="006600"/>
                </a:solidFill>
                <a:latin typeface="Times New Roman" panose="02020603050405020304" pitchFamily="18" charset="0"/>
                <a:cs typeface="Times New Roman" panose="02020603050405020304" pitchFamily="18" charset="0"/>
              </a:rPr>
              <a:t>متابولیکی عضو،</a:t>
            </a:r>
            <a:r>
              <a:rPr lang="fa-IR" altLang="en-US" sz="2000" b="1" dirty="0">
                <a:solidFill>
                  <a:srgbClr val="006600"/>
                </a:solidFill>
                <a:latin typeface="Times New Roman" panose="02020603050405020304" pitchFamily="18" charset="0"/>
                <a:cs typeface="Times New Roman" panose="02020603050405020304" pitchFamily="18" charset="0"/>
              </a:rPr>
              <a:t> و    </a:t>
            </a:r>
            <a:r>
              <a:rPr lang="ar-SA" altLang="en-US" sz="2000" b="1" dirty="0">
                <a:solidFill>
                  <a:srgbClr val="006600"/>
                </a:solidFill>
                <a:latin typeface="Times New Roman" panose="02020603050405020304" pitchFamily="18" charset="0"/>
                <a:cs typeface="Times New Roman" panose="02020603050405020304" pitchFamily="18" charset="0"/>
              </a:rPr>
              <a:t>آهنگ دوز و ... </a:t>
            </a:r>
            <a:r>
              <a:rPr lang="fa-IR" altLang="en-US" sz="2000" b="1" dirty="0">
                <a:solidFill>
                  <a:srgbClr val="006600"/>
                </a:solidFill>
                <a:latin typeface="Times New Roman" panose="02020603050405020304" pitchFamily="18" charset="0"/>
                <a:cs typeface="Times New Roman" panose="02020603050405020304" pitchFamily="18" charset="0"/>
              </a:rPr>
              <a:t> </a:t>
            </a:r>
          </a:p>
          <a:p>
            <a:pPr algn="r" rtl="1">
              <a:buFont typeface="Wingdings" pitchFamily="2" charset="2"/>
              <a:buNone/>
              <a:defRPr/>
            </a:pPr>
            <a:endParaRPr lang="fa-IR" sz="2000" b="1" dirty="0">
              <a:solidFill>
                <a:srgbClr val="006600"/>
              </a:solidFill>
              <a:latin typeface="Times New Roman" panose="02020603050405020304" pitchFamily="18" charset="0"/>
              <a:cs typeface="Times New Roman" panose="02020603050405020304" pitchFamily="18" charset="0"/>
            </a:endParaRPr>
          </a:p>
          <a:p>
            <a:pPr algn="r" rtl="1">
              <a:buFont typeface="Wingdings" pitchFamily="2" charset="2"/>
              <a:buNone/>
              <a:defRPr/>
            </a:pPr>
            <a:r>
              <a:rPr lang="fa-IR" sz="2000" b="1" dirty="0">
                <a:solidFill>
                  <a:srgbClr val="006600"/>
                </a:solidFill>
                <a:latin typeface="Times New Roman" panose="02020603050405020304" pitchFamily="18" charset="0"/>
                <a:cs typeface="Times New Roman" panose="02020603050405020304" pitchFamily="18" charset="0"/>
              </a:rPr>
              <a:t>مثلا تاثیر ذرات آلفا   10  برابر اشعه </a:t>
            </a:r>
            <a:r>
              <a:rPr lang="en-US" sz="2000" b="1" dirty="0">
                <a:solidFill>
                  <a:srgbClr val="006600"/>
                </a:solidFill>
                <a:latin typeface="Times New Roman" panose="02020603050405020304" pitchFamily="18" charset="0"/>
                <a:cs typeface="Times New Roman" panose="02020603050405020304" pitchFamily="18" charset="0"/>
              </a:rPr>
              <a:t>x </a:t>
            </a:r>
          </a:p>
          <a:p>
            <a:pPr algn="r" rtl="1">
              <a:buFontTx/>
              <a:buNone/>
              <a:defRPr/>
            </a:pPr>
            <a:r>
              <a:rPr lang="fa-IR" sz="2000" b="1" dirty="0">
                <a:solidFill>
                  <a:srgbClr val="FF0000"/>
                </a:solidFill>
                <a:latin typeface="Times New Roman" panose="02020603050405020304" pitchFamily="18" charset="0"/>
                <a:cs typeface="Times New Roman" panose="02020603050405020304" pitchFamily="18" charset="0"/>
              </a:rPr>
              <a:t>واحد سیورت </a:t>
            </a:r>
            <a:r>
              <a:rPr lang="en-US" sz="2000" b="1" dirty="0">
                <a:solidFill>
                  <a:srgbClr val="FF0000"/>
                </a:solidFill>
                <a:latin typeface="Times New Roman" panose="02020603050405020304" pitchFamily="18" charset="0"/>
                <a:cs typeface="Times New Roman" panose="02020603050405020304" pitchFamily="18" charset="0"/>
              </a:rPr>
              <a:t>SV</a:t>
            </a:r>
            <a:r>
              <a:rPr lang="fa-IR" sz="2000" b="1" dirty="0">
                <a:solidFill>
                  <a:srgbClr val="FF0000"/>
                </a:solidFill>
                <a:latin typeface="Times New Roman" panose="02020603050405020304" pitchFamily="18" charset="0"/>
                <a:cs typeface="Times New Roman" panose="02020603050405020304" pitchFamily="18" charset="0"/>
              </a:rPr>
              <a:t> و رم </a:t>
            </a:r>
            <a:r>
              <a:rPr lang="en-US" sz="2000" b="1" dirty="0">
                <a:solidFill>
                  <a:srgbClr val="FF0000"/>
                </a:solidFill>
                <a:latin typeface="Times New Roman" panose="02020603050405020304" pitchFamily="18" charset="0"/>
                <a:cs typeface="Times New Roman" panose="02020603050405020304" pitchFamily="18" charset="0"/>
              </a:rPr>
              <a:t>rem </a:t>
            </a:r>
            <a:r>
              <a:rPr lang="fa-IR" sz="2000" b="1" dirty="0">
                <a:solidFill>
                  <a:srgbClr val="FF0000"/>
                </a:solidFill>
                <a:latin typeface="Times New Roman" panose="02020603050405020304" pitchFamily="18" charset="0"/>
                <a:cs typeface="Times New Roman" panose="02020603050405020304" pitchFamily="18" charset="0"/>
              </a:rPr>
              <a:t>: </a:t>
            </a:r>
          </a:p>
          <a:p>
            <a:pPr algn="r" rtl="1">
              <a:buFont typeface="Wingdings" pitchFamily="2" charset="2"/>
              <a:buNone/>
              <a:defRPr/>
            </a:pPr>
            <a:r>
              <a:rPr lang="en-US" sz="2000" b="1" dirty="0">
                <a:solidFill>
                  <a:srgbClr val="C00000"/>
                </a:solidFill>
                <a:latin typeface="Times New Roman" panose="02020603050405020304" pitchFamily="18" charset="0"/>
                <a:cs typeface="Times New Roman" panose="02020603050405020304" pitchFamily="18" charset="0"/>
              </a:rPr>
              <a:t>SV </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Gy</a:t>
            </a:r>
            <a:r>
              <a:rPr lang="en-US" sz="2000" b="1" dirty="0">
                <a:latin typeface="Times New Roman" panose="02020603050405020304" pitchFamily="18" charset="0"/>
                <a:cs typeface="Times New Roman" panose="02020603050405020304" pitchFamily="18" charset="0"/>
                <a:sym typeface="Ab-Yekan"/>
              </a:rPr>
              <a:t>*</a:t>
            </a:r>
            <a:r>
              <a:rPr lang="en-US" sz="2000" b="1" dirty="0">
                <a:latin typeface="Times New Roman" panose="02020603050405020304" pitchFamily="18" charset="0"/>
                <a:cs typeface="Times New Roman" panose="02020603050405020304" pitchFamily="18" charset="0"/>
              </a:rPr>
              <a:t>QF</a:t>
            </a:r>
            <a:r>
              <a:rPr lang="fa-IR" sz="2000" b="1"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		        </a:t>
            </a:r>
            <a:r>
              <a:rPr lang="en-US" sz="2000" b="1" dirty="0">
                <a:solidFill>
                  <a:srgbClr val="C00000"/>
                </a:solidFill>
                <a:latin typeface="Times New Roman" panose="02020603050405020304" pitchFamily="18" charset="0"/>
                <a:cs typeface="Times New Roman" panose="02020603050405020304" pitchFamily="18" charset="0"/>
              </a:rPr>
              <a:t>Rem </a:t>
            </a:r>
            <a:r>
              <a:rPr lang="en-US" sz="2000" b="1" dirty="0">
                <a:latin typeface="Times New Roman" panose="02020603050405020304" pitchFamily="18" charset="0"/>
                <a:cs typeface="Times New Roman" panose="02020603050405020304" pitchFamily="18" charset="0"/>
              </a:rPr>
              <a:t>= rad </a:t>
            </a:r>
            <a:r>
              <a:rPr lang="en-US" sz="2000" b="1" dirty="0">
                <a:latin typeface="Times New Roman" panose="02020603050405020304" pitchFamily="18" charset="0"/>
                <a:cs typeface="Times New Roman" panose="02020603050405020304" pitchFamily="18" charset="0"/>
                <a:sym typeface="Ab-Yekan"/>
              </a:rPr>
              <a:t>*</a:t>
            </a:r>
            <a:r>
              <a:rPr lang="en-US" sz="2000" b="1" dirty="0">
                <a:latin typeface="Times New Roman" panose="02020603050405020304" pitchFamily="18" charset="0"/>
                <a:cs typeface="Times New Roman" panose="02020603050405020304" pitchFamily="18" charset="0"/>
              </a:rPr>
              <a:t>RBE = rad </a:t>
            </a:r>
            <a:r>
              <a:rPr lang="en-US" sz="2000" b="1" dirty="0">
                <a:latin typeface="Times New Roman" panose="02020603050405020304" pitchFamily="18" charset="0"/>
                <a:cs typeface="Times New Roman" panose="02020603050405020304" pitchFamily="18" charset="0"/>
                <a:sym typeface="Ab-Yekan"/>
              </a:rPr>
              <a:t>*</a:t>
            </a:r>
            <a:r>
              <a:rPr lang="en-US" sz="2000" b="1" dirty="0">
                <a:latin typeface="Times New Roman" panose="02020603050405020304" pitchFamily="18" charset="0"/>
                <a:cs typeface="Times New Roman" panose="02020603050405020304" pitchFamily="18" charset="0"/>
              </a:rPr>
              <a:t>QF</a:t>
            </a:r>
            <a:r>
              <a:rPr lang="fa-IR" sz="2000" b="1" dirty="0">
                <a:latin typeface="Times New Roman" panose="02020603050405020304" pitchFamily="18" charset="0"/>
                <a:cs typeface="Times New Roman" panose="02020603050405020304" pitchFamily="18" charset="0"/>
              </a:rPr>
              <a:t> </a:t>
            </a:r>
          </a:p>
          <a:p>
            <a:pPr algn="r" rtl="1">
              <a:buFont typeface="Wingdings" pitchFamily="2" charset="2"/>
              <a:buNone/>
              <a:defRPr/>
            </a:pPr>
            <a:endParaRPr lang="fa-IR" sz="2000" b="1" dirty="0">
              <a:latin typeface="Times New Roman" panose="02020603050405020304" pitchFamily="18" charset="0"/>
              <a:cs typeface="Times New Roman" panose="02020603050405020304" pitchFamily="18" charset="0"/>
            </a:endParaRPr>
          </a:p>
          <a:p>
            <a:pPr marL="0" algn="ctr" rtl="1">
              <a:spcBef>
                <a:spcPct val="0"/>
              </a:spcBef>
              <a:buNone/>
            </a:pPr>
            <a:r>
              <a:rPr lang="en-US" altLang="en-US" sz="2600" b="1" dirty="0">
                <a:solidFill>
                  <a:srgbClr val="C00000"/>
                </a:solidFill>
                <a:latin typeface="Times New Roman" panose="02020603050405020304" pitchFamily="18" charset="0"/>
                <a:cs typeface="Times New Roman" panose="02020603050405020304" pitchFamily="18" charset="0"/>
              </a:rPr>
              <a:t>RBE</a:t>
            </a:r>
            <a:r>
              <a:rPr lang="fa-IR" altLang="en-US" sz="2600" b="1" dirty="0">
                <a:latin typeface="Times New Roman" panose="02020603050405020304" pitchFamily="18" charset="0"/>
                <a:cs typeface="Times New Roman" panose="02020603050405020304" pitchFamily="18" charset="0"/>
              </a:rPr>
              <a:t> ، </a:t>
            </a:r>
            <a:r>
              <a:rPr lang="fa-IR" altLang="en-US" sz="2600" b="1" dirty="0">
                <a:solidFill>
                  <a:srgbClr val="0000FF"/>
                </a:solidFill>
                <a:latin typeface="Times New Roman" panose="02020603050405020304" pitchFamily="18" charset="0"/>
                <a:cs typeface="Times New Roman" panose="02020603050405020304" pitchFamily="18" charset="0"/>
              </a:rPr>
              <a:t>تاثیر بیولوژیکی نسبی</a:t>
            </a:r>
            <a:r>
              <a:rPr lang="fa-IR" altLang="en-US" sz="2600" b="1" dirty="0">
                <a:latin typeface="Times New Roman" panose="02020603050405020304" pitchFamily="18" charset="0"/>
                <a:cs typeface="Times New Roman" panose="02020603050405020304" pitchFamily="18" charset="0"/>
              </a:rPr>
              <a:t>: </a:t>
            </a:r>
          </a:p>
          <a:p>
            <a:pPr marL="0" algn="r" rtl="1">
              <a:spcBef>
                <a:spcPct val="0"/>
              </a:spcBef>
              <a:buNone/>
            </a:pPr>
            <a:r>
              <a:rPr lang="fa-IR" altLang="en-US" sz="2000" b="1" dirty="0">
                <a:latin typeface="Times New Roman" panose="02020603050405020304" pitchFamily="18" charset="0"/>
                <a:cs typeface="Times New Roman" panose="02020603050405020304" pitchFamily="18" charset="0"/>
              </a:rPr>
              <a:t>نسبت دوز پرتوهای </a:t>
            </a:r>
            <a:r>
              <a:rPr lang="en-US" altLang="en-US" sz="2000" b="1" dirty="0">
                <a:latin typeface="Times New Roman" panose="02020603050405020304" pitchFamily="18" charset="0"/>
                <a:cs typeface="Times New Roman" panose="02020603050405020304" pitchFamily="18" charset="0"/>
              </a:rPr>
              <a:t>X</a:t>
            </a:r>
            <a:r>
              <a:rPr lang="fa-IR" altLang="en-US" sz="2000" b="1" dirty="0">
                <a:latin typeface="Times New Roman" panose="02020603050405020304" pitchFamily="18" charset="0"/>
                <a:cs typeface="Times New Roman" panose="02020603050405020304" pitchFamily="18" charset="0"/>
              </a:rPr>
              <a:t> به دز تابشی استاندارد</a:t>
            </a:r>
            <a:endParaRPr lang="en-US" altLang="en-US" sz="2000" b="1" dirty="0">
              <a:latin typeface="Times New Roman" panose="02020603050405020304" pitchFamily="18" charset="0"/>
              <a:cs typeface="Times New Roman" panose="02020603050405020304" pitchFamily="18" charset="0"/>
            </a:endParaRPr>
          </a:p>
          <a:p>
            <a:pPr marL="0" algn="r" rtl="1">
              <a:spcBef>
                <a:spcPct val="0"/>
              </a:spcBef>
              <a:buNone/>
            </a:pPr>
            <a:endParaRPr lang="en-US" altLang="en-US" sz="2400" b="1" dirty="0">
              <a:latin typeface="Times New Roman" panose="02020603050405020304" pitchFamily="18" charset="0"/>
              <a:cs typeface="Times New Roman" panose="02020603050405020304" pitchFamily="18" charset="0"/>
            </a:endParaRPr>
          </a:p>
          <a:p>
            <a:pPr marL="0" algn="r" rtl="1">
              <a:spcBef>
                <a:spcPct val="0"/>
              </a:spcBef>
              <a:buNone/>
            </a:pPr>
            <a:r>
              <a:rPr lang="fa-IR" altLang="en-US" sz="2400" b="1" dirty="0">
                <a:latin typeface="Times New Roman" panose="02020603050405020304" pitchFamily="18" charset="0"/>
                <a:cs typeface="Times New Roman" panose="02020603050405020304" pitchFamily="18" charset="0"/>
              </a:rPr>
              <a:t>تابش:  </a:t>
            </a:r>
            <a:r>
              <a:rPr lang="en-US" altLang="en-US" sz="2400" b="1" dirty="0">
                <a:latin typeface="Times New Roman" panose="02020603050405020304" pitchFamily="18" charset="0"/>
                <a:cs typeface="Times New Roman" panose="02020603050405020304" pitchFamily="18" charset="0"/>
              </a:rPr>
              <a:t>                       </a:t>
            </a:r>
            <a:r>
              <a:rPr lang="en-US" altLang="en-US" sz="2400" b="1" dirty="0">
                <a:solidFill>
                  <a:srgbClr val="FF0000"/>
                </a:solidFill>
                <a:latin typeface="Times New Roman" panose="02020603050405020304" pitchFamily="18" charset="0"/>
                <a:cs typeface="Times New Roman" panose="02020603050405020304" pitchFamily="18" charset="0"/>
              </a:rPr>
              <a:t>α                   </a:t>
            </a:r>
            <a:r>
              <a:rPr lang="en-US" altLang="en-US" sz="2400" b="1" dirty="0">
                <a:solidFill>
                  <a:srgbClr val="990099"/>
                </a:solidFill>
                <a:latin typeface="Times New Roman" panose="02020603050405020304" pitchFamily="18" charset="0"/>
                <a:cs typeface="Times New Roman" panose="02020603050405020304" pitchFamily="18" charset="0"/>
              </a:rPr>
              <a:t>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a:solidFill>
                  <a:srgbClr val="000099"/>
                </a:solidFill>
                <a:latin typeface="Times New Roman" panose="02020603050405020304" pitchFamily="18" charset="0"/>
                <a:cs typeface="Times New Roman" panose="02020603050405020304" pitchFamily="18" charset="0"/>
              </a:rPr>
              <a:t>(  β   γ )         X        </a:t>
            </a:r>
          </a:p>
          <a:p>
            <a:pPr marL="0" algn="r" rtl="1">
              <a:spcBef>
                <a:spcPct val="0"/>
              </a:spcBef>
              <a:buNone/>
            </a:pPr>
            <a:r>
              <a:rPr lang="en-US" altLang="en-US" sz="2400" b="1" dirty="0">
                <a:solidFill>
                  <a:srgbClr val="FF0000"/>
                </a:solidFill>
                <a:latin typeface="Times New Roman" panose="02020603050405020304" pitchFamily="18" charset="0"/>
                <a:cs typeface="Times New Roman" panose="02020603050405020304" pitchFamily="18" charset="0"/>
              </a:rPr>
              <a:t>      10 - 20           </a:t>
            </a:r>
            <a:r>
              <a:rPr lang="en-US" altLang="en-US" sz="2400" b="1" dirty="0">
                <a:solidFill>
                  <a:srgbClr val="990099"/>
                </a:solidFill>
                <a:latin typeface="Times New Roman" panose="02020603050405020304" pitchFamily="18" charset="0"/>
                <a:cs typeface="Times New Roman" panose="02020603050405020304" pitchFamily="18" charset="0"/>
              </a:rPr>
              <a:t>4 - 5               </a:t>
            </a:r>
            <a:r>
              <a:rPr lang="en-US" altLang="en-US" sz="2400" b="1" dirty="0">
                <a:solidFill>
                  <a:srgbClr val="0000FF"/>
                </a:solidFill>
                <a:latin typeface="Times New Roman" panose="02020603050405020304" pitchFamily="18" charset="0"/>
                <a:cs typeface="Times New Roman" panose="02020603050405020304" pitchFamily="18" charset="0"/>
              </a:rPr>
              <a:t>1               1</a:t>
            </a:r>
            <a:r>
              <a:rPr lang="en-US" altLang="en-US" sz="2400" b="1" dirty="0">
                <a:latin typeface="Times New Roman" panose="02020603050405020304" pitchFamily="18" charset="0"/>
                <a:cs typeface="Times New Roman" panose="02020603050405020304" pitchFamily="18" charset="0"/>
              </a:rPr>
              <a:t>      : RBE</a:t>
            </a:r>
          </a:p>
          <a:p>
            <a:pPr marL="0" algn="r" rtl="1">
              <a:spcBef>
                <a:spcPct val="0"/>
              </a:spcBef>
              <a:buNone/>
            </a:pPr>
            <a:r>
              <a:rPr lang="en-US" altLang="en-US" sz="2000" b="1" dirty="0">
                <a:latin typeface="Times New Roman" panose="02020603050405020304" pitchFamily="18" charset="0"/>
                <a:cs typeface="Times New Roman" panose="02020603050405020304" pitchFamily="18" charset="0"/>
              </a:rPr>
              <a:t> </a:t>
            </a:r>
            <a:endParaRPr lang="fa-IR" altLang="en-US" sz="2000" b="1" dirty="0">
              <a:latin typeface="Times New Roman" panose="02020603050405020304" pitchFamily="18" charset="0"/>
              <a:cs typeface="Times New Roman" panose="02020603050405020304" pitchFamily="18" charset="0"/>
            </a:endParaRPr>
          </a:p>
          <a:p>
            <a:pPr marL="0" algn="r" rtl="1">
              <a:spcBef>
                <a:spcPct val="0"/>
              </a:spcBef>
              <a:buNone/>
            </a:pPr>
            <a:r>
              <a:rPr lang="fa-IR" altLang="en-US" sz="2000" b="1" dirty="0">
                <a:solidFill>
                  <a:srgbClr val="000099"/>
                </a:solidFill>
                <a:latin typeface="Times New Roman" panose="02020603050405020304" pitchFamily="18" charset="0"/>
                <a:cs typeface="Times New Roman" panose="02020603050405020304" pitchFamily="18" charset="0"/>
              </a:rPr>
              <a:t> چرا پرتو </a:t>
            </a:r>
            <a:r>
              <a:rPr lang="el-GR" altLang="en-US" sz="2000" b="1" dirty="0">
                <a:solidFill>
                  <a:srgbClr val="000099"/>
                </a:solidFill>
                <a:latin typeface="Times New Roman" panose="02020603050405020304" pitchFamily="18" charset="0"/>
                <a:cs typeface="Times New Roman" panose="02020603050405020304" pitchFamily="18" charset="0"/>
              </a:rPr>
              <a:t>α</a:t>
            </a:r>
            <a:r>
              <a:rPr lang="fa-IR" altLang="en-US" sz="2000" b="1" dirty="0">
                <a:solidFill>
                  <a:srgbClr val="000099"/>
                </a:solidFill>
                <a:latin typeface="Times New Roman" panose="02020603050405020304" pitchFamily="18" charset="0"/>
                <a:cs typeface="Times New Roman" panose="02020603050405020304" pitchFamily="18" charset="0"/>
              </a:rPr>
              <a:t> فاکتور وزنی بیشتری دارد؟</a:t>
            </a:r>
          </a:p>
          <a:p>
            <a:pPr marL="0" algn="r" rtl="1">
              <a:spcBef>
                <a:spcPct val="0"/>
              </a:spcBef>
              <a:buNone/>
            </a:pPr>
            <a:r>
              <a:rPr lang="fa-IR" altLang="en-US" sz="2000" b="1" dirty="0">
                <a:solidFill>
                  <a:prstClr val="black"/>
                </a:solidFill>
                <a:latin typeface="Times New Roman" panose="02020603050405020304" pitchFamily="18" charset="0"/>
                <a:cs typeface="Times New Roman" panose="02020603050405020304" pitchFamily="18" charset="0"/>
              </a:rPr>
              <a:t>به 2 دلیل: </a:t>
            </a:r>
            <a:r>
              <a:rPr lang="fa-IR" altLang="en-US" sz="2000" b="1" dirty="0">
                <a:solidFill>
                  <a:srgbClr val="D60093"/>
                </a:solidFill>
                <a:latin typeface="Times New Roman" panose="02020603050405020304" pitchFamily="18" charset="0"/>
                <a:cs typeface="Times New Roman" panose="02020603050405020304" pitchFamily="18" charset="0"/>
              </a:rPr>
              <a:t>جرم زیاد و واحد بار بیشتر</a:t>
            </a:r>
          </a:p>
          <a:p>
            <a:pPr marL="0" algn="r" rtl="1">
              <a:spcBef>
                <a:spcPct val="0"/>
              </a:spcBef>
              <a:buNone/>
            </a:pPr>
            <a:r>
              <a:rPr lang="fa-IR" altLang="en-US" sz="2000" b="1" dirty="0">
                <a:solidFill>
                  <a:prstClr val="black"/>
                </a:solidFill>
                <a:latin typeface="Times New Roman" panose="02020603050405020304" pitchFamily="18" charset="0"/>
                <a:cs typeface="Times New Roman" panose="02020603050405020304" pitchFamily="18" charset="0"/>
              </a:rPr>
              <a:t>هر دو </a:t>
            </a:r>
            <a:r>
              <a:rPr lang="fa-IR" altLang="en-US" sz="2000" b="1" dirty="0">
                <a:solidFill>
                  <a:srgbClr val="006600"/>
                </a:solidFill>
                <a:latin typeface="Times New Roman" panose="02020603050405020304" pitchFamily="18" charset="0"/>
                <a:cs typeface="Times New Roman" panose="02020603050405020304" pitchFamily="18" charset="0"/>
              </a:rPr>
              <a:t>باعث کاهش برد </a:t>
            </a:r>
            <a:r>
              <a:rPr lang="fa-IR" altLang="en-US" sz="2000" b="1" dirty="0">
                <a:solidFill>
                  <a:prstClr val="black"/>
                </a:solidFill>
                <a:latin typeface="Times New Roman" panose="02020603050405020304" pitchFamily="18" charset="0"/>
                <a:cs typeface="Times New Roman" panose="02020603050405020304" pitchFamily="18" charset="0"/>
              </a:rPr>
              <a:t>ذره میشود.</a:t>
            </a:r>
            <a:endParaRPr lang="en-US" altLang="en-US" sz="2000" b="1" dirty="0">
              <a:solidFill>
                <a:prstClr val="black"/>
              </a:solidFill>
              <a:latin typeface="Times New Roman" panose="02020603050405020304" pitchFamily="18" charset="0"/>
              <a:cs typeface="Times New Roman" panose="02020603050405020304" pitchFamily="18" charset="0"/>
            </a:endParaRPr>
          </a:p>
          <a:p>
            <a:pPr marL="0" algn="r" rtl="1">
              <a:spcBef>
                <a:spcPct val="0"/>
              </a:spcBef>
              <a:buNone/>
            </a:pPr>
            <a:endParaRPr lang="en-US" altLang="en-US" sz="2133" b="1" dirty="0">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pPr>
              <a:defRPr/>
            </a:pPr>
            <a:r>
              <a:rPr lang="en-US">
                <a:solidFill>
                  <a:srgbClr val="000000"/>
                </a:solidFill>
              </a:rPr>
              <a:t>Movahedi</a:t>
            </a:r>
          </a:p>
        </p:txBody>
      </p:sp>
      <p:sp>
        <p:nvSpPr>
          <p:cNvPr id="6" name="Slide Number Placeholder 5"/>
          <p:cNvSpPr>
            <a:spLocks noGrp="1"/>
          </p:cNvSpPr>
          <p:nvPr>
            <p:ph type="sldNum" sz="quarter" idx="12"/>
          </p:nvPr>
        </p:nvSpPr>
        <p:spPr/>
        <p:txBody>
          <a:bodyPr/>
          <a:lstStyle/>
          <a:p>
            <a:pPr>
              <a:defRPr/>
            </a:pPr>
            <a:fld id="{8D0C3D1E-B2BC-407A-842F-1BD28DBEB44E}" type="slidenum">
              <a:rPr lang="ar-SA" smtClean="0">
                <a:solidFill>
                  <a:srgbClr val="000000"/>
                </a:solidFill>
              </a:rPr>
              <a:pPr>
                <a:defRPr/>
              </a:pPr>
              <a:t>17</a:t>
            </a:fld>
            <a:endParaRPr lang="en-GB">
              <a:solidFill>
                <a:srgbClr val="000000"/>
              </a:solidFill>
            </a:endParaRPr>
          </a:p>
        </p:txBody>
      </p:sp>
    </p:spTree>
    <p:extLst>
      <p:ext uri="{BB962C8B-B14F-4D97-AF65-F5344CB8AC3E}">
        <p14:creationId xmlns:p14="http://schemas.microsoft.com/office/powerpoint/2010/main" val="4183353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200" y="145627"/>
            <a:ext cx="12496800" cy="6864774"/>
          </a:xfrm>
        </p:spPr>
        <p:txBody>
          <a:bodyPr/>
          <a:lstStyle/>
          <a:p>
            <a:pPr marL="0" indent="0" algn="ctr" rtl="1">
              <a:buNone/>
              <a:defRPr/>
            </a:pPr>
            <a:r>
              <a:rPr lang="fa-IR" sz="2560" b="1" dirty="0">
                <a:solidFill>
                  <a:srgbClr val="C00000"/>
                </a:solidFill>
                <a:latin typeface="Times New Roman" panose="02020603050405020304" pitchFamily="18" charset="0"/>
                <a:cs typeface="Times New Roman" panose="02020603050405020304" pitchFamily="18" charset="0"/>
              </a:rPr>
              <a:t>ضرایب توزین پرتو (فاکتور کیفیت </a:t>
            </a:r>
            <a:r>
              <a:rPr lang="en-US" sz="2560" b="1" dirty="0">
                <a:solidFill>
                  <a:srgbClr val="C00000"/>
                </a:solidFill>
                <a:latin typeface="Times New Roman" panose="02020603050405020304" pitchFamily="18" charset="0"/>
                <a:cs typeface="Times New Roman" panose="02020603050405020304" pitchFamily="18" charset="0"/>
              </a:rPr>
              <a:t>QF</a:t>
            </a:r>
            <a:r>
              <a:rPr lang="fa-IR" sz="2560" b="1" dirty="0">
                <a:solidFill>
                  <a:srgbClr val="C00000"/>
                </a:solidFill>
                <a:latin typeface="Times New Roman" panose="02020603050405020304" pitchFamily="18" charset="0"/>
                <a:cs typeface="Times New Roman" panose="02020603050405020304" pitchFamily="18" charset="0"/>
              </a:rPr>
              <a:t>)</a:t>
            </a:r>
          </a:p>
          <a:p>
            <a:pPr marL="0" indent="0" algn="r" rtl="1">
              <a:buNone/>
            </a:pPr>
            <a:r>
              <a:rPr lang="fa-IR" sz="2133" b="1" dirty="0">
                <a:solidFill>
                  <a:srgbClr val="0000CC"/>
                </a:solidFill>
                <a:latin typeface="Times New Roman" panose="02020603050405020304" pitchFamily="18" charset="0"/>
                <a:cs typeface="Times New Roman" panose="02020603050405020304" pitchFamily="18" charset="0"/>
              </a:rPr>
              <a:t>توجه :</a:t>
            </a:r>
          </a:p>
          <a:p>
            <a:pPr algn="r" rtl="1">
              <a:buFont typeface="Wingdings" panose="05000000000000000000" pitchFamily="2" charset="2"/>
              <a:buChar char="Ø"/>
            </a:pPr>
            <a:r>
              <a:rPr lang="fa-IR" sz="2133" b="1" dirty="0">
                <a:solidFill>
                  <a:srgbClr val="0000CC"/>
                </a:solidFill>
                <a:latin typeface="Times New Roman" panose="02020603050405020304" pitchFamily="18" charset="0"/>
                <a:cs typeface="Times New Roman" panose="02020603050405020304" pitchFamily="18" charset="0"/>
              </a:rPr>
              <a:t>متفاوت بودن  اثرات بیولوژیکی دوزهای مساوی </a:t>
            </a:r>
            <a:r>
              <a:rPr lang="fa-IR" sz="2133" b="1" dirty="0">
                <a:solidFill>
                  <a:prstClr val="black"/>
                </a:solidFill>
                <a:latin typeface="Times New Roman" panose="02020603050405020304" pitchFamily="18" charset="0"/>
                <a:cs typeface="Times New Roman" panose="02020603050405020304" pitchFamily="18" charset="0"/>
              </a:rPr>
              <a:t>از تابشهای مختلف (بر حسب راد) .</a:t>
            </a:r>
            <a:endParaRPr lang="en-US" sz="2133" dirty="0">
              <a:solidFill>
                <a:prstClr val="black"/>
              </a:solidFill>
              <a:latin typeface="Times New Roman" panose="02020603050405020304" pitchFamily="18" charset="0"/>
              <a:cs typeface="Times New Roman" panose="02020603050405020304" pitchFamily="18" charset="0"/>
            </a:endParaRPr>
          </a:p>
          <a:p>
            <a:pPr algn="r" rtl="1">
              <a:lnSpc>
                <a:spcPct val="120000"/>
              </a:lnSpc>
              <a:buClr>
                <a:srgbClr val="FF0000"/>
              </a:buClr>
              <a:buFont typeface="Wingdings" panose="05000000000000000000" pitchFamily="2" charset="2"/>
              <a:buChar char="Ø"/>
            </a:pPr>
            <a:r>
              <a:rPr lang="en-US" sz="2133" b="1" dirty="0">
                <a:solidFill>
                  <a:srgbClr val="FF0000"/>
                </a:solidFill>
                <a:latin typeface="Times New Roman" panose="02020603050405020304" pitchFamily="18" charset="0"/>
                <a:ea typeface="Calibri"/>
                <a:cs typeface="Times New Roman" panose="02020603050405020304" pitchFamily="18" charset="0"/>
              </a:rPr>
              <a:t>QF </a:t>
            </a:r>
            <a:r>
              <a:rPr lang="fa-IR" sz="2133" b="1" dirty="0">
                <a:solidFill>
                  <a:srgbClr val="FF0000"/>
                </a:solidFill>
                <a:latin typeface="Times New Roman" panose="02020603050405020304" pitchFamily="18" charset="0"/>
                <a:ea typeface="Calibri"/>
                <a:cs typeface="Times New Roman" panose="02020603050405020304" pitchFamily="18" charset="0"/>
              </a:rPr>
              <a:t>: </a:t>
            </a:r>
            <a:r>
              <a:rPr lang="fa-IR" sz="2133" b="1" dirty="0">
                <a:solidFill>
                  <a:prstClr val="black"/>
                </a:solidFill>
                <a:latin typeface="Times New Roman" panose="02020603050405020304" pitchFamily="18" charset="0"/>
                <a:ea typeface="Calibri"/>
                <a:cs typeface="Times New Roman" panose="02020603050405020304" pitchFamily="18" charset="0"/>
              </a:rPr>
              <a:t>مقایسه اثر بیولوژیک القا شده توسط </a:t>
            </a:r>
            <a:r>
              <a:rPr lang="fa-IR" sz="2133" b="1" dirty="0">
                <a:solidFill>
                  <a:srgbClr val="006600"/>
                </a:solidFill>
                <a:latin typeface="Times New Roman" panose="02020603050405020304" pitchFamily="18" charset="0"/>
                <a:ea typeface="Calibri"/>
                <a:cs typeface="Times New Roman" panose="02020603050405020304" pitchFamily="18" charset="0"/>
              </a:rPr>
              <a:t>یک پرتو در </a:t>
            </a:r>
            <a:r>
              <a:rPr lang="fa-IR" sz="2133" b="1" u="sng" dirty="0">
                <a:solidFill>
                  <a:srgbClr val="D60093"/>
                </a:solidFill>
                <a:latin typeface="Times New Roman" panose="02020603050405020304" pitchFamily="18" charset="0"/>
                <a:ea typeface="Calibri"/>
                <a:cs typeface="Times New Roman" panose="02020603050405020304" pitchFamily="18" charset="0"/>
              </a:rPr>
              <a:t>مقایسه با پرتو ایکس </a:t>
            </a:r>
            <a:r>
              <a:rPr lang="fa-IR" sz="2133" b="1" dirty="0">
                <a:solidFill>
                  <a:prstClr val="black"/>
                </a:solidFill>
                <a:latin typeface="Times New Roman" panose="02020603050405020304" pitchFamily="18" charset="0"/>
                <a:ea typeface="Calibri"/>
                <a:cs typeface="Times New Roman" panose="02020603050405020304" pitchFamily="18" charset="0"/>
              </a:rPr>
              <a:t>است </a:t>
            </a:r>
            <a:r>
              <a:rPr lang="en-US" sz="2133" b="1" dirty="0">
                <a:solidFill>
                  <a:prstClr val="black"/>
                </a:solidFill>
                <a:latin typeface="Times New Roman" panose="02020603050405020304" pitchFamily="18" charset="0"/>
                <a:ea typeface="Calibri"/>
                <a:cs typeface="Times New Roman" panose="02020603050405020304" pitchFamily="18" charset="0"/>
              </a:rPr>
              <a:t>.</a:t>
            </a:r>
            <a:endParaRPr lang="fa-IR" sz="2133" b="1" dirty="0">
              <a:solidFill>
                <a:prstClr val="black"/>
              </a:solidFill>
              <a:latin typeface="Times New Roman" panose="02020603050405020304" pitchFamily="18" charset="0"/>
              <a:ea typeface="Calibri"/>
              <a:cs typeface="Times New Roman" panose="02020603050405020304" pitchFamily="18" charset="0"/>
            </a:endParaRPr>
          </a:p>
          <a:p>
            <a:pPr algn="r" rtl="1">
              <a:lnSpc>
                <a:spcPct val="120000"/>
              </a:lnSpc>
              <a:buClr>
                <a:srgbClr val="FF0000"/>
              </a:buClr>
              <a:buFont typeface="Wingdings" panose="05000000000000000000" pitchFamily="2" charset="2"/>
              <a:buChar char="Ø"/>
            </a:pPr>
            <a:endParaRPr lang="en-GB" altLang="en-US" sz="2133" b="1" dirty="0">
              <a:solidFill>
                <a:prstClr val="black"/>
              </a:solidFill>
              <a:latin typeface="Times New Roman" panose="02020603050405020304" pitchFamily="18" charset="0"/>
              <a:cs typeface="Times New Roman" panose="02020603050405020304" pitchFamily="18" charset="0"/>
            </a:endParaRPr>
          </a:p>
          <a:p>
            <a:pPr algn="r" rtl="1">
              <a:lnSpc>
                <a:spcPct val="120000"/>
              </a:lnSpc>
              <a:buFont typeface="Wingdings" panose="05000000000000000000" pitchFamily="2" charset="2"/>
              <a:buChar char="Ø"/>
              <a:defRPr/>
            </a:pPr>
            <a:r>
              <a:rPr lang="fa-IR" sz="2133" b="1" dirty="0">
                <a:solidFill>
                  <a:srgbClr val="0000CC"/>
                </a:solidFill>
                <a:latin typeface="Times New Roman" panose="02020603050405020304" pitchFamily="18" charset="0"/>
                <a:cs typeface="Times New Roman" panose="02020603050405020304" pitchFamily="18" charset="0"/>
              </a:rPr>
              <a:t>ضريب وزني، </a:t>
            </a:r>
            <a:r>
              <a:rPr lang="en-US" sz="2133" b="1" dirty="0" err="1">
                <a:solidFill>
                  <a:srgbClr val="0000CC"/>
                </a:solidFill>
                <a:latin typeface="Times New Roman" panose="02020603050405020304" pitchFamily="18" charset="0"/>
                <a:cs typeface="Times New Roman" panose="02020603050405020304" pitchFamily="18" charset="0"/>
              </a:rPr>
              <a:t>Wr</a:t>
            </a:r>
            <a:r>
              <a:rPr lang="fa-IR" sz="2133" b="1" dirty="0">
                <a:solidFill>
                  <a:srgbClr val="0000CC"/>
                </a:solidFill>
                <a:latin typeface="Times New Roman" panose="02020603050405020304" pitchFamily="18" charset="0"/>
                <a:cs typeface="Times New Roman" panose="02020603050405020304" pitchFamily="18" charset="0"/>
              </a:rPr>
              <a:t>: </a:t>
            </a:r>
            <a:r>
              <a:rPr lang="fa-IR" sz="2133" b="1" dirty="0">
                <a:solidFill>
                  <a:prstClr val="black"/>
                </a:solidFill>
                <a:latin typeface="Times New Roman" panose="02020603050405020304" pitchFamily="18" charset="0"/>
                <a:cs typeface="Times New Roman" panose="02020603050405020304" pitchFamily="18" charset="0"/>
              </a:rPr>
              <a:t>در متون جديد </a:t>
            </a:r>
            <a:r>
              <a:rPr lang="fa-IR" sz="2133" b="1" dirty="0">
                <a:solidFill>
                  <a:srgbClr val="006600"/>
                </a:solidFill>
                <a:latin typeface="Times New Roman" panose="02020603050405020304" pitchFamily="18" charset="0"/>
                <a:cs typeface="Times New Roman" panose="02020603050405020304" pitchFamily="18" charset="0"/>
              </a:rPr>
              <a:t>به جاي </a:t>
            </a:r>
            <a:r>
              <a:rPr lang="en-US" sz="2133" b="1" dirty="0">
                <a:solidFill>
                  <a:srgbClr val="006600"/>
                </a:solidFill>
                <a:latin typeface="Times New Roman" panose="02020603050405020304" pitchFamily="18" charset="0"/>
                <a:cs typeface="Times New Roman" panose="02020603050405020304" pitchFamily="18" charset="0"/>
              </a:rPr>
              <a:t>QF</a:t>
            </a:r>
            <a:r>
              <a:rPr lang="fa-IR" sz="2133" b="1" dirty="0">
                <a:solidFill>
                  <a:srgbClr val="006600"/>
                </a:solidFill>
                <a:latin typeface="Times New Roman" panose="02020603050405020304" pitchFamily="18" charset="0"/>
                <a:cs typeface="Times New Roman" panose="02020603050405020304" pitchFamily="18" charset="0"/>
              </a:rPr>
              <a:t> ضريب </a:t>
            </a:r>
            <a:r>
              <a:rPr lang="en-US" sz="2133" b="1" dirty="0" err="1">
                <a:solidFill>
                  <a:srgbClr val="006600"/>
                </a:solidFill>
                <a:latin typeface="Times New Roman" panose="02020603050405020304" pitchFamily="18" charset="0"/>
                <a:cs typeface="Times New Roman" panose="02020603050405020304" pitchFamily="18" charset="0"/>
              </a:rPr>
              <a:t>Wr</a:t>
            </a:r>
            <a:r>
              <a:rPr lang="fa-IR" sz="2133" b="1" dirty="0">
                <a:solidFill>
                  <a:srgbClr val="006600"/>
                </a:solidFill>
                <a:latin typeface="Times New Roman" panose="02020603050405020304" pitchFamily="18" charset="0"/>
                <a:cs typeface="Times New Roman" panose="02020603050405020304" pitchFamily="18" charset="0"/>
              </a:rPr>
              <a:t> جايگزين </a:t>
            </a:r>
            <a:r>
              <a:rPr lang="fa-IR" sz="2133" b="1" dirty="0">
                <a:solidFill>
                  <a:prstClr val="black"/>
                </a:solidFill>
                <a:latin typeface="Times New Roman" panose="02020603050405020304" pitchFamily="18" charset="0"/>
                <a:cs typeface="Times New Roman" panose="02020603050405020304" pitchFamily="18" charset="0"/>
              </a:rPr>
              <a:t>شده است.</a:t>
            </a:r>
            <a:endParaRPr lang="en-US" sz="2133" b="1" dirty="0">
              <a:solidFill>
                <a:prstClr val="black"/>
              </a:solidFill>
              <a:latin typeface="Times New Roman" panose="02020603050405020304" pitchFamily="18" charset="0"/>
              <a:cs typeface="Times New Roman" panose="02020603050405020304" pitchFamily="18" charset="0"/>
            </a:endParaRPr>
          </a:p>
          <a:p>
            <a:pPr marL="0" indent="0" algn="r" rtl="1">
              <a:lnSpc>
                <a:spcPct val="120000"/>
              </a:lnSpc>
              <a:buNone/>
              <a:defRPr/>
            </a:pPr>
            <a:r>
              <a:rPr lang="fa-IR" sz="2133" b="1" dirty="0">
                <a:solidFill>
                  <a:prstClr val="black"/>
                </a:solidFill>
                <a:latin typeface="Times New Roman" panose="02020603050405020304" pitchFamily="18" charset="0"/>
                <a:cs typeface="Times New Roman" panose="02020603050405020304" pitchFamily="18" charset="0"/>
              </a:rPr>
              <a:t>چون در بیشتر مواقع کل بدن به طور یکنواخت تحت تابش قرار </a:t>
            </a:r>
            <a:r>
              <a:rPr lang="fa-IR" sz="2133" b="1" dirty="0" err="1">
                <a:solidFill>
                  <a:prstClr val="black"/>
                </a:solidFill>
                <a:latin typeface="Times New Roman" panose="02020603050405020304" pitchFamily="18" charset="0"/>
                <a:cs typeface="Times New Roman" panose="02020603050405020304" pitchFamily="18" charset="0"/>
              </a:rPr>
              <a:t>نمی</a:t>
            </a:r>
            <a:r>
              <a:rPr lang="fa-IR" sz="2133" b="1" dirty="0">
                <a:solidFill>
                  <a:prstClr val="black"/>
                </a:solidFill>
                <a:latin typeface="Times New Roman" panose="02020603050405020304" pitchFamily="18" charset="0"/>
                <a:cs typeface="Times New Roman" panose="02020603050405020304" pitchFamily="18" charset="0"/>
              </a:rPr>
              <a:t> گیرد </a:t>
            </a:r>
            <a:endParaRPr lang="en-US" sz="2133" b="1" dirty="0">
              <a:solidFill>
                <a:prstClr val="black"/>
              </a:solidFill>
              <a:latin typeface="Times New Roman" panose="02020603050405020304" pitchFamily="18" charset="0"/>
              <a:cs typeface="Times New Roman" panose="02020603050405020304" pitchFamily="18" charset="0"/>
            </a:endParaRPr>
          </a:p>
          <a:p>
            <a:pPr marL="0" indent="0" algn="r" rtl="1">
              <a:lnSpc>
                <a:spcPct val="120000"/>
              </a:lnSpc>
              <a:buNone/>
              <a:defRPr/>
            </a:pPr>
            <a:r>
              <a:rPr lang="fa-IR" sz="2133" b="1" dirty="0">
                <a:solidFill>
                  <a:prstClr val="black"/>
                </a:solidFill>
                <a:latin typeface="Times New Roman" panose="02020603050405020304" pitchFamily="18" charset="0"/>
                <a:cs typeface="Times New Roman" panose="02020603050405020304" pitchFamily="18" charset="0"/>
              </a:rPr>
              <a:t>مثل </a:t>
            </a:r>
            <a:r>
              <a:rPr lang="fa-IR" sz="2133" b="1" dirty="0">
                <a:solidFill>
                  <a:srgbClr val="006600"/>
                </a:solidFill>
                <a:latin typeface="Times New Roman" panose="02020603050405020304" pitchFamily="18" charset="0"/>
                <a:cs typeface="Times New Roman" panose="02020603050405020304" pitchFamily="18" charset="0"/>
              </a:rPr>
              <a:t>دوز دریافتی ریه </a:t>
            </a:r>
            <a:r>
              <a:rPr lang="fa-IR" sz="2133" b="1" dirty="0">
                <a:solidFill>
                  <a:prstClr val="black"/>
                </a:solidFill>
                <a:latin typeface="Times New Roman" panose="02020603050405020304" pitchFamily="18" charset="0"/>
                <a:cs typeface="Times New Roman" panose="02020603050405020304" pitchFamily="18" charset="0"/>
              </a:rPr>
              <a:t>توسط گاز رادون بسیار بیشتر از دز دریافتی بقیه بدن است</a:t>
            </a:r>
            <a:endParaRPr lang="en-US" sz="2133" dirty="0">
              <a:solidFill>
                <a:prstClr val="black"/>
              </a:solidFill>
              <a:latin typeface="Times New Roman" panose="02020603050405020304" pitchFamily="18" charset="0"/>
              <a:cs typeface="Times New Roman" panose="02020603050405020304" pitchFamily="18" charset="0"/>
            </a:endParaRPr>
          </a:p>
          <a:p>
            <a:pPr marL="0" indent="0" algn="r" rtl="1">
              <a:buNone/>
              <a:defRPr/>
            </a:pPr>
            <a:endParaRPr lang="fa-IR" sz="2560" b="1" dirty="0">
              <a:solidFill>
                <a:srgbClr val="C00000"/>
              </a:solidFill>
              <a:latin typeface="Times New Roman" panose="02020603050405020304" pitchFamily="18" charset="0"/>
              <a:cs typeface="Times New Roman" panose="02020603050405020304" pitchFamily="18" charset="0"/>
            </a:endParaRPr>
          </a:p>
          <a:p>
            <a:pPr marL="0" indent="0" algn="r" rtl="1">
              <a:buNone/>
              <a:defRPr/>
            </a:pPr>
            <a:r>
              <a:rPr lang="en-US" sz="2560" b="1" dirty="0">
                <a:solidFill>
                  <a:srgbClr val="C00000"/>
                </a:solidFill>
                <a:latin typeface="Times New Roman" panose="02020603050405020304" pitchFamily="18" charset="0"/>
                <a:cs typeface="Times New Roman" panose="02020603050405020304" pitchFamily="18" charset="0"/>
              </a:rPr>
              <a:t> </a:t>
            </a:r>
            <a:r>
              <a:rPr lang="fa-IR" sz="2400" b="1" dirty="0">
                <a:solidFill>
                  <a:srgbClr val="C00000"/>
                </a:solidFill>
                <a:latin typeface="Times New Roman" panose="02020603050405020304" pitchFamily="18" charset="0"/>
                <a:cs typeface="Times New Roman" panose="02020603050405020304" pitchFamily="18" charset="0"/>
              </a:rPr>
              <a:t>تفاوت </a:t>
            </a:r>
            <a:r>
              <a:rPr lang="en-US" sz="2400" b="1" dirty="0">
                <a:solidFill>
                  <a:srgbClr val="C00000"/>
                </a:solidFill>
                <a:latin typeface="Times New Roman" panose="02020603050405020304" pitchFamily="18" charset="0"/>
                <a:cs typeface="Times New Roman" panose="02020603050405020304" pitchFamily="18" charset="0"/>
              </a:rPr>
              <a:t>QF</a:t>
            </a:r>
            <a:r>
              <a:rPr lang="fa-IR" sz="2400" b="1" dirty="0">
                <a:solidFill>
                  <a:srgbClr val="C00000"/>
                </a:solidFill>
                <a:latin typeface="Times New Roman" panose="02020603050405020304" pitchFamily="18" charset="0"/>
                <a:cs typeface="Times New Roman" panose="02020603050405020304" pitchFamily="18" charset="0"/>
              </a:rPr>
              <a:t> با </a:t>
            </a:r>
            <a:r>
              <a:rPr lang="en-US" sz="2400" b="1" dirty="0" err="1">
                <a:solidFill>
                  <a:srgbClr val="C00000"/>
                </a:solidFill>
                <a:latin typeface="Times New Roman" panose="02020603050405020304" pitchFamily="18" charset="0"/>
                <a:cs typeface="Times New Roman" panose="02020603050405020304" pitchFamily="18" charset="0"/>
              </a:rPr>
              <a:t>Wr</a:t>
            </a:r>
            <a:r>
              <a:rPr lang="fa-IR" sz="2400" b="1" dirty="0">
                <a:solidFill>
                  <a:srgbClr val="C00000"/>
                </a:solidFill>
                <a:latin typeface="Times New Roman" panose="02020603050405020304" pitchFamily="18" charset="0"/>
                <a:cs typeface="Times New Roman" panose="02020603050405020304" pitchFamily="18" charset="0"/>
              </a:rPr>
              <a:t> : </a:t>
            </a:r>
          </a:p>
          <a:p>
            <a:pPr algn="r" rtl="1">
              <a:buFont typeface="Wingdings" panose="05000000000000000000" pitchFamily="2" charset="2"/>
              <a:buChar char="Ø"/>
              <a:defRPr/>
            </a:pPr>
            <a:r>
              <a:rPr lang="en-US" sz="2133" b="1" dirty="0">
                <a:solidFill>
                  <a:srgbClr val="0000CC"/>
                </a:solidFill>
                <a:latin typeface="Times New Roman" panose="02020603050405020304" pitchFamily="18" charset="0"/>
                <a:cs typeface="Times New Roman" panose="02020603050405020304" pitchFamily="18" charset="0"/>
              </a:rPr>
              <a:t>QF</a:t>
            </a:r>
            <a:r>
              <a:rPr lang="fa-IR" sz="2133" b="1" dirty="0">
                <a:solidFill>
                  <a:srgbClr val="0000CC"/>
                </a:solidFill>
                <a:latin typeface="Times New Roman" panose="02020603050405020304" pitchFamily="18" charset="0"/>
                <a:cs typeface="Times New Roman" panose="02020603050405020304" pitchFamily="18" charset="0"/>
              </a:rPr>
              <a:t>: </a:t>
            </a:r>
            <a:r>
              <a:rPr lang="fa-IR" sz="2133" b="1" dirty="0">
                <a:solidFill>
                  <a:prstClr val="black"/>
                </a:solidFill>
                <a:latin typeface="Times New Roman" panose="02020603050405020304" pitchFamily="18" charset="0"/>
                <a:cs typeface="Times New Roman" panose="02020603050405020304" pitchFamily="18" charset="0"/>
              </a:rPr>
              <a:t>براي پرتوهاي </a:t>
            </a:r>
            <a:r>
              <a:rPr lang="fa-IR" sz="2133" b="1" u="sng" dirty="0">
                <a:solidFill>
                  <a:srgbClr val="D60093"/>
                </a:solidFill>
                <a:latin typeface="Times New Roman" panose="02020603050405020304" pitchFamily="18" charset="0"/>
                <a:cs typeface="Times New Roman" panose="02020603050405020304" pitchFamily="18" charset="0"/>
              </a:rPr>
              <a:t>با </a:t>
            </a:r>
            <a:r>
              <a:rPr lang="en-US" sz="2133" b="1" u="sng" dirty="0">
                <a:solidFill>
                  <a:srgbClr val="D60093"/>
                </a:solidFill>
                <a:latin typeface="Times New Roman" panose="02020603050405020304" pitchFamily="18" charset="0"/>
                <a:cs typeface="Times New Roman" panose="02020603050405020304" pitchFamily="18" charset="0"/>
              </a:rPr>
              <a:t>LET</a:t>
            </a:r>
            <a:r>
              <a:rPr lang="fa-IR" sz="2133" b="1" u="sng" dirty="0">
                <a:solidFill>
                  <a:srgbClr val="D60093"/>
                </a:solidFill>
                <a:latin typeface="Times New Roman" panose="02020603050405020304" pitchFamily="18" charset="0"/>
                <a:cs typeface="Times New Roman" panose="02020603050405020304" pitchFamily="18" charset="0"/>
              </a:rPr>
              <a:t> مختلف </a:t>
            </a:r>
            <a:r>
              <a:rPr lang="fa-IR" sz="2133" b="1" dirty="0">
                <a:solidFill>
                  <a:prstClr val="black"/>
                </a:solidFill>
                <a:latin typeface="Times New Roman" panose="02020603050405020304" pitchFamily="18" charset="0"/>
                <a:cs typeface="Times New Roman" panose="02020603050405020304" pitchFamily="18" charset="0"/>
              </a:rPr>
              <a:t>مشخص شده است.</a:t>
            </a:r>
          </a:p>
          <a:p>
            <a:pPr marL="0" indent="0" algn="r" rtl="1">
              <a:buNone/>
              <a:defRPr/>
            </a:pPr>
            <a:r>
              <a:rPr lang="fa-IR" sz="2133" b="1" dirty="0">
                <a:solidFill>
                  <a:prstClr val="black"/>
                </a:solidFill>
                <a:latin typeface="Times New Roman" panose="02020603050405020304" pitchFamily="18" charset="0"/>
                <a:cs typeface="Times New Roman" panose="02020603050405020304" pitchFamily="18" charset="0"/>
              </a:rPr>
              <a:t>در حالي که</a:t>
            </a:r>
            <a:endParaRPr lang="en-GB" sz="2133" b="1" dirty="0">
              <a:solidFill>
                <a:prstClr val="black"/>
              </a:solidFill>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Ø"/>
              <a:defRPr/>
            </a:pPr>
            <a:r>
              <a:rPr lang="fa-IR" sz="2400" b="1" dirty="0">
                <a:solidFill>
                  <a:srgbClr val="0000CC"/>
                </a:solidFill>
                <a:latin typeface="Times New Roman" panose="02020603050405020304" pitchFamily="18" charset="0"/>
                <a:cs typeface="Times New Roman" panose="02020603050405020304" pitchFamily="18" charset="0"/>
              </a:rPr>
              <a:t> </a:t>
            </a:r>
            <a:r>
              <a:rPr lang="en-US" sz="2400" b="1" dirty="0" err="1">
                <a:solidFill>
                  <a:srgbClr val="0000CC"/>
                </a:solidFill>
                <a:latin typeface="Times New Roman" panose="02020603050405020304" pitchFamily="18" charset="0"/>
                <a:cs typeface="Times New Roman" panose="02020603050405020304" pitchFamily="18" charset="0"/>
              </a:rPr>
              <a:t>Wr</a:t>
            </a:r>
            <a:r>
              <a:rPr lang="fa-IR" sz="2400" b="1" dirty="0">
                <a:solidFill>
                  <a:srgbClr val="0000CC"/>
                </a:solidFill>
                <a:latin typeface="Times New Roman" panose="02020603050405020304" pitchFamily="18" charset="0"/>
                <a:cs typeface="Times New Roman" panose="02020603050405020304" pitchFamily="18" charset="0"/>
              </a:rPr>
              <a:t> : </a:t>
            </a:r>
            <a:r>
              <a:rPr lang="fa-IR" sz="2133" b="1" dirty="0">
                <a:solidFill>
                  <a:prstClr val="black"/>
                </a:solidFill>
                <a:latin typeface="Times New Roman" panose="02020603050405020304" pitchFamily="18" charset="0"/>
                <a:cs typeface="Times New Roman" panose="02020603050405020304" pitchFamily="18" charset="0"/>
              </a:rPr>
              <a:t>براي پرتوهاي </a:t>
            </a:r>
            <a:r>
              <a:rPr lang="fa-IR" sz="2133" b="1" u="sng" dirty="0">
                <a:solidFill>
                  <a:srgbClr val="D60093"/>
                </a:solidFill>
                <a:latin typeface="Times New Roman" panose="02020603050405020304" pitchFamily="18" charset="0"/>
                <a:cs typeface="Times New Roman" panose="02020603050405020304" pitchFamily="18" charset="0"/>
              </a:rPr>
              <a:t>با انرژي مختلف </a:t>
            </a:r>
            <a:r>
              <a:rPr lang="fa-IR" sz="2133" b="1" dirty="0">
                <a:solidFill>
                  <a:prstClr val="black"/>
                </a:solidFill>
                <a:latin typeface="Times New Roman" panose="02020603050405020304" pitchFamily="18" charset="0"/>
                <a:cs typeface="Times New Roman" panose="02020603050405020304" pitchFamily="18" charset="0"/>
              </a:rPr>
              <a:t>معين شده است.</a:t>
            </a:r>
          </a:p>
          <a:p>
            <a:pPr marL="0" indent="0" algn="r" rtl="1">
              <a:buNone/>
              <a:defRPr/>
            </a:pPr>
            <a:endParaRPr lang="en-GB" sz="2133" b="1" dirty="0">
              <a:solidFill>
                <a:prstClr val="black"/>
              </a:solidFill>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Ø"/>
            </a:pPr>
            <a:r>
              <a:rPr lang="en-US" sz="2400" b="1" dirty="0">
                <a:solidFill>
                  <a:srgbClr val="0000CC"/>
                </a:solidFill>
                <a:latin typeface="Times New Roman" panose="02020603050405020304" pitchFamily="18" charset="0"/>
                <a:cs typeface="Times New Roman" panose="02020603050405020304" pitchFamily="18" charset="0"/>
              </a:rPr>
              <a:t>QF </a:t>
            </a:r>
            <a:r>
              <a:rPr lang="fa-IR" sz="2133" b="1" dirty="0">
                <a:solidFill>
                  <a:prstClr val="black"/>
                </a:solidFill>
                <a:latin typeface="Times New Roman" panose="02020603050405020304" pitchFamily="18" charset="0"/>
                <a:cs typeface="Times New Roman" panose="02020603050405020304" pitchFamily="18" charset="0"/>
              </a:rPr>
              <a:t> یک  تخمین گرد شده </a:t>
            </a:r>
            <a:r>
              <a:rPr lang="en-US" altLang="en-US" sz="2133" b="1" dirty="0">
                <a:solidFill>
                  <a:srgbClr val="006600"/>
                </a:solidFill>
                <a:latin typeface="Times New Roman" panose="02020603050405020304" pitchFamily="18" charset="0"/>
                <a:cs typeface="Times New Roman" panose="02020603050405020304" pitchFamily="18" charset="0"/>
              </a:rPr>
              <a:t>RBE</a:t>
            </a:r>
            <a:r>
              <a:rPr lang="en-US" altLang="en-US" sz="2133" b="1" dirty="0">
                <a:solidFill>
                  <a:srgbClr val="FF0000"/>
                </a:solidFill>
                <a:latin typeface="Times New Roman" panose="02020603050405020304" pitchFamily="18" charset="0"/>
                <a:cs typeface="Times New Roman" panose="02020603050405020304" pitchFamily="18" charset="0"/>
              </a:rPr>
              <a:t> </a:t>
            </a:r>
            <a:r>
              <a:rPr lang="fa-IR" altLang="en-US" sz="2133" b="1" dirty="0">
                <a:solidFill>
                  <a:srgbClr val="FF0000"/>
                </a:solidFill>
                <a:latin typeface="Times New Roman" panose="02020603050405020304" pitchFamily="18" charset="0"/>
                <a:cs typeface="Times New Roman" panose="02020603050405020304" pitchFamily="18" charset="0"/>
              </a:rPr>
              <a:t> </a:t>
            </a:r>
            <a:r>
              <a:rPr lang="fa-IR" sz="2133" b="1" dirty="0">
                <a:solidFill>
                  <a:prstClr val="black"/>
                </a:solidFill>
                <a:latin typeface="Times New Roman" panose="02020603050405020304" pitchFamily="18" charset="0"/>
                <a:cs typeface="Times New Roman" panose="02020603050405020304" pitchFamily="18" charset="0"/>
              </a:rPr>
              <a:t>برای هر نوعی از پرتو است</a:t>
            </a:r>
            <a:r>
              <a:rPr lang="en-US" sz="2133" b="1" dirty="0">
                <a:solidFill>
                  <a:prstClr val="black"/>
                </a:solidFill>
                <a:latin typeface="Times New Roman" panose="02020603050405020304" pitchFamily="18" charset="0"/>
                <a:cs typeface="Times New Roman" panose="02020603050405020304" pitchFamily="18" charset="0"/>
              </a:rPr>
              <a:t>.</a:t>
            </a:r>
          </a:p>
          <a:p>
            <a:pPr marL="0" indent="0" algn="r" rtl="1">
              <a:buNone/>
            </a:pPr>
            <a:endParaRPr lang="fa-IR" dirty="0">
              <a:latin typeface="Times New Roman" panose="02020603050405020304" pitchFamily="18" charset="0"/>
              <a:cs typeface="Times New Roman" panose="02020603050405020304" pitchFamily="18" charset="0"/>
            </a:endParaRPr>
          </a:p>
          <a:p>
            <a:pPr marL="0" indent="0" algn="r" rtl="1">
              <a:buNone/>
            </a:pPr>
            <a:endParaRPr lang="fa-IR" dirty="0">
              <a:latin typeface="Times New Roman" panose="02020603050405020304" pitchFamily="18" charset="0"/>
              <a:cs typeface="Times New Roman" panose="02020603050405020304" pitchFamily="18" charset="0"/>
            </a:endParaRPr>
          </a:p>
          <a:p>
            <a:pPr marL="0" indent="0" algn="r" rtl="1">
              <a:buNone/>
            </a:pPr>
            <a:endParaRPr lang="fa-IR" dirty="0">
              <a:latin typeface="Times New Roman" panose="02020603050405020304" pitchFamily="18" charset="0"/>
              <a:cs typeface="Times New Roman" panose="02020603050405020304" pitchFamily="18" charset="0"/>
            </a:endParaRPr>
          </a:p>
          <a:p>
            <a:pPr marL="0" indent="0" algn="r" rtl="1">
              <a:buNone/>
            </a:pPr>
            <a:endParaRPr lang="fa-IR" dirty="0">
              <a:latin typeface="Times New Roman" panose="02020603050405020304" pitchFamily="18" charset="0"/>
              <a:cs typeface="Times New Roman" panose="02020603050405020304" pitchFamily="18" charset="0"/>
            </a:endParaRPr>
          </a:p>
          <a:p>
            <a:pPr marL="0" indent="0" algn="r" rtl="1">
              <a:buNone/>
            </a:pPr>
            <a:endParaRPr lang="fa-IR" dirty="0">
              <a:latin typeface="Times New Roman" panose="02020603050405020304" pitchFamily="18" charset="0"/>
              <a:cs typeface="Times New Roman" panose="02020603050405020304" pitchFamily="18" charset="0"/>
            </a:endParaRPr>
          </a:p>
          <a:p>
            <a:pPr marL="0" indent="0" algn="r" rtl="1">
              <a:buNone/>
            </a:pPr>
            <a:endParaRPr lang="fa-IR" dirty="0">
              <a:latin typeface="Times New Roman" panose="02020603050405020304" pitchFamily="18" charset="0"/>
              <a:cs typeface="Times New Roman" panose="02020603050405020304" pitchFamily="18" charset="0"/>
            </a:endParaRPr>
          </a:p>
          <a:p>
            <a:pPr marL="0" indent="0" algn="r" rtl="1">
              <a:buNone/>
            </a:pPr>
            <a:endParaRPr lang="fa-IR" dirty="0">
              <a:latin typeface="Times New Roman" panose="02020603050405020304" pitchFamily="18" charset="0"/>
              <a:cs typeface="Times New Roman" panose="02020603050405020304" pitchFamily="18" charset="0"/>
            </a:endParaRPr>
          </a:p>
          <a:p>
            <a:pPr marL="0" indent="0" algn="r" rtl="1">
              <a:buNone/>
            </a:pPr>
            <a:endParaRPr lang="fa-IR" dirty="0">
              <a:latin typeface="Times New Roman" panose="02020603050405020304" pitchFamily="18" charset="0"/>
              <a:cs typeface="Times New Roman" panose="02020603050405020304" pitchFamily="18" charset="0"/>
            </a:endParaRPr>
          </a:p>
          <a:p>
            <a:pPr marL="0" indent="0" algn="r" rtl="1">
              <a:buNone/>
            </a:pPr>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18</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660" y="1828800"/>
            <a:ext cx="4345836" cy="4951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2959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254001" y="145626"/>
            <a:ext cx="12649200" cy="7023948"/>
          </a:xfrm>
        </p:spPr>
        <p:txBody>
          <a:bodyPr>
            <a:normAutofit fontScale="55000" lnSpcReduction="20000"/>
          </a:bodyPr>
          <a:lstStyle/>
          <a:p>
            <a:pPr marL="0" indent="0" algn="ctr" rtl="1">
              <a:buNone/>
            </a:pPr>
            <a:r>
              <a:rPr lang="fa-IR" sz="3300" b="1" dirty="0">
                <a:latin typeface="Times New Roman" panose="02020603050405020304" pitchFamily="18" charset="0"/>
                <a:cs typeface="Times New Roman" panose="02020603050405020304" pitchFamily="18" charset="0"/>
              </a:rPr>
              <a:t>ادامه کمیت های مورد استفاده در دوزیمتری</a:t>
            </a:r>
          </a:p>
          <a:p>
            <a:pPr marL="0" indent="0" algn="ctr" rtl="1">
              <a:buNone/>
            </a:pPr>
            <a:r>
              <a:rPr lang="fa-IR" sz="5100" b="1" dirty="0">
                <a:solidFill>
                  <a:srgbClr val="C00000"/>
                </a:solidFill>
                <a:latin typeface="Times New Roman" panose="02020603050405020304" pitchFamily="18" charset="0"/>
                <a:cs typeface="Times New Roman" panose="02020603050405020304" pitchFamily="18" charset="0"/>
              </a:rPr>
              <a:t>ج) دوز موثر  </a:t>
            </a:r>
            <a:r>
              <a:rPr lang="fa-IR" sz="5100" b="1" dirty="0">
                <a:latin typeface="Times New Roman" panose="02020603050405020304" pitchFamily="18" charset="0"/>
                <a:cs typeface="Times New Roman" panose="02020603050405020304" pitchFamily="18" charset="0"/>
              </a:rPr>
              <a:t>(</a:t>
            </a:r>
            <a:r>
              <a:rPr lang="en-US" sz="5100" b="1" dirty="0">
                <a:latin typeface="Times New Roman" panose="02020603050405020304" pitchFamily="18" charset="0"/>
                <a:cs typeface="Times New Roman" panose="02020603050405020304" pitchFamily="18" charset="0"/>
              </a:rPr>
              <a:t>H</a:t>
            </a:r>
            <a:r>
              <a:rPr lang="fa-IR" sz="5100" b="1" dirty="0">
                <a:latin typeface="Times New Roman" panose="02020603050405020304" pitchFamily="18" charset="0"/>
                <a:cs typeface="Times New Roman" panose="02020603050405020304" pitchFamily="18" charset="0"/>
              </a:rPr>
              <a:t>)</a:t>
            </a:r>
            <a:r>
              <a:rPr lang="en-US" sz="5100" b="1" dirty="0">
                <a:latin typeface="Times New Roman" panose="02020603050405020304" pitchFamily="18" charset="0"/>
                <a:cs typeface="Times New Roman" panose="02020603050405020304" pitchFamily="18" charset="0"/>
              </a:rPr>
              <a:t> Effective dose </a:t>
            </a:r>
            <a:endParaRPr lang="fa-IR" sz="5100" b="1" dirty="0">
              <a:latin typeface="Times New Roman" panose="02020603050405020304" pitchFamily="18" charset="0"/>
              <a:cs typeface="Times New Roman" panose="02020603050405020304" pitchFamily="18" charset="0"/>
            </a:endParaRPr>
          </a:p>
          <a:p>
            <a:pPr marL="0" indent="0" algn="ctr" rtl="1">
              <a:buNone/>
            </a:pPr>
            <a:r>
              <a:rPr lang="ar-SA" sz="3600" kern="100" dirty="0">
                <a:effectLst/>
                <a:latin typeface="Calibri" panose="020F0502020204030204" pitchFamily="34" charset="0"/>
                <a:ea typeface="Calibri" panose="020F0502020204030204" pitchFamily="34" charset="0"/>
                <a:cs typeface="B Nazanin"/>
              </a:rPr>
              <a:t>دوز موثر</a:t>
            </a:r>
            <a:r>
              <a:rPr lang="en-US" sz="3600" kern="100" dirty="0">
                <a:effectLst/>
                <a:latin typeface="Calibri" panose="020F0502020204030204" pitchFamily="34" charset="0"/>
                <a:ea typeface="Calibri" panose="020F0502020204030204" pitchFamily="34" charset="0"/>
                <a:cs typeface="B Nazanin"/>
              </a:rPr>
              <a:t> </a:t>
            </a:r>
            <a:r>
              <a:rPr lang="ar-SA" sz="3600" kern="100" dirty="0">
                <a:effectLst/>
                <a:latin typeface="Calibri" panose="020F0502020204030204" pitchFamily="34" charset="0"/>
                <a:ea typeface="Calibri" panose="020F0502020204030204" pitchFamily="34" charset="0"/>
                <a:cs typeface="B Nazanin"/>
              </a:rPr>
              <a:t>یا دوز معادل موثر</a:t>
            </a:r>
            <a:r>
              <a:rPr lang="en-US" sz="3600" kern="100" dirty="0">
                <a:effectLst/>
                <a:latin typeface="Calibri" panose="020F0502020204030204" pitchFamily="34" charset="0"/>
                <a:ea typeface="Calibri" panose="020F0502020204030204" pitchFamily="34" charset="0"/>
                <a:cs typeface="B Nazanin"/>
              </a:rPr>
              <a:t>Effective dose Equivalent :</a:t>
            </a:r>
            <a:endParaRPr lang="en-US" sz="3600" kern="100" dirty="0">
              <a:effectLst/>
              <a:latin typeface="Calibri" panose="020F0502020204030204" pitchFamily="34" charset="0"/>
              <a:ea typeface="Calibri" panose="020F0502020204030204" pitchFamily="34" charset="0"/>
              <a:cs typeface="Arial" panose="020B0604020202020204" pitchFamily="34" charset="0"/>
            </a:endParaRPr>
          </a:p>
          <a:p>
            <a:pPr marL="0" indent="0" algn="ctr" rtl="1">
              <a:lnSpc>
                <a:spcPct val="120000"/>
              </a:lnSpc>
              <a:buNone/>
            </a:pPr>
            <a:endParaRPr lang="fa-IR" sz="5000" b="1" dirty="0">
              <a:latin typeface="Times New Roman" panose="02020603050405020304" pitchFamily="18" charset="0"/>
              <a:cs typeface="Times New Roman" panose="02020603050405020304" pitchFamily="18" charset="0"/>
            </a:endParaRPr>
          </a:p>
          <a:p>
            <a:pPr marL="0" indent="0" algn="r" rtl="1">
              <a:lnSpc>
                <a:spcPct val="120000"/>
              </a:lnSpc>
              <a:buNone/>
            </a:pPr>
            <a:r>
              <a:rPr lang="fa-IR" sz="5000" b="1" dirty="0">
                <a:solidFill>
                  <a:srgbClr val="0000CC"/>
                </a:solidFill>
                <a:latin typeface="Times New Roman" panose="02020603050405020304" pitchFamily="18" charset="0"/>
                <a:cs typeface="Times New Roman" panose="02020603050405020304" pitchFamily="18" charset="0"/>
              </a:rPr>
              <a:t>دوز موثر: </a:t>
            </a:r>
            <a:r>
              <a:rPr lang="fa-IR" sz="3600" b="1" i="0" dirty="0">
                <a:solidFill>
                  <a:srgbClr val="333333"/>
                </a:solidFill>
                <a:effectLst/>
                <a:latin typeface="Times New Roman" panose="02020603050405020304" pitchFamily="18" charset="0"/>
                <a:cs typeface="Times New Roman" panose="02020603050405020304" pitchFamily="18" charset="0"/>
              </a:rPr>
              <a:t>کمیتی است که </a:t>
            </a:r>
            <a:r>
              <a:rPr lang="fa-IR" sz="3600" b="1" i="0" dirty="0">
                <a:solidFill>
                  <a:srgbClr val="006600"/>
                </a:solidFill>
                <a:effectLst/>
                <a:latin typeface="Times New Roman" panose="02020603050405020304" pitchFamily="18" charset="0"/>
                <a:cs typeface="Times New Roman" panose="02020603050405020304" pitchFamily="18" charset="0"/>
              </a:rPr>
              <a:t>علاوه </a:t>
            </a:r>
            <a:r>
              <a:rPr lang="fa-IR" sz="3600" b="1" i="0" u="sng" dirty="0">
                <a:solidFill>
                  <a:srgbClr val="006600"/>
                </a:solidFill>
                <a:effectLst/>
                <a:latin typeface="Times New Roman" panose="02020603050405020304" pitchFamily="18" charset="0"/>
                <a:cs typeface="Times New Roman" panose="02020603050405020304" pitchFamily="18" charset="0"/>
              </a:rPr>
              <a:t>بر نقش پرتوهای مختلف</a:t>
            </a:r>
            <a:r>
              <a:rPr lang="fa-IR" sz="3600" b="1" i="0" dirty="0">
                <a:solidFill>
                  <a:srgbClr val="333333"/>
                </a:solidFill>
                <a:effectLst/>
                <a:latin typeface="Times New Roman" panose="02020603050405020304" pitchFamily="18" charset="0"/>
                <a:cs typeface="Times New Roman" panose="02020603050405020304" pitchFamily="18" charset="0"/>
              </a:rPr>
              <a:t>، </a:t>
            </a:r>
            <a:r>
              <a:rPr lang="fa-IR" sz="3600" b="1" i="0" u="sng" dirty="0">
                <a:solidFill>
                  <a:srgbClr val="CC0066"/>
                </a:solidFill>
                <a:effectLst/>
                <a:latin typeface="Times New Roman" panose="02020603050405020304" pitchFamily="18" charset="0"/>
                <a:cs typeface="Times New Roman" panose="02020603050405020304" pitchFamily="18" charset="0"/>
              </a:rPr>
              <a:t>نقش پرتو گیری بافتهای مختلف بدن </a:t>
            </a:r>
            <a:r>
              <a:rPr lang="fa-IR" sz="3600" b="1" i="0" dirty="0">
                <a:solidFill>
                  <a:srgbClr val="333333"/>
                </a:solidFill>
                <a:effectLst/>
                <a:latin typeface="Times New Roman" panose="02020603050405020304" pitchFamily="18" charset="0"/>
                <a:cs typeface="Times New Roman" panose="02020603050405020304" pitchFamily="18" charset="0"/>
              </a:rPr>
              <a:t>را</a:t>
            </a:r>
            <a:endParaRPr lang="en-US" sz="3600" b="1" i="0" dirty="0">
              <a:solidFill>
                <a:srgbClr val="333333"/>
              </a:solidFill>
              <a:effectLst/>
              <a:latin typeface="Times New Roman" panose="02020603050405020304" pitchFamily="18" charset="0"/>
              <a:cs typeface="Times New Roman" panose="02020603050405020304" pitchFamily="18" charset="0"/>
            </a:endParaRPr>
          </a:p>
          <a:p>
            <a:pPr marL="0" indent="0" algn="r" rtl="1">
              <a:lnSpc>
                <a:spcPct val="120000"/>
              </a:lnSpc>
              <a:buNone/>
            </a:pPr>
            <a:r>
              <a:rPr lang="fa-IR" sz="3600" b="1" i="0" dirty="0">
                <a:solidFill>
                  <a:srgbClr val="333333"/>
                </a:solidFill>
                <a:effectLst/>
                <a:latin typeface="Times New Roman" panose="02020603050405020304" pitchFamily="18" charset="0"/>
                <a:cs typeface="Times New Roman" panose="02020603050405020304" pitchFamily="18" charset="0"/>
              </a:rPr>
              <a:t>  در نظر می گیرد.</a:t>
            </a:r>
          </a:p>
          <a:p>
            <a:pPr marL="0" marR="0" algn="r" rtl="1">
              <a:lnSpc>
                <a:spcPct val="120000"/>
              </a:lnSpc>
              <a:spcAft>
                <a:spcPts val="800"/>
              </a:spcAft>
              <a:buNone/>
            </a:pPr>
            <a:r>
              <a:rPr lang="fa-IR" sz="3600" b="1" kern="100" dirty="0">
                <a:latin typeface="Calibri" panose="020F0502020204030204" pitchFamily="34" charset="0"/>
                <a:ea typeface="Calibri" panose="020F0502020204030204" pitchFamily="34" charset="0"/>
                <a:cs typeface="+mj-cs"/>
              </a:rPr>
              <a:t>متفاوت بودن </a:t>
            </a:r>
            <a:r>
              <a:rPr lang="ar-SA" sz="3600" b="1" kern="100" dirty="0">
                <a:effectLst/>
                <a:latin typeface="Calibri" panose="020F0502020204030204" pitchFamily="34" charset="0"/>
                <a:ea typeface="Calibri" panose="020F0502020204030204" pitchFamily="34" charset="0"/>
                <a:cs typeface="+mj-cs"/>
              </a:rPr>
              <a:t> </a:t>
            </a:r>
            <a:r>
              <a:rPr lang="ar-SA" sz="3600" b="1" u="sng" kern="100" dirty="0">
                <a:solidFill>
                  <a:srgbClr val="006600"/>
                </a:solidFill>
                <a:effectLst/>
                <a:latin typeface="Calibri" panose="020F0502020204030204" pitchFamily="34" charset="0"/>
                <a:ea typeface="Calibri" panose="020F0502020204030204" pitchFamily="34" charset="0"/>
                <a:cs typeface="+mj-cs"/>
              </a:rPr>
              <a:t>حساسیت اندام‌های گوناگون به پرتوهای یونساز </a:t>
            </a:r>
            <a:r>
              <a:rPr lang="ar-SA" sz="3600" b="1" kern="100" dirty="0">
                <a:effectLst/>
                <a:latin typeface="Calibri" panose="020F0502020204030204" pitchFamily="34" charset="0"/>
                <a:ea typeface="Calibri" panose="020F0502020204030204" pitchFamily="34" charset="0"/>
                <a:cs typeface="+mj-cs"/>
              </a:rPr>
              <a:t>و</a:t>
            </a:r>
            <a:endParaRPr lang="en-US" sz="3600" b="1" kern="100" dirty="0">
              <a:effectLst/>
              <a:latin typeface="Calibri" panose="020F0502020204030204" pitchFamily="34" charset="0"/>
              <a:ea typeface="Calibri" panose="020F0502020204030204" pitchFamily="34" charset="0"/>
              <a:cs typeface="+mj-cs"/>
            </a:endParaRPr>
          </a:p>
          <a:p>
            <a:pPr marL="0" marR="0" algn="r" rtl="1">
              <a:lnSpc>
                <a:spcPct val="120000"/>
              </a:lnSpc>
              <a:spcAft>
                <a:spcPts val="800"/>
              </a:spcAft>
              <a:buNone/>
            </a:pPr>
            <a:r>
              <a:rPr lang="fa-IR" sz="3600" b="1" kern="100" dirty="0">
                <a:effectLst/>
                <a:latin typeface="Calibri" panose="020F0502020204030204" pitchFamily="34" charset="0"/>
                <a:ea typeface="Calibri" panose="020F0502020204030204" pitchFamily="34" charset="0"/>
                <a:cs typeface="+mj-cs"/>
              </a:rPr>
              <a:t>متفاوت بودن </a:t>
            </a:r>
            <a:r>
              <a:rPr lang="ar-SA" sz="3600" b="1" u="sng" kern="100" dirty="0">
                <a:solidFill>
                  <a:srgbClr val="006600"/>
                </a:solidFill>
                <a:effectLst/>
                <a:latin typeface="Calibri" panose="020F0502020204030204" pitchFamily="34" charset="0"/>
                <a:ea typeface="Calibri" panose="020F0502020204030204" pitchFamily="34" charset="0"/>
                <a:cs typeface="+mj-cs"/>
              </a:rPr>
              <a:t>احتمال بروز یک اثر ناشی از یک پرتو گیری </a:t>
            </a:r>
            <a:r>
              <a:rPr lang="fa-IR" sz="3600" b="1" kern="100" dirty="0">
                <a:effectLst/>
                <a:latin typeface="Calibri" panose="020F0502020204030204" pitchFamily="34" charset="0"/>
                <a:ea typeface="Calibri" panose="020F0502020204030204" pitchFamily="34" charset="0"/>
                <a:cs typeface="+mj-cs"/>
              </a:rPr>
              <a:t>ن</a:t>
            </a:r>
            <a:r>
              <a:rPr lang="ar-SA" sz="3600" b="1" kern="100" dirty="0">
                <a:effectLst/>
                <a:latin typeface="Calibri" panose="020F0502020204030204" pitchFamily="34" charset="0"/>
                <a:ea typeface="Calibri" panose="020F0502020204030204" pitchFamily="34" charset="0"/>
                <a:cs typeface="+mj-cs"/>
              </a:rPr>
              <a:t>یز برای </a:t>
            </a:r>
            <a:r>
              <a:rPr lang="ar-SA" sz="3600" b="1" kern="100" dirty="0">
                <a:solidFill>
                  <a:srgbClr val="0000CC"/>
                </a:solidFill>
                <a:effectLst/>
                <a:latin typeface="Calibri" panose="020F0502020204030204" pitchFamily="34" charset="0"/>
                <a:ea typeface="Calibri" panose="020F0502020204030204" pitchFamily="34" charset="0"/>
                <a:cs typeface="+mj-cs"/>
              </a:rPr>
              <a:t>بافت‌های گوناگون </a:t>
            </a:r>
            <a:r>
              <a:rPr lang="fa-IR" sz="3600" b="1" kern="100" dirty="0">
                <a:solidFill>
                  <a:srgbClr val="0000CC"/>
                </a:solidFill>
                <a:effectLst/>
                <a:latin typeface="Calibri" panose="020F0502020204030204" pitchFamily="34" charset="0"/>
                <a:ea typeface="Calibri" panose="020F0502020204030204" pitchFamily="34" charset="0"/>
                <a:cs typeface="+mj-cs"/>
              </a:rPr>
              <a:t> </a:t>
            </a:r>
            <a:endParaRPr lang="en-US" sz="3600" b="1" kern="100" dirty="0">
              <a:effectLst/>
              <a:latin typeface="Calibri" panose="020F0502020204030204" pitchFamily="34" charset="0"/>
              <a:ea typeface="Calibri" panose="020F0502020204030204" pitchFamily="34" charset="0"/>
              <a:cs typeface="+mj-cs"/>
            </a:endParaRPr>
          </a:p>
          <a:p>
            <a:pPr marL="0" marR="0" algn="r" rtl="1">
              <a:lnSpc>
                <a:spcPct val="120000"/>
              </a:lnSpc>
              <a:spcAft>
                <a:spcPts val="800"/>
              </a:spcAft>
              <a:buNone/>
            </a:pPr>
            <a:r>
              <a:rPr lang="ar-SA" sz="3600" b="1" kern="100" dirty="0">
                <a:effectLst/>
                <a:latin typeface="Calibri" panose="020F0502020204030204" pitchFamily="34" charset="0"/>
                <a:ea typeface="Calibri" panose="020F0502020204030204" pitchFamily="34" charset="0"/>
                <a:cs typeface="+mj-cs"/>
              </a:rPr>
              <a:t> </a:t>
            </a:r>
            <a:r>
              <a:rPr kumimoji="0" lang="fa-I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حاصل ضرب </a:t>
            </a:r>
            <a:r>
              <a:rPr kumimoji="0" lang="fa-IR" sz="3600" b="1" i="0" u="sng"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دز معادل جذبی هر بافت در فاکتور وزنی بافت </a:t>
            </a:r>
            <a:r>
              <a:rPr kumimoji="0" lang="fa-I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را دز موثر گویند.</a:t>
            </a:r>
          </a:p>
          <a:p>
            <a:pPr marL="0" indent="0" algn="r" rtl="1">
              <a:lnSpc>
                <a:spcPct val="120000"/>
              </a:lnSpc>
              <a:buNone/>
            </a:pPr>
            <a:endParaRPr lang="fa-IR" sz="3600" b="1" i="0" dirty="0">
              <a:solidFill>
                <a:srgbClr val="333333"/>
              </a:solidFill>
              <a:effectLst/>
              <a:latin typeface="Times New Roman" panose="02020603050405020304" pitchFamily="18" charset="0"/>
              <a:cs typeface="Times New Roman" panose="02020603050405020304" pitchFamily="18" charset="0"/>
            </a:endParaRPr>
          </a:p>
          <a:p>
            <a:pPr marL="0" indent="0" algn="r" rtl="1">
              <a:lnSpc>
                <a:spcPct val="120000"/>
              </a:lnSpc>
              <a:buNone/>
            </a:pPr>
            <a:r>
              <a:rPr lang="fa-IR" sz="3600" b="1" dirty="0">
                <a:latin typeface="Times New Roman" panose="02020603050405020304" pitchFamily="18" charset="0"/>
                <a:cs typeface="Times New Roman" panose="02020603050405020304" pitchFamily="18" charset="0"/>
              </a:rPr>
              <a:t> تحت تابش قرار گرفتن </a:t>
            </a:r>
            <a:r>
              <a:rPr lang="fa-IR" sz="3600" b="1" u="sng" dirty="0">
                <a:solidFill>
                  <a:srgbClr val="D60093"/>
                </a:solidFill>
                <a:latin typeface="Times New Roman" panose="02020603050405020304" pitchFamily="18" charset="0"/>
                <a:cs typeface="Times New Roman" panose="02020603050405020304" pitchFamily="18" charset="0"/>
              </a:rPr>
              <a:t>نواحی خاصی از بدن </a:t>
            </a:r>
            <a:r>
              <a:rPr lang="fa-IR" sz="3600" b="1" dirty="0">
                <a:latin typeface="Times New Roman" panose="02020603050405020304" pitchFamily="18" charset="0"/>
                <a:cs typeface="Times New Roman" panose="02020603050405020304" pitchFamily="18" charset="0"/>
              </a:rPr>
              <a:t>در پرتوگیری پزشکی </a:t>
            </a:r>
            <a:endParaRPr lang="en-US" sz="3600" b="1" dirty="0">
              <a:latin typeface="Times New Roman" panose="02020603050405020304" pitchFamily="18" charset="0"/>
              <a:cs typeface="Times New Roman" panose="02020603050405020304" pitchFamily="18" charset="0"/>
            </a:endParaRPr>
          </a:p>
          <a:p>
            <a:pPr marL="0" indent="0" algn="r" rtl="1">
              <a:lnSpc>
                <a:spcPct val="120000"/>
              </a:lnSpc>
              <a:buNone/>
            </a:pPr>
            <a:endParaRPr lang="fa-IR" sz="3600" b="1" dirty="0">
              <a:latin typeface="Times New Roman" panose="02020603050405020304" pitchFamily="18" charset="0"/>
              <a:cs typeface="Times New Roman" panose="02020603050405020304" pitchFamily="18" charset="0"/>
            </a:endParaRPr>
          </a:p>
          <a:p>
            <a:pPr algn="r" rtl="1">
              <a:lnSpc>
                <a:spcPct val="120000"/>
              </a:lnSpc>
              <a:buClr>
                <a:srgbClr val="FF0000"/>
              </a:buClr>
              <a:buFont typeface="Wingdings" panose="05000000000000000000" pitchFamily="2" charset="2"/>
              <a:buChar char="q"/>
            </a:pPr>
            <a:r>
              <a:rPr lang="fa-IR" sz="3600" b="1" dirty="0">
                <a:solidFill>
                  <a:prstClr val="black"/>
                </a:solidFill>
                <a:latin typeface="Times New Roman" panose="02020603050405020304" pitchFamily="18" charset="0"/>
                <a:ea typeface="Calibri"/>
                <a:cs typeface="Times New Roman" panose="02020603050405020304" pitchFamily="18" charset="0"/>
              </a:rPr>
              <a:t>مهم: </a:t>
            </a:r>
            <a:r>
              <a:rPr lang="fa-IR" sz="3600" b="1" dirty="0">
                <a:latin typeface="Times New Roman" panose="02020603050405020304" pitchFamily="18" charset="0"/>
                <a:ea typeface="Calibri"/>
                <a:cs typeface="Times New Roman" panose="02020603050405020304" pitchFamily="18" charset="0"/>
              </a:rPr>
              <a:t>مقایسه </a:t>
            </a:r>
            <a:r>
              <a:rPr lang="fa-IR" sz="3600" b="1" dirty="0">
                <a:solidFill>
                  <a:srgbClr val="006600"/>
                </a:solidFill>
                <a:latin typeface="Times New Roman" panose="02020603050405020304" pitchFamily="18" charset="0"/>
                <a:ea typeface="Calibri"/>
                <a:cs typeface="Times New Roman" panose="02020603050405020304" pitchFamily="18" charset="0"/>
              </a:rPr>
              <a:t>اثر پرتوهای </a:t>
            </a:r>
            <a:r>
              <a:rPr lang="fa-IR" sz="3600" b="1" dirty="0" err="1">
                <a:solidFill>
                  <a:srgbClr val="006600"/>
                </a:solidFill>
                <a:latin typeface="Times New Roman" panose="02020603050405020304" pitchFamily="18" charset="0"/>
                <a:ea typeface="Calibri"/>
                <a:cs typeface="Times New Roman" panose="02020603050405020304" pitchFamily="18" charset="0"/>
              </a:rPr>
              <a:t>یونساز</a:t>
            </a:r>
            <a:r>
              <a:rPr lang="fa-IR" sz="3600" b="1" dirty="0">
                <a:solidFill>
                  <a:srgbClr val="006600"/>
                </a:solidFill>
                <a:latin typeface="Times New Roman" panose="02020603050405020304" pitchFamily="18" charset="0"/>
                <a:ea typeface="Calibri"/>
                <a:cs typeface="Times New Roman" panose="02020603050405020304" pitchFamily="18" charset="0"/>
              </a:rPr>
              <a:t> مختلف   در قسمت های متفاوت بدن </a:t>
            </a:r>
            <a:r>
              <a:rPr lang="fa-IR" sz="3600" b="1" dirty="0">
                <a:solidFill>
                  <a:prstClr val="black"/>
                </a:solidFill>
                <a:latin typeface="Times New Roman" panose="02020603050405020304" pitchFamily="18" charset="0"/>
                <a:ea typeface="Calibri"/>
                <a:cs typeface="Times New Roman" panose="02020603050405020304" pitchFamily="18" charset="0"/>
              </a:rPr>
              <a:t>انسان </a:t>
            </a:r>
          </a:p>
          <a:p>
            <a:pPr marL="0" indent="0" algn="r" rtl="1">
              <a:lnSpc>
                <a:spcPct val="120000"/>
              </a:lnSpc>
              <a:buClr>
                <a:srgbClr val="FF0000"/>
              </a:buClr>
              <a:buNone/>
            </a:pPr>
            <a:r>
              <a:rPr lang="fa-IR" sz="3600" b="1" dirty="0">
                <a:solidFill>
                  <a:prstClr val="black"/>
                </a:solidFill>
                <a:latin typeface="Times New Roman" panose="02020603050405020304" pitchFamily="18" charset="0"/>
                <a:ea typeface="Calibri"/>
                <a:cs typeface="Times New Roman" panose="02020603050405020304" pitchFamily="18" charset="0"/>
              </a:rPr>
              <a:t>نیاز به یک </a:t>
            </a:r>
            <a:r>
              <a:rPr lang="fa-IR" sz="3600" b="1" dirty="0">
                <a:solidFill>
                  <a:srgbClr val="006600"/>
                </a:solidFill>
                <a:latin typeface="Times New Roman" panose="02020603050405020304" pitchFamily="18" charset="0"/>
                <a:ea typeface="Calibri"/>
                <a:cs typeface="Times New Roman" panose="02020603050405020304" pitchFamily="18" charset="0"/>
              </a:rPr>
              <a:t>واحد رادیوبیولوژیک  </a:t>
            </a:r>
            <a:endParaRPr lang="en-US" sz="3600" b="1" dirty="0">
              <a:solidFill>
                <a:srgbClr val="006600"/>
              </a:solidFill>
              <a:latin typeface="Times New Roman" panose="02020603050405020304" pitchFamily="18" charset="0"/>
              <a:ea typeface="Calibri"/>
              <a:cs typeface="+mj-cs"/>
            </a:endParaRPr>
          </a:p>
          <a:p>
            <a:pPr marL="0" marR="0" algn="r" rtl="1">
              <a:lnSpc>
                <a:spcPct val="120000"/>
              </a:lnSpc>
              <a:spcAft>
                <a:spcPts val="800"/>
              </a:spcAft>
              <a:buNone/>
            </a:pPr>
            <a:r>
              <a:rPr lang="ar-SA" sz="3600" b="1" kern="100" dirty="0">
                <a:effectLst/>
                <a:latin typeface="Calibri" panose="020F0502020204030204" pitchFamily="34" charset="0"/>
                <a:ea typeface="Calibri" panose="020F0502020204030204" pitchFamily="34" charset="0"/>
                <a:cs typeface="+mj-cs"/>
              </a:rPr>
              <a:t>لذا ضریب تاثیر پرتو گیری هر ارگان در تولید یک بیماری اشعه را ضریب وزنی آن ارگان نامیده و</a:t>
            </a:r>
            <a:endParaRPr lang="fa-IR" sz="3600" b="1" kern="100" dirty="0">
              <a:effectLst/>
              <a:latin typeface="Calibri" panose="020F0502020204030204" pitchFamily="34" charset="0"/>
              <a:ea typeface="Calibri" panose="020F0502020204030204" pitchFamily="34" charset="0"/>
              <a:cs typeface="+mj-cs"/>
            </a:endParaRPr>
          </a:p>
          <a:p>
            <a:pPr marL="0" marR="0" algn="r" rtl="1">
              <a:lnSpc>
                <a:spcPct val="120000"/>
              </a:lnSpc>
              <a:spcAft>
                <a:spcPts val="800"/>
              </a:spcAft>
              <a:buNone/>
            </a:pPr>
            <a:r>
              <a:rPr lang="ar-SA" sz="3600" b="1" kern="100" dirty="0">
                <a:effectLst/>
                <a:latin typeface="Calibri" panose="020F0502020204030204" pitchFamily="34" charset="0"/>
                <a:ea typeface="Calibri" panose="020F0502020204030204" pitchFamily="34" charset="0"/>
                <a:cs typeface="+mj-cs"/>
              </a:rPr>
              <a:t> با</a:t>
            </a:r>
            <a:r>
              <a:rPr lang="fa-IR" sz="3600" b="1" kern="100" dirty="0">
                <a:effectLst/>
                <a:latin typeface="Calibri" panose="020F0502020204030204" pitchFamily="34" charset="0"/>
                <a:ea typeface="Calibri" panose="020F0502020204030204" pitchFamily="34" charset="0"/>
                <a:cs typeface="+mj-cs"/>
              </a:rPr>
              <a:t>  </a:t>
            </a:r>
            <a:r>
              <a:rPr lang="en-US" sz="3600" b="1" kern="100" dirty="0">
                <a:effectLst/>
                <a:latin typeface="Calibri" panose="020F0502020204030204" pitchFamily="34" charset="0"/>
                <a:ea typeface="Calibri" panose="020F0502020204030204" pitchFamily="34" charset="0"/>
                <a:cs typeface="+mj-cs"/>
              </a:rPr>
              <a:t>   WT :Tissue </a:t>
            </a:r>
            <a:r>
              <a:rPr lang="en-US" sz="3600" b="1" kern="100" dirty="0" err="1">
                <a:effectLst/>
                <a:latin typeface="Calibri" panose="020F0502020204030204" pitchFamily="34" charset="0"/>
                <a:ea typeface="Calibri" panose="020F0502020204030204" pitchFamily="34" charset="0"/>
                <a:cs typeface="+mj-cs"/>
              </a:rPr>
              <a:t>wieghing</a:t>
            </a:r>
            <a:r>
              <a:rPr lang="en-US" sz="3600" b="1" kern="100" dirty="0">
                <a:effectLst/>
                <a:latin typeface="Calibri" panose="020F0502020204030204" pitchFamily="34" charset="0"/>
                <a:ea typeface="Calibri" panose="020F0502020204030204" pitchFamily="34" charset="0"/>
                <a:cs typeface="+mj-cs"/>
              </a:rPr>
              <a:t>  </a:t>
            </a:r>
            <a:r>
              <a:rPr lang="en-US" sz="3600" b="1" kern="100" dirty="0" err="1">
                <a:effectLst/>
                <a:latin typeface="Calibri" panose="020F0502020204030204" pitchFamily="34" charset="0"/>
                <a:ea typeface="Calibri" panose="020F0502020204030204" pitchFamily="34" charset="0"/>
                <a:cs typeface="+mj-cs"/>
              </a:rPr>
              <a:t>fctor</a:t>
            </a:r>
            <a:r>
              <a:rPr lang="en-US" sz="3600" b="1" kern="100" dirty="0">
                <a:effectLst/>
                <a:latin typeface="Calibri" panose="020F0502020204030204" pitchFamily="34" charset="0"/>
                <a:ea typeface="Calibri" panose="020F0502020204030204" pitchFamily="34" charset="0"/>
                <a:cs typeface="+mj-cs"/>
              </a:rPr>
              <a:t>  </a:t>
            </a:r>
            <a:r>
              <a:rPr lang="ar-SA" sz="3600" b="1" kern="100" dirty="0">
                <a:effectLst/>
                <a:latin typeface="Calibri" panose="020F0502020204030204" pitchFamily="34" charset="0"/>
                <a:ea typeface="Calibri" panose="020F0502020204030204" pitchFamily="34" charset="0"/>
                <a:cs typeface="+mj-cs"/>
              </a:rPr>
              <a:t>نمایش می‌دهند البته اخیراً این را دوز معادل موثر می‌نامند</a:t>
            </a:r>
            <a:r>
              <a:rPr lang="en-US" sz="3600" b="1" kern="100" dirty="0">
                <a:effectLst/>
                <a:latin typeface="Calibri" panose="020F0502020204030204" pitchFamily="34" charset="0"/>
                <a:ea typeface="Calibri" panose="020F0502020204030204" pitchFamily="34" charset="0"/>
                <a:cs typeface="+mj-cs"/>
              </a:rPr>
              <a:t>.(HE)</a:t>
            </a:r>
          </a:p>
        </p:txBody>
      </p:sp>
      <p:sp>
        <p:nvSpPr>
          <p:cNvPr id="2" name="Footer Placeholder 1"/>
          <p:cNvSpPr>
            <a:spLocks noGrp="1"/>
          </p:cNvSpPr>
          <p:nvPr>
            <p:ph type="ftr" sz="quarter" idx="11"/>
          </p:nvPr>
        </p:nvSpPr>
        <p:spPr/>
        <p:txBody>
          <a:bodyPr/>
          <a:lstStyle/>
          <a:p>
            <a:pPr>
              <a:defRPr/>
            </a:pPr>
            <a:r>
              <a:rPr lang="en-US">
                <a:solidFill>
                  <a:srgbClr val="000000"/>
                </a:solidFill>
              </a:rPr>
              <a:t>Movahedi</a:t>
            </a:r>
          </a:p>
        </p:txBody>
      </p:sp>
      <p:sp>
        <p:nvSpPr>
          <p:cNvPr id="4" name="Slide Number Placeholder 3"/>
          <p:cNvSpPr>
            <a:spLocks noGrp="1"/>
          </p:cNvSpPr>
          <p:nvPr>
            <p:ph type="sldNum" sz="quarter" idx="12"/>
          </p:nvPr>
        </p:nvSpPr>
        <p:spPr>
          <a:xfrm>
            <a:off x="7233920" y="6827521"/>
            <a:ext cx="2275840" cy="389467"/>
          </a:xfrm>
        </p:spPr>
        <p:txBody>
          <a:bodyPr/>
          <a:lstStyle/>
          <a:p>
            <a:pPr>
              <a:defRPr/>
            </a:pPr>
            <a:fld id="{5129D91E-B15B-4A77-A3B6-82311FBD71F8}" type="slidenum">
              <a:rPr lang="ar-SA" smtClean="0">
                <a:solidFill>
                  <a:srgbClr val="000000"/>
                </a:solidFill>
              </a:rPr>
              <a:pPr>
                <a:defRPr/>
              </a:pPr>
              <a:t>19</a:t>
            </a:fld>
            <a:endParaRPr lang="en-GB" dirty="0">
              <a:solidFill>
                <a:srgbClr val="000000"/>
              </a:solidFill>
            </a:endParaRPr>
          </a:p>
        </p:txBody>
      </p:sp>
      <p:pic>
        <p:nvPicPr>
          <p:cNvPr id="3" name="Picture 2">
            <a:extLst>
              <a:ext uri="{FF2B5EF4-FFF2-40B4-BE49-F238E27FC236}">
                <a16:creationId xmlns:a16="http://schemas.microsoft.com/office/drawing/2014/main" id="{2E2569BD-5A6C-B9D0-625A-9AF414DCD98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82601" y="160864"/>
            <a:ext cx="2438400" cy="2989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Group 58"/>
          <p:cNvGraphicFramePr>
            <a:graphicFrameLocks noGrp="1"/>
          </p:cNvGraphicFramePr>
          <p:nvPr>
            <p:extLst>
              <p:ext uri="{D42A27DB-BD31-4B8C-83A1-F6EECF244321}">
                <p14:modId xmlns:p14="http://schemas.microsoft.com/office/powerpoint/2010/main" val="2496069485"/>
              </p:ext>
            </p:extLst>
          </p:nvPr>
        </p:nvGraphicFramePr>
        <p:xfrm>
          <a:off x="254001" y="3199753"/>
          <a:ext cx="2741001" cy="3993528"/>
        </p:xfrm>
        <a:graphic>
          <a:graphicData uri="http://schemas.openxmlformats.org/drawingml/2006/table">
            <a:tbl>
              <a:tblPr rtl="1"/>
              <a:tblGrid>
                <a:gridCol w="1759366">
                  <a:extLst>
                    <a:ext uri="{9D8B030D-6E8A-4147-A177-3AD203B41FA5}">
                      <a16:colId xmlns:a16="http://schemas.microsoft.com/office/drawing/2014/main" val="20000"/>
                    </a:ext>
                  </a:extLst>
                </a:gridCol>
                <a:gridCol w="981635">
                  <a:extLst>
                    <a:ext uri="{9D8B030D-6E8A-4147-A177-3AD203B41FA5}">
                      <a16:colId xmlns:a16="http://schemas.microsoft.com/office/drawing/2014/main" val="20001"/>
                    </a:ext>
                  </a:extLst>
                </a:gridCol>
              </a:tblGrid>
              <a:tr h="646153">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نوع سلول</a:t>
                      </a:r>
                      <a:endParaRPr kumimoji="0" lang="ar-SA" sz="1800" b="0" i="0" u="none" strike="noStrike" cap="none" normalizeH="0" baseline="0" dirty="0">
                        <a:ln>
                          <a:noFill/>
                        </a:ln>
                        <a:solidFill>
                          <a:srgbClr val="003366"/>
                        </a:solidFill>
                        <a:effectLst/>
                        <a:latin typeface="Arial" charset="0"/>
                        <a:cs typeface="+mj-cs"/>
                      </a:endParaRPr>
                    </a:p>
                  </a:txBody>
                  <a:tcPr marL="97536" marR="97536" marT="53421" marB="53421"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3"/>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a:ln>
                            <a:noFill/>
                          </a:ln>
                          <a:solidFill>
                            <a:srgbClr val="990033"/>
                          </a:solidFill>
                          <a:effectLst/>
                          <a:latin typeface="Times New Roman" pitchFamily="18" charset="0"/>
                          <a:cs typeface="+mj-cs"/>
                        </a:rPr>
                        <a:t>حساسیت پرتوی</a:t>
                      </a:r>
                      <a:endParaRPr kumimoji="0" lang="ar-SA" sz="1800" b="0" i="0" u="none" strike="noStrike" cap="none" normalizeH="0" baseline="0">
                        <a:ln>
                          <a:noFill/>
                        </a:ln>
                        <a:solidFill>
                          <a:srgbClr val="990033"/>
                        </a:solidFill>
                        <a:effectLst/>
                        <a:latin typeface="Arial" charset="0"/>
                        <a:cs typeface="+mj-cs"/>
                      </a:endParaRPr>
                    </a:p>
                  </a:txBody>
                  <a:tcPr marL="97536" marR="97536" marT="53421" marB="53421"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3"/>
                    </a:solidFill>
                  </a:tcPr>
                </a:tc>
                <a:extLst>
                  <a:ext uri="{0D108BD9-81ED-4DB2-BD59-A6C34878D82A}">
                    <a16:rowId xmlns:a16="http://schemas.microsoft.com/office/drawing/2014/main" val="10000"/>
                  </a:ext>
                </a:extLst>
              </a:tr>
              <a:tr h="1150554">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لنفوسیت ها </a:t>
                      </a: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اسپرماتوگونیها</a:t>
                      </a: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اریتروبلاستها</a:t>
                      </a: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پوشش داخلی روده</a:t>
                      </a:r>
                      <a:endParaRPr kumimoji="0" lang="ar-SA" sz="1800" b="0" i="0" u="none" strike="noStrike" cap="none" normalizeH="0" baseline="0" dirty="0">
                        <a:ln>
                          <a:noFill/>
                        </a:ln>
                        <a:solidFill>
                          <a:srgbClr val="003366"/>
                        </a:solidFill>
                        <a:effectLst/>
                        <a:latin typeface="Arial" charset="0"/>
                        <a:cs typeface="+mj-cs"/>
                      </a:endParaRPr>
                    </a:p>
                  </a:txBody>
                  <a:tcPr marL="97536" marR="97536" marT="53421" marB="53421"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3"/>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a:ln>
                            <a:noFill/>
                          </a:ln>
                          <a:solidFill>
                            <a:srgbClr val="990033"/>
                          </a:solidFill>
                          <a:effectLst/>
                          <a:latin typeface="Times New Roman" pitchFamily="18" charset="0"/>
                          <a:cs typeface="+mj-cs"/>
                        </a:rPr>
                        <a:t>بسیار</a:t>
                      </a:r>
                      <a:endParaRPr kumimoji="0" lang="ar-SA" sz="1800" b="0" i="0" u="none" strike="noStrike" cap="none" normalizeH="0" baseline="0" dirty="0">
                        <a:ln>
                          <a:noFill/>
                        </a:ln>
                        <a:solidFill>
                          <a:srgbClr val="990033"/>
                        </a:solidFill>
                        <a:effectLst/>
                        <a:latin typeface="Arial" charset="0"/>
                        <a:cs typeface="+mj-cs"/>
                      </a:endParaRPr>
                    </a:p>
                  </a:txBody>
                  <a:tcPr marL="97536" marR="97536" marT="53421" marB="53421"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3"/>
                    </a:solidFill>
                  </a:tcPr>
                </a:tc>
                <a:extLst>
                  <a:ext uri="{0D108BD9-81ED-4DB2-BD59-A6C34878D82A}">
                    <a16:rowId xmlns:a16="http://schemas.microsoft.com/office/drawing/2014/main" val="10001"/>
                  </a:ext>
                </a:extLst>
              </a:tr>
              <a:tr h="1150554">
                <a:tc>
                  <a:txBody>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sz="1800" b="1" i="0" u="none" strike="noStrike" kern="1200" cap="none" normalizeH="0" baseline="0" dirty="0">
                          <a:ln>
                            <a:noFill/>
                          </a:ln>
                          <a:solidFill>
                            <a:srgbClr val="003366"/>
                          </a:solidFill>
                          <a:effectLst/>
                          <a:latin typeface="Times New Roman" pitchFamily="18" charset="0"/>
                          <a:ea typeface="+mn-ea"/>
                          <a:cs typeface="+mn-cs"/>
                        </a:rPr>
                        <a:t>اسپرماتیدها</a:t>
                      </a: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800" b="1" i="0" u="none" strike="noStrike" kern="1200" cap="none" normalizeH="0" baseline="0" dirty="0">
                          <a:ln>
                            <a:noFill/>
                          </a:ln>
                          <a:solidFill>
                            <a:srgbClr val="003366"/>
                          </a:solidFill>
                          <a:effectLst/>
                          <a:latin typeface="Times New Roman" pitchFamily="18" charset="0"/>
                          <a:ea typeface="+mn-ea"/>
                          <a:cs typeface="+mn-cs"/>
                        </a:rPr>
                        <a:t>فیبرو بلاستها</a:t>
                      </a:r>
                      <a:endParaRPr kumimoji="0" lang="ar-SA" sz="1800" b="0" i="0" u="none" strike="noStrike" kern="1200" cap="none" normalizeH="0" baseline="0" dirty="0">
                        <a:ln>
                          <a:noFill/>
                        </a:ln>
                        <a:solidFill>
                          <a:srgbClr val="003366"/>
                        </a:solidFill>
                        <a:effectLst/>
                        <a:latin typeface="Arial" charset="0"/>
                        <a:ea typeface="+mn-ea"/>
                        <a:cs typeface="+mn-cs"/>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سلولهای اندوتلیال</a:t>
                      </a: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استئوبلاستها</a:t>
                      </a:r>
                    </a:p>
                  </a:txBody>
                  <a:tcPr marL="97536" marR="97536" marT="53421" marB="53421"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3"/>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a:ln>
                            <a:noFill/>
                          </a:ln>
                          <a:solidFill>
                            <a:srgbClr val="990033"/>
                          </a:solidFill>
                          <a:effectLst/>
                          <a:latin typeface="Times New Roman" pitchFamily="18" charset="0"/>
                          <a:cs typeface="+mj-cs"/>
                        </a:rPr>
                        <a:t>متوسط</a:t>
                      </a:r>
                      <a:endParaRPr kumimoji="0" lang="ar-SA" sz="1800" b="0" i="0" u="none" strike="noStrike" cap="none" normalizeH="0" baseline="0" dirty="0">
                        <a:ln>
                          <a:noFill/>
                        </a:ln>
                        <a:solidFill>
                          <a:srgbClr val="990033"/>
                        </a:solidFill>
                        <a:effectLst/>
                        <a:latin typeface="Arial" charset="0"/>
                        <a:cs typeface="+mj-cs"/>
                      </a:endParaRPr>
                    </a:p>
                  </a:txBody>
                  <a:tcPr marL="97536" marR="97536" marT="53421" marB="53421"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3"/>
                    </a:solidFill>
                  </a:tcPr>
                </a:tc>
                <a:extLst>
                  <a:ext uri="{0D108BD9-81ED-4DB2-BD59-A6C34878D82A}">
                    <a16:rowId xmlns:a16="http://schemas.microsoft.com/office/drawing/2014/main" val="10002"/>
                  </a:ext>
                </a:extLst>
              </a:tr>
              <a:tr h="884753">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سلولهای ماهیچه ای </a:t>
                      </a: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سلولهای عصبی</a:t>
                      </a: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800" b="1" i="0" u="none" strike="noStrike" cap="none" normalizeH="0" baseline="0" dirty="0">
                          <a:ln>
                            <a:noFill/>
                          </a:ln>
                          <a:solidFill>
                            <a:srgbClr val="003366"/>
                          </a:solidFill>
                          <a:effectLst/>
                          <a:latin typeface="Times New Roman" pitchFamily="18" charset="0"/>
                          <a:cs typeface="+mj-cs"/>
                        </a:rPr>
                        <a:t>سلولهای غ</a:t>
                      </a:r>
                      <a:r>
                        <a:rPr kumimoji="0" lang="fa-IR" sz="1800" b="1" i="0" u="none" strike="noStrike" cap="none" normalizeH="0" baseline="0" dirty="0">
                          <a:ln>
                            <a:noFill/>
                          </a:ln>
                          <a:solidFill>
                            <a:srgbClr val="003366"/>
                          </a:solidFill>
                          <a:effectLst/>
                          <a:latin typeface="Times New Roman" pitchFamily="18" charset="0"/>
                          <a:cs typeface="+mj-cs"/>
                        </a:rPr>
                        <a:t>ض</a:t>
                      </a:r>
                      <a:r>
                        <a:rPr kumimoji="0" lang="ar-SA" sz="1800" b="1" i="0" u="none" strike="noStrike" cap="none" normalizeH="0" baseline="0" dirty="0">
                          <a:ln>
                            <a:noFill/>
                          </a:ln>
                          <a:solidFill>
                            <a:srgbClr val="003366"/>
                          </a:solidFill>
                          <a:effectLst/>
                          <a:latin typeface="Times New Roman" pitchFamily="18" charset="0"/>
                          <a:cs typeface="+mj-cs"/>
                        </a:rPr>
                        <a:t>روفی</a:t>
                      </a:r>
                      <a:endParaRPr kumimoji="0" lang="ar-SA" sz="1800" b="0" i="0" u="none" strike="noStrike" cap="none" normalizeH="0" baseline="0" dirty="0">
                        <a:ln>
                          <a:noFill/>
                        </a:ln>
                        <a:solidFill>
                          <a:srgbClr val="003366"/>
                        </a:solidFill>
                        <a:effectLst/>
                        <a:latin typeface="Arial" charset="0"/>
                        <a:cs typeface="+mj-cs"/>
                      </a:endParaRPr>
                    </a:p>
                  </a:txBody>
                  <a:tcPr marL="97536" marR="97536" marT="53421" marB="53421"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3"/>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800" b="1" i="0" u="none" strike="noStrike" cap="none" normalizeH="0" baseline="0" dirty="0">
                          <a:ln>
                            <a:noFill/>
                          </a:ln>
                          <a:solidFill>
                            <a:srgbClr val="990033"/>
                          </a:solidFill>
                          <a:effectLst/>
                          <a:latin typeface="Times New Roman" pitchFamily="18" charset="0"/>
                          <a:cs typeface="+mj-cs"/>
                        </a:rPr>
                        <a:t>اندک</a:t>
                      </a:r>
                      <a:endParaRPr kumimoji="0" lang="ar-SA" sz="1800" b="0" i="0" u="none" strike="noStrike" cap="none" normalizeH="0" baseline="0" dirty="0">
                        <a:ln>
                          <a:noFill/>
                        </a:ln>
                        <a:solidFill>
                          <a:srgbClr val="990033"/>
                        </a:solidFill>
                        <a:effectLst/>
                        <a:latin typeface="Arial" charset="0"/>
                        <a:cs typeface="+mj-cs"/>
                      </a:endParaRPr>
                    </a:p>
                  </a:txBody>
                  <a:tcPr marL="97536" marR="97536" marT="53421" marB="53421" anchor="ct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3"/>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159159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7D4154-5004-437B-9B2A-4D4FC1354916}"/>
              </a:ext>
            </a:extLst>
          </p:cNvPr>
          <p:cNvSpPr>
            <a:spLocks noGrp="1"/>
          </p:cNvSpPr>
          <p:nvPr>
            <p:ph idx="1"/>
          </p:nvPr>
        </p:nvSpPr>
        <p:spPr>
          <a:xfrm>
            <a:off x="101600" y="145626"/>
            <a:ext cx="12725400" cy="7023948"/>
          </a:xfrm>
        </p:spPr>
        <p:txBody>
          <a:bodyPr>
            <a:normAutofit/>
          </a:bodyPr>
          <a:lstStyle/>
          <a:p>
            <a:pPr marL="0" indent="0" algn="r" rtl="1">
              <a:buNone/>
            </a:pPr>
            <a:r>
              <a:rPr lang="fa-IR" sz="2560" b="1" dirty="0">
                <a:solidFill>
                  <a:srgbClr val="FF0000"/>
                </a:solidFill>
                <a:latin typeface="Times New Roman" panose="02020603050405020304" pitchFamily="18" charset="0"/>
                <a:cs typeface="Times New Roman" panose="02020603050405020304" pitchFamily="18" charset="0"/>
              </a:rPr>
              <a:t>قسمت ب) :حفاظت پرتویی : </a:t>
            </a:r>
          </a:p>
          <a:p>
            <a:pPr marL="0" indent="0" algn="r" rtl="1">
              <a:buNone/>
            </a:pPr>
            <a:r>
              <a:rPr lang="fa-IR" sz="2560" b="1" dirty="0">
                <a:solidFill>
                  <a:srgbClr val="FF0000"/>
                </a:solidFill>
                <a:latin typeface="Times New Roman" panose="02020603050405020304" pitchFamily="18" charset="0"/>
                <a:cs typeface="Times New Roman" panose="02020603050405020304" pitchFamily="18" charset="0"/>
              </a:rPr>
              <a:t> </a:t>
            </a:r>
            <a:r>
              <a:rPr lang="fa-IR" sz="2560" b="1" dirty="0">
                <a:solidFill>
                  <a:srgbClr val="006600"/>
                </a:solidFill>
                <a:latin typeface="Times New Roman" panose="02020603050405020304" pitchFamily="18" charset="0"/>
                <a:cs typeface="Times New Roman" panose="02020603050405020304" pitchFamily="18" charset="0"/>
              </a:rPr>
              <a:t>فصل 8 کتاب راه فیزیک پزشکی  </a:t>
            </a:r>
          </a:p>
          <a:p>
            <a:pPr marL="0" indent="0" algn="r" rtl="1">
              <a:buNone/>
            </a:pPr>
            <a:endParaRPr lang="fa-IR" sz="2560"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133" b="1" dirty="0">
                <a:latin typeface="Times New Roman" panose="02020603050405020304" pitchFamily="18" charset="0"/>
                <a:cs typeface="Times New Roman" panose="02020603050405020304" pitchFamily="18" charset="0"/>
              </a:rPr>
              <a:t>در صورت استفاده از  کتاب عقابیان </a:t>
            </a:r>
          </a:p>
          <a:p>
            <a:pPr marL="0" indent="0" algn="r" rtl="1">
              <a:buNone/>
            </a:pPr>
            <a:r>
              <a:rPr lang="fa-IR" sz="2133" b="1" dirty="0">
                <a:solidFill>
                  <a:srgbClr val="0000CC"/>
                </a:solidFill>
                <a:latin typeface="Times New Roman" panose="02020603050405020304" pitchFamily="18" charset="0"/>
                <a:cs typeface="Times New Roman" panose="02020603050405020304" pitchFamily="18" charset="0"/>
              </a:rPr>
              <a:t>فصل 6  : بخش سوم: </a:t>
            </a:r>
            <a:r>
              <a:rPr lang="fa-IR" sz="2133" b="1" dirty="0">
                <a:latin typeface="Times New Roman" panose="02020603050405020304" pitchFamily="18" charset="0"/>
                <a:cs typeface="Times New Roman" panose="02020603050405020304" pitchFamily="18" charset="0"/>
              </a:rPr>
              <a:t>حفاظت در برابر پرتوها  </a:t>
            </a:r>
          </a:p>
          <a:p>
            <a:pPr marL="0" indent="0" algn="r" rtl="1">
              <a:buNone/>
            </a:pPr>
            <a:r>
              <a:rPr lang="fa-IR" sz="2133" b="1" dirty="0">
                <a:latin typeface="Times New Roman" panose="02020603050405020304" pitchFamily="18" charset="0"/>
                <a:cs typeface="Times New Roman" panose="02020603050405020304" pitchFamily="18" charset="0"/>
              </a:rPr>
              <a:t>عقابیان   صفحه از 298 تا 318</a:t>
            </a:r>
          </a:p>
          <a:p>
            <a:pPr marL="0" indent="0" algn="r" rtl="1">
              <a:buNone/>
            </a:pPr>
            <a:endParaRPr lang="fa-IR" sz="2133" b="1" dirty="0">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CC"/>
                </a:solidFill>
                <a:latin typeface="Times New Roman" panose="02020603050405020304" pitchFamily="18" charset="0"/>
                <a:cs typeface="Times New Roman" panose="02020603050405020304" pitchFamily="18" charset="0"/>
              </a:rPr>
              <a:t>فهرست: </a:t>
            </a:r>
          </a:p>
          <a:p>
            <a:pPr algn="r" rtl="1">
              <a:buFont typeface="Wingdings" panose="05000000000000000000" pitchFamily="2" charset="2"/>
              <a:buChar char="ü"/>
            </a:pPr>
            <a:r>
              <a:rPr lang="fa-IR" sz="2133" b="1" dirty="0">
                <a:solidFill>
                  <a:srgbClr val="000099"/>
                </a:solidFill>
                <a:latin typeface="Times New Roman" panose="02020603050405020304" pitchFamily="18" charset="0"/>
                <a:cs typeface="Times New Roman" panose="02020603050405020304" pitchFamily="18" charset="0"/>
              </a:rPr>
              <a:t>شامل:</a:t>
            </a:r>
            <a:r>
              <a:rPr lang="fa-IR" sz="2133" b="1" dirty="0">
                <a:solidFill>
                  <a:srgbClr val="006600"/>
                </a:solidFill>
                <a:latin typeface="Times New Roman" panose="02020603050405020304" pitchFamily="18" charset="0"/>
                <a:cs typeface="Times New Roman" panose="02020603050405020304" pitchFamily="18" charset="0"/>
              </a:rPr>
              <a:t> منابع پرتوهای یونساز</a:t>
            </a:r>
          </a:p>
          <a:p>
            <a:pPr algn="r" rtl="1">
              <a:buFont typeface="Wingdings" panose="05000000000000000000" pitchFamily="2" charset="2"/>
              <a:buChar char="ü"/>
            </a:pPr>
            <a:r>
              <a:rPr lang="fa-IR" sz="2133" b="1" dirty="0">
                <a:solidFill>
                  <a:srgbClr val="000099"/>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پرتوگیری شغلی  </a:t>
            </a:r>
          </a:p>
          <a:p>
            <a:pPr algn="r" rtl="1">
              <a:buFont typeface="Wingdings" panose="05000000000000000000" pitchFamily="2" charset="2"/>
              <a:buChar char="ü"/>
              <a:tabLst>
                <a:tab pos="546961" algn="l"/>
              </a:tabLst>
            </a:pPr>
            <a:r>
              <a:rPr lang="fa-IR" sz="2133" b="1" dirty="0">
                <a:solidFill>
                  <a:srgbClr val="006600"/>
                </a:solidFill>
                <a:latin typeface="Times New Roman" panose="02020603050405020304" pitchFamily="18" charset="0"/>
                <a:cs typeface="Times New Roman" panose="02020603050405020304" pitchFamily="18" charset="0"/>
              </a:rPr>
              <a:t>اصول دزیمتری و حفاظت در برابر پرتوهای یونساز</a:t>
            </a:r>
          </a:p>
          <a:p>
            <a:pPr algn="r" rtl="1">
              <a:buFont typeface="Wingdings" panose="05000000000000000000" pitchFamily="2" charset="2"/>
              <a:buChar char="ü"/>
              <a:tabLst>
                <a:tab pos="546961" algn="l"/>
              </a:tabLst>
            </a:pPr>
            <a:r>
              <a:rPr lang="fa-IR" sz="2133" b="1" dirty="0">
                <a:solidFill>
                  <a:srgbClr val="006600"/>
                </a:solidFill>
                <a:latin typeface="Times New Roman" panose="02020603050405020304" pitchFamily="18" charset="0"/>
                <a:cs typeface="Times New Roman" panose="02020603050405020304" pitchFamily="18" charset="0"/>
              </a:rPr>
              <a:t>مقدار دوز بیماران در رادیوگرافی، فلوئوروسکوپی و رادیوتراپی</a:t>
            </a:r>
          </a:p>
          <a:p>
            <a:pPr algn="r" rtl="1">
              <a:buFont typeface="Wingdings" panose="05000000000000000000" pitchFamily="2" charset="2"/>
              <a:buChar char="ü"/>
              <a:tabLst>
                <a:tab pos="546961" algn="l"/>
              </a:tabLst>
            </a:pPr>
            <a:r>
              <a:rPr lang="fa-IR" sz="2133" b="1" dirty="0">
                <a:solidFill>
                  <a:srgbClr val="006600"/>
                </a:solidFill>
                <a:latin typeface="Times New Roman" panose="02020603050405020304" pitchFamily="18" charset="0"/>
                <a:cs typeface="Times New Roman" panose="02020603050405020304" pitchFamily="18" charset="0"/>
              </a:rPr>
              <a:t>عوامل موثر در کنترل پرتوگیری </a:t>
            </a:r>
            <a:r>
              <a:rPr lang="en-US" sz="2133" b="1" dirty="0">
                <a:solidFill>
                  <a:srgbClr val="006600"/>
                </a:solidFill>
                <a:latin typeface="Times New Roman" panose="02020603050405020304" pitchFamily="18" charset="0"/>
                <a:cs typeface="Times New Roman" panose="02020603050405020304" pitchFamily="18" charset="0"/>
              </a:rPr>
              <a:t> </a:t>
            </a:r>
            <a:endParaRPr lang="fa-IR" sz="2133" b="1" dirty="0">
              <a:solidFill>
                <a:srgbClr val="006600"/>
              </a:solidFill>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ü"/>
              <a:tabLst>
                <a:tab pos="546961" algn="l"/>
              </a:tabLst>
            </a:pPr>
            <a:r>
              <a:rPr lang="fa-IR" sz="2133" b="1" dirty="0">
                <a:solidFill>
                  <a:srgbClr val="006600"/>
                </a:solidFill>
                <a:latin typeface="Times New Roman" panose="02020603050405020304" pitchFamily="18" charset="0"/>
                <a:cs typeface="Times New Roman" panose="02020603050405020304" pitchFamily="18" charset="0"/>
              </a:rPr>
              <a:t>اصول حفاظت کارکنان پرتوکار در مراکز پرتوشناسی  تشخیصی و پزشکی هسته ای</a:t>
            </a:r>
            <a:endParaRPr lang="fa-IR" sz="2133" b="1" dirty="0">
              <a:solidFill>
                <a:srgbClr val="CC0000"/>
              </a:solidFill>
              <a:latin typeface="Times New Roman" panose="02020603050405020304" pitchFamily="18" charset="0"/>
              <a:cs typeface="Times New Roman" panose="02020603050405020304" pitchFamily="18" charset="0"/>
            </a:endParaRPr>
          </a:p>
          <a:p>
            <a:pPr marL="0" indent="0" algn="r" rtl="1">
              <a:buNone/>
            </a:pPr>
            <a:endParaRPr lang="en-US"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1A79A86-AB15-4DA5-9AC5-BCF45369F49A}"/>
              </a:ext>
            </a:extLst>
          </p:cNvPr>
          <p:cNvSpPr>
            <a:spLocks noGrp="1"/>
          </p:cNvSpPr>
          <p:nvPr>
            <p:ph type="ftr" sz="quarter" idx="11"/>
          </p:nvPr>
        </p:nvSpPr>
        <p:spPr/>
        <p:txBody>
          <a:bodyPr/>
          <a:lstStyle/>
          <a:p>
            <a:r>
              <a:rPr lang="en-US"/>
              <a:t>Movahedi</a:t>
            </a:r>
          </a:p>
        </p:txBody>
      </p:sp>
      <p:sp>
        <p:nvSpPr>
          <p:cNvPr id="5" name="Slide Number Placeholder 4">
            <a:extLst>
              <a:ext uri="{FF2B5EF4-FFF2-40B4-BE49-F238E27FC236}">
                <a16:creationId xmlns:a16="http://schemas.microsoft.com/office/drawing/2014/main" id="{9B70C044-7902-4DCE-8E11-074CF261ADC4}"/>
              </a:ext>
            </a:extLst>
          </p:cNvPr>
          <p:cNvSpPr>
            <a:spLocks noGrp="1"/>
          </p:cNvSpPr>
          <p:nvPr>
            <p:ph type="sldNum" sz="quarter" idx="12"/>
          </p:nvPr>
        </p:nvSpPr>
        <p:spPr/>
        <p:txBody>
          <a:bodyPr/>
          <a:lstStyle/>
          <a:p>
            <a:fld id="{4FBB5FCB-E7DE-4F33-B753-76C3644479BB}" type="slidenum">
              <a:rPr lang="en-US" smtClean="0"/>
              <a:pPr/>
              <a:t>2</a:t>
            </a:fld>
            <a:endParaRPr lang="en-US"/>
          </a:p>
        </p:txBody>
      </p:sp>
      <p:pic>
        <p:nvPicPr>
          <p:cNvPr id="23554" name="Picture 2" descr="25+ Free Creative Powerpoint Templates and Google Slides Themes">
            <a:extLst>
              <a:ext uri="{FF2B5EF4-FFF2-40B4-BE49-F238E27FC236}">
                <a16:creationId xmlns:a16="http://schemas.microsoft.com/office/drawing/2014/main" id="{CE0720E3-609D-1C48-DCD3-B5F2500540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45623"/>
            <a:ext cx="4476004" cy="2978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880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243841"/>
            <a:ext cx="12649200" cy="6925734"/>
          </a:xfrm>
        </p:spPr>
        <p:txBody>
          <a:bodyPr>
            <a:normAutofit/>
          </a:bodyPr>
          <a:lstStyle/>
          <a:p>
            <a:pPr marL="0" indent="0" algn="r" rtl="1">
              <a:buNone/>
            </a:pPr>
            <a:r>
              <a:rPr lang="fa-IR" sz="2400" b="1" dirty="0">
                <a:solidFill>
                  <a:srgbClr val="990033"/>
                </a:solidFill>
                <a:latin typeface="Times New Roman" panose="02020603050405020304" pitchFamily="18" charset="0"/>
                <a:cs typeface="Times New Roman" panose="02020603050405020304" pitchFamily="18" charset="0"/>
              </a:rPr>
              <a:t>واحد دوز موثر و معادل  : </a:t>
            </a:r>
          </a:p>
          <a:p>
            <a:pPr algn="r" rtl="1">
              <a:buFont typeface="Wingdings" panose="05000000000000000000" pitchFamily="2" charset="2"/>
              <a:buChar char="ü"/>
            </a:pPr>
            <a:r>
              <a:rPr lang="fa-IR" sz="2000" b="1" dirty="0">
                <a:solidFill>
                  <a:srgbClr val="0000FF"/>
                </a:solidFill>
                <a:latin typeface="Times New Roman" panose="02020603050405020304" pitchFamily="18" charset="0"/>
                <a:cs typeface="Times New Roman" panose="02020603050405020304" pitchFamily="18" charset="0"/>
              </a:rPr>
              <a:t> </a:t>
            </a:r>
            <a:r>
              <a:rPr lang="fa-IR" sz="2000" b="1" dirty="0">
                <a:solidFill>
                  <a:srgbClr val="006600"/>
                </a:solidFill>
                <a:latin typeface="Times New Roman" panose="02020603050405020304" pitchFamily="18" charset="0"/>
                <a:cs typeface="Times New Roman" panose="02020603050405020304" pitchFamily="18" charset="0"/>
              </a:rPr>
              <a:t>سیورت </a:t>
            </a:r>
            <a:r>
              <a:rPr lang="en-US" sz="2000" b="1" dirty="0">
                <a:solidFill>
                  <a:srgbClr val="006600"/>
                </a:solidFill>
                <a:latin typeface="Times New Roman" panose="02020603050405020304" pitchFamily="18" charset="0"/>
                <a:cs typeface="Times New Roman" panose="02020603050405020304" pitchFamily="18" charset="0"/>
              </a:rPr>
              <a:t>Sivert</a:t>
            </a:r>
            <a:r>
              <a:rPr lang="en-US" sz="2000" b="1" dirty="0">
                <a:latin typeface="Times New Roman" panose="02020603050405020304" pitchFamily="18" charset="0"/>
                <a:cs typeface="Times New Roman" panose="02020603050405020304" pitchFamily="18" charset="0"/>
              </a:rPr>
              <a:t>  </a:t>
            </a:r>
            <a:r>
              <a:rPr lang="fa-IR"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t>
            </a:r>
            <a:r>
              <a:rPr lang="en-US" sz="2000" b="1" dirty="0" err="1">
                <a:latin typeface="Times New Roman" panose="02020603050405020304" pitchFamily="18" charset="0"/>
                <a:cs typeface="Times New Roman" panose="02020603050405020304" pitchFamily="18" charset="0"/>
              </a:rPr>
              <a:t>Sv</a:t>
            </a:r>
            <a:r>
              <a:rPr lang="fa-IR" sz="2000" b="1" dirty="0">
                <a:latin typeface="Times New Roman" panose="02020603050405020304" pitchFamily="18" charset="0"/>
                <a:cs typeface="Times New Roman" panose="02020603050405020304" pitchFamily="18" charset="0"/>
              </a:rPr>
              <a:t>  و </a:t>
            </a:r>
            <a:r>
              <a:rPr lang="fa-IR" sz="2000" b="1" dirty="0">
                <a:solidFill>
                  <a:srgbClr val="0000CC"/>
                </a:solidFill>
                <a:latin typeface="Times New Roman" panose="02020603050405020304" pitchFamily="18" charset="0"/>
                <a:cs typeface="Times New Roman" panose="02020603050405020304" pitchFamily="18" charset="0"/>
              </a:rPr>
              <a:t>واحد قدیم </a:t>
            </a:r>
            <a:r>
              <a:rPr lang="fa-IR" sz="2000" b="1" dirty="0">
                <a:latin typeface="Times New Roman" panose="02020603050405020304" pitchFamily="18" charset="0"/>
                <a:cs typeface="Times New Roman" panose="02020603050405020304" pitchFamily="18" charset="0"/>
              </a:rPr>
              <a:t>آن رم </a:t>
            </a:r>
            <a:r>
              <a:rPr lang="en-US" sz="2000" b="1" dirty="0">
                <a:solidFill>
                  <a:srgbClr val="006600"/>
                </a:solidFill>
                <a:latin typeface="Times New Roman" panose="02020603050405020304" pitchFamily="18" charset="0"/>
                <a:cs typeface="Times New Roman" panose="02020603050405020304" pitchFamily="18" charset="0"/>
              </a:rPr>
              <a:t>rem </a:t>
            </a:r>
            <a:r>
              <a:rPr lang="fa-IR" sz="2000" b="1" dirty="0">
                <a:solidFill>
                  <a:srgbClr val="006600"/>
                </a:solidFill>
                <a:latin typeface="Times New Roman" panose="02020603050405020304" pitchFamily="18" charset="0"/>
                <a:cs typeface="Times New Roman" panose="02020603050405020304" pitchFamily="18" charset="0"/>
              </a:rPr>
              <a:t>  </a:t>
            </a:r>
            <a:r>
              <a:rPr lang="fa-IR" sz="2000" b="1" dirty="0">
                <a:latin typeface="Times New Roman" panose="02020603050405020304" pitchFamily="18" charset="0"/>
                <a:cs typeface="Times New Roman" panose="02020603050405020304" pitchFamily="18" charset="0"/>
              </a:rPr>
              <a:t>است ( </a:t>
            </a:r>
            <a:r>
              <a:rPr lang="en-US" sz="2000" b="1" dirty="0">
                <a:latin typeface="Times New Roman" panose="02020603050405020304" pitchFamily="18" charset="0"/>
                <a:cs typeface="Times New Roman" panose="02020603050405020304" pitchFamily="18" charset="0"/>
              </a:rPr>
              <a:t>(1Sv = 100 rem</a:t>
            </a:r>
          </a:p>
          <a:p>
            <a:pPr algn="r" rtl="1">
              <a:buFont typeface="Wingdings" panose="05000000000000000000" pitchFamily="2" charset="2"/>
              <a:buChar char="ü"/>
              <a:defRPr/>
            </a:pPr>
            <a:r>
              <a:rPr lang="fa-IR" sz="2000" b="1" dirty="0">
                <a:solidFill>
                  <a:srgbClr val="0000CC"/>
                </a:solidFill>
                <a:latin typeface="Times New Roman" panose="02020603050405020304" pitchFamily="18" charset="0"/>
                <a:cs typeface="Times New Roman" panose="02020603050405020304" pitchFamily="18" charset="0"/>
              </a:rPr>
              <a:t>بیانگر: </a:t>
            </a:r>
            <a:r>
              <a:rPr lang="fa-IR" sz="2000" b="1" dirty="0">
                <a:solidFill>
                  <a:srgbClr val="006600"/>
                </a:solidFill>
                <a:latin typeface="Times New Roman" panose="02020603050405020304" pitchFamily="18" charset="0"/>
                <a:cs typeface="Times New Roman" panose="02020603050405020304" pitchFamily="18" charset="0"/>
              </a:rPr>
              <a:t>دوز معادل یا دوز جذبی</a:t>
            </a:r>
            <a:r>
              <a:rPr lang="en-US" sz="2000" b="1" dirty="0">
                <a:solidFill>
                  <a:srgbClr val="006600"/>
                </a:solidFill>
                <a:latin typeface="Times New Roman" panose="02020603050405020304" pitchFamily="18" charset="0"/>
                <a:cs typeface="Times New Roman" panose="02020603050405020304" pitchFamily="18" charset="0"/>
              </a:rPr>
              <a:t> × </a:t>
            </a:r>
            <a:r>
              <a:rPr lang="fa-IR" sz="2000" b="1" dirty="0">
                <a:solidFill>
                  <a:srgbClr val="006600"/>
                </a:solidFill>
                <a:latin typeface="Times New Roman" panose="02020603050405020304" pitchFamily="18" charset="0"/>
                <a:cs typeface="Times New Roman" panose="02020603050405020304" pitchFamily="18" charset="0"/>
              </a:rPr>
              <a:t>فاکتور کیفیت </a:t>
            </a:r>
          </a:p>
          <a:p>
            <a:pPr marL="0" indent="0" algn="r" rtl="1">
              <a:buClr>
                <a:srgbClr val="FF0000"/>
              </a:buClr>
              <a:buNone/>
            </a:pPr>
            <a:endParaRPr lang="fa-IR" sz="2000" b="1" dirty="0">
              <a:solidFill>
                <a:srgbClr val="006600"/>
              </a:solidFill>
              <a:latin typeface="Times New Roman" panose="02020603050405020304" pitchFamily="18" charset="0"/>
              <a:cs typeface="Times New Roman" panose="02020603050405020304" pitchFamily="18" charset="0"/>
            </a:endParaRPr>
          </a:p>
          <a:p>
            <a:pPr algn="r" rtl="1">
              <a:buFont typeface="Wingdings" pitchFamily="2" charset="2"/>
              <a:buNone/>
              <a:defRPr/>
            </a:pPr>
            <a:r>
              <a:rPr lang="en-US" sz="2000" b="1" dirty="0">
                <a:solidFill>
                  <a:srgbClr val="FF0000"/>
                </a:solidFill>
                <a:latin typeface="Times New Roman" panose="02020603050405020304" pitchFamily="18" charset="0"/>
                <a:cs typeface="Times New Roman" panose="02020603050405020304" pitchFamily="18" charset="0"/>
              </a:rPr>
              <a:t>H = D × QF</a:t>
            </a:r>
            <a:endParaRPr lang="fa-IR" sz="2000" b="1" dirty="0">
              <a:solidFill>
                <a:srgbClr val="FF0000"/>
              </a:solidFill>
              <a:latin typeface="Times New Roman" panose="02020603050405020304" pitchFamily="18" charset="0"/>
              <a:cs typeface="Times New Roman" panose="02020603050405020304" pitchFamily="18" charset="0"/>
            </a:endParaRPr>
          </a:p>
          <a:p>
            <a:pPr algn="r" rtl="1">
              <a:buFont typeface="Wingdings" pitchFamily="2" charset="2"/>
              <a:buNone/>
              <a:defRPr/>
            </a:pPr>
            <a:r>
              <a:rPr lang="fa-IR"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RBE = </a:t>
            </a:r>
            <a:r>
              <a:rPr lang="en-US" sz="2000" b="1" dirty="0" err="1">
                <a:latin typeface="Times New Roman" panose="02020603050405020304" pitchFamily="18" charset="0"/>
                <a:cs typeface="Times New Roman" panose="02020603050405020304" pitchFamily="18" charset="0"/>
              </a:rPr>
              <a:t>Qf</a:t>
            </a:r>
            <a:r>
              <a:rPr lang="fa-IR" sz="2000" b="1" dirty="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algn="r" rtl="1">
              <a:buFont typeface="Wingdings" pitchFamily="2" charset="2"/>
              <a:buNone/>
              <a:defRPr/>
            </a:pPr>
            <a:endParaRPr lang="en-US" sz="2000" b="1" dirty="0">
              <a:latin typeface="Times New Roman" panose="02020603050405020304" pitchFamily="18" charset="0"/>
              <a:cs typeface="Times New Roman" panose="02020603050405020304" pitchFamily="18" charset="0"/>
            </a:endParaRPr>
          </a:p>
          <a:p>
            <a:pPr marL="0" indent="0" algn="r" rtl="1">
              <a:buNone/>
              <a:defRPr/>
            </a:pPr>
            <a:r>
              <a:rPr lang="fa-IR" sz="2400" b="1" dirty="0">
                <a:solidFill>
                  <a:srgbClr val="FF0000"/>
                </a:solidFill>
                <a:latin typeface="Times New Roman" panose="02020603050405020304" pitchFamily="18" charset="0"/>
                <a:cs typeface="Times New Roman" panose="02020603050405020304" pitchFamily="18" charset="0"/>
              </a:rPr>
              <a:t>کاربرد دوز موثر </a:t>
            </a:r>
            <a:r>
              <a:rPr lang="fa-IR" sz="2000" b="1" dirty="0">
                <a:latin typeface="Times New Roman" panose="02020603050405020304" pitchFamily="18" charset="0"/>
                <a:cs typeface="Times New Roman" panose="02020603050405020304" pitchFamily="18" charset="0"/>
              </a:rPr>
              <a:t>:ابزار بررسی </a:t>
            </a:r>
            <a:r>
              <a:rPr lang="fa-IR" sz="2000" b="1" dirty="0">
                <a:solidFill>
                  <a:srgbClr val="005000"/>
                </a:solidFill>
                <a:latin typeface="Times New Roman" panose="02020603050405020304" pitchFamily="18" charset="0"/>
                <a:cs typeface="Times New Roman" panose="02020603050405020304" pitchFamily="18" charset="0"/>
              </a:rPr>
              <a:t>تابش های </a:t>
            </a:r>
            <a:r>
              <a:rPr lang="fa-IR" sz="2000" b="1" u="sng" dirty="0">
                <a:solidFill>
                  <a:srgbClr val="005000"/>
                </a:solidFill>
                <a:latin typeface="Times New Roman" panose="02020603050405020304" pitchFamily="18" charset="0"/>
                <a:cs typeface="Times New Roman" panose="02020603050405020304" pitchFamily="18" charset="0"/>
              </a:rPr>
              <a:t>شغلی</a:t>
            </a:r>
            <a:r>
              <a:rPr lang="fa-IR" sz="2000" b="1" dirty="0">
                <a:solidFill>
                  <a:srgbClr val="005000"/>
                </a:solidFill>
                <a:latin typeface="Times New Roman" panose="02020603050405020304" pitchFamily="18" charset="0"/>
                <a:cs typeface="Times New Roman" panose="02020603050405020304" pitchFamily="18" charset="0"/>
              </a:rPr>
              <a:t> </a:t>
            </a:r>
            <a:r>
              <a:rPr lang="fa-IR" sz="2000" b="1" dirty="0">
                <a:latin typeface="Times New Roman" panose="02020603050405020304" pitchFamily="18" charset="0"/>
                <a:cs typeface="Times New Roman" panose="02020603050405020304" pitchFamily="18" charset="0"/>
              </a:rPr>
              <a:t>. </a:t>
            </a:r>
          </a:p>
          <a:p>
            <a:pPr algn="r" rtl="1">
              <a:buFont typeface="Wingdings" panose="05000000000000000000" pitchFamily="2" charset="2"/>
              <a:buChar char="ü"/>
              <a:defRPr/>
            </a:pPr>
            <a:r>
              <a:rPr lang="fa-IR" sz="2000" b="1" dirty="0">
                <a:latin typeface="Times New Roman" panose="02020603050405020304" pitchFamily="18" charset="0"/>
                <a:cs typeface="Times New Roman" panose="02020603050405020304" pitchFamily="18" charset="0"/>
              </a:rPr>
              <a:t> برای مانیتورینگ </a:t>
            </a:r>
            <a:r>
              <a:rPr lang="fa-IR" sz="2000" b="1" u="sng" dirty="0">
                <a:solidFill>
                  <a:srgbClr val="006600"/>
                </a:solidFill>
                <a:latin typeface="Times New Roman" panose="02020603050405020304" pitchFamily="18" charset="0"/>
                <a:cs typeface="Times New Roman" panose="02020603050405020304" pitchFamily="18" charset="0"/>
              </a:rPr>
              <a:t>تشعشع فردی</a:t>
            </a:r>
            <a:endParaRPr lang="en-US" sz="2000" b="1" u="sng" dirty="0">
              <a:solidFill>
                <a:srgbClr val="006600"/>
              </a:solidFill>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ü"/>
              <a:defRPr/>
            </a:pPr>
            <a:r>
              <a:rPr lang="fa-IR" sz="2000" b="1" dirty="0">
                <a:solidFill>
                  <a:srgbClr val="006600"/>
                </a:solidFill>
                <a:latin typeface="Times New Roman" panose="02020603050405020304" pitchFamily="18" charset="0"/>
                <a:ea typeface="Calibri"/>
                <a:cs typeface="Times New Roman" panose="02020603050405020304" pitchFamily="18" charset="0"/>
              </a:rPr>
              <a:t>کاربرد</a:t>
            </a:r>
            <a:r>
              <a:rPr lang="en-US" sz="2000" b="1" dirty="0">
                <a:solidFill>
                  <a:srgbClr val="006600"/>
                </a:solidFill>
                <a:latin typeface="Times New Roman" panose="02020603050405020304" pitchFamily="18" charset="0"/>
                <a:ea typeface="Calibri"/>
                <a:cs typeface="Times New Roman" panose="02020603050405020304" pitchFamily="18" charset="0"/>
              </a:rPr>
              <a:t> </a:t>
            </a:r>
            <a:r>
              <a:rPr lang="fa-IR" sz="2000" b="1" dirty="0">
                <a:solidFill>
                  <a:prstClr val="black"/>
                </a:solidFill>
                <a:latin typeface="Times New Roman" panose="02020603050405020304" pitchFamily="18" charset="0"/>
                <a:ea typeface="Calibri"/>
                <a:cs typeface="Times New Roman" panose="02020603050405020304" pitchFamily="18" charset="0"/>
              </a:rPr>
              <a:t>در </a:t>
            </a:r>
            <a:r>
              <a:rPr lang="fa-IR" sz="2000" b="1" u="sng" dirty="0">
                <a:solidFill>
                  <a:srgbClr val="006600"/>
                </a:solidFill>
                <a:latin typeface="Times New Roman" panose="02020603050405020304" pitchFamily="18" charset="0"/>
                <a:ea typeface="Calibri"/>
                <a:cs typeface="Times New Roman" panose="02020603050405020304" pitchFamily="18" charset="0"/>
              </a:rPr>
              <a:t>دزیمتری</a:t>
            </a:r>
            <a:r>
              <a:rPr lang="en-US" sz="2000" b="1" dirty="0">
                <a:solidFill>
                  <a:prstClr val="black"/>
                </a:solidFill>
                <a:latin typeface="Times New Roman" panose="02020603050405020304" pitchFamily="18" charset="0"/>
                <a:ea typeface="Calibri"/>
                <a:cs typeface="Times New Roman" panose="02020603050405020304" pitchFamily="18" charset="0"/>
              </a:rPr>
              <a:t> </a:t>
            </a:r>
            <a:r>
              <a:rPr lang="fa-IR" sz="2000" b="1" dirty="0">
                <a:solidFill>
                  <a:prstClr val="black"/>
                </a:solidFill>
                <a:latin typeface="Times New Roman" panose="02020603050405020304" pitchFamily="18" charset="0"/>
                <a:ea typeface="Calibri"/>
                <a:cs typeface="Times New Roman" panose="02020603050405020304" pitchFamily="18" charset="0"/>
              </a:rPr>
              <a:t>وسنجش </a:t>
            </a:r>
            <a:r>
              <a:rPr lang="fa-IR" sz="2000" b="1" dirty="0">
                <a:solidFill>
                  <a:srgbClr val="006600"/>
                </a:solidFill>
                <a:latin typeface="Times New Roman" panose="02020603050405020304" pitchFamily="18" charset="0"/>
                <a:ea typeface="Calibri"/>
                <a:cs typeface="Times New Roman" panose="02020603050405020304" pitchFamily="18" charset="0"/>
              </a:rPr>
              <a:t>اثر بیولوژیکی </a:t>
            </a:r>
            <a:r>
              <a:rPr lang="en-US" sz="2000" b="1" dirty="0">
                <a:solidFill>
                  <a:prstClr val="black"/>
                </a:solidFill>
                <a:latin typeface="Times New Roman" panose="02020603050405020304" pitchFamily="18" charset="0"/>
                <a:ea typeface="Calibri"/>
                <a:cs typeface="Times New Roman" panose="02020603050405020304" pitchFamily="18" charset="0"/>
              </a:rPr>
              <a:t> </a:t>
            </a:r>
            <a:endParaRPr lang="fa-IR" sz="2000" b="1" dirty="0">
              <a:solidFill>
                <a:prstClr val="black"/>
              </a:solidFill>
              <a:latin typeface="Times New Roman" panose="02020603050405020304" pitchFamily="18" charset="0"/>
              <a:ea typeface="Calibri"/>
              <a:cs typeface="Times New Roman" panose="02020603050405020304" pitchFamily="18" charset="0"/>
            </a:endParaRPr>
          </a:p>
          <a:p>
            <a:pPr algn="r" rtl="1">
              <a:buFont typeface="Wingdings" panose="05000000000000000000" pitchFamily="2" charset="2"/>
              <a:buChar char="ü"/>
              <a:defRPr/>
            </a:pPr>
            <a:endParaRPr lang="fa-IR" sz="2000" b="1" dirty="0">
              <a:latin typeface="Times New Roman" panose="02020603050405020304" pitchFamily="18" charset="0"/>
              <a:cs typeface="Times New Roman" panose="02020603050405020304" pitchFamily="18" charset="0"/>
            </a:endParaRPr>
          </a:p>
          <a:p>
            <a:pPr marL="0" indent="0" algn="r" rtl="1">
              <a:buNone/>
            </a:pPr>
            <a:r>
              <a:rPr lang="ar-SA" altLang="en-US" sz="2000" b="1" dirty="0">
                <a:solidFill>
                  <a:srgbClr val="FF0000"/>
                </a:solidFill>
                <a:latin typeface="Times New Roman" panose="02020603050405020304" pitchFamily="18" charset="0"/>
                <a:cs typeface="Times New Roman" panose="02020603050405020304" pitchFamily="18" charset="0"/>
              </a:rPr>
              <a:t>حساسیت سلول به پرتو</a:t>
            </a:r>
            <a:r>
              <a:rPr lang="en-US" altLang="en-US" sz="2000" b="1" dirty="0">
                <a:solidFill>
                  <a:srgbClr val="FF0000"/>
                </a:solidFill>
                <a:latin typeface="Times New Roman" panose="02020603050405020304" pitchFamily="18" charset="0"/>
                <a:cs typeface="Times New Roman" panose="02020603050405020304" pitchFamily="18" charset="0"/>
              </a:rPr>
              <a:t>: </a:t>
            </a:r>
            <a:r>
              <a:rPr lang="ar-SA" altLang="en-US" sz="2000" b="1" dirty="0">
                <a:solidFill>
                  <a:srgbClr val="FF0000"/>
                </a:solidFill>
                <a:latin typeface="Times New Roman" panose="02020603050405020304" pitchFamily="18" charset="0"/>
                <a:cs typeface="Times New Roman" panose="02020603050405020304" pitchFamily="18" charset="0"/>
              </a:rPr>
              <a:t> </a:t>
            </a:r>
            <a:r>
              <a:rPr lang="ar-SA" altLang="en-US" sz="2000" b="1" dirty="0">
                <a:solidFill>
                  <a:prstClr val="black"/>
                </a:solidFill>
                <a:latin typeface="Times New Roman" panose="02020603050405020304" pitchFamily="18" charset="0"/>
                <a:cs typeface="Times New Roman" panose="02020603050405020304" pitchFamily="18" charset="0"/>
              </a:rPr>
              <a:t>تا اندازه ای </a:t>
            </a:r>
            <a:r>
              <a:rPr lang="ar-SA" altLang="en-US" sz="2000" b="1" dirty="0">
                <a:solidFill>
                  <a:srgbClr val="006600"/>
                </a:solidFill>
                <a:latin typeface="Times New Roman" panose="02020603050405020304" pitchFamily="18" charset="0"/>
                <a:cs typeface="Times New Roman" panose="02020603050405020304" pitchFamily="18" charset="0"/>
              </a:rPr>
              <a:t>به مرحله بلوغ </a:t>
            </a:r>
            <a:r>
              <a:rPr lang="ar-SA" altLang="en-US" sz="2000" b="1" dirty="0">
                <a:solidFill>
                  <a:prstClr val="black"/>
                </a:solidFill>
                <a:latin typeface="Times New Roman" panose="02020603050405020304" pitchFamily="18" charset="0"/>
                <a:cs typeface="Times New Roman" panose="02020603050405020304" pitchFamily="18" charset="0"/>
              </a:rPr>
              <a:t>و </a:t>
            </a:r>
            <a:endParaRPr lang="en-US" altLang="en-US" sz="2000" b="1" dirty="0">
              <a:solidFill>
                <a:prstClr val="black"/>
              </a:solidFill>
              <a:latin typeface="Times New Roman" panose="02020603050405020304" pitchFamily="18" charset="0"/>
              <a:cs typeface="Times New Roman" panose="02020603050405020304" pitchFamily="18" charset="0"/>
            </a:endParaRPr>
          </a:p>
          <a:p>
            <a:pPr marL="0" indent="0" algn="r" rtl="1">
              <a:buNone/>
            </a:pPr>
            <a:r>
              <a:rPr lang="ar-SA" altLang="en-US" sz="2000" b="1" dirty="0">
                <a:solidFill>
                  <a:prstClr val="black"/>
                </a:solidFill>
                <a:latin typeface="Times New Roman" panose="02020603050405020304" pitchFamily="18" charset="0"/>
                <a:cs typeface="Times New Roman" panose="02020603050405020304" pitchFamily="18" charset="0"/>
              </a:rPr>
              <a:t>همچنین </a:t>
            </a:r>
            <a:r>
              <a:rPr lang="ar-SA" altLang="en-US" sz="2000" b="1" dirty="0">
                <a:solidFill>
                  <a:srgbClr val="006600"/>
                </a:solidFill>
                <a:latin typeface="Times New Roman" panose="02020603050405020304" pitchFamily="18" charset="0"/>
                <a:cs typeface="Times New Roman" panose="02020603050405020304" pitchFamily="18" charset="0"/>
              </a:rPr>
              <a:t>نقش آن </a:t>
            </a:r>
            <a:r>
              <a:rPr lang="ar-SA" altLang="en-US" sz="2000" b="1" dirty="0">
                <a:solidFill>
                  <a:prstClr val="black"/>
                </a:solidFill>
                <a:latin typeface="Times New Roman" panose="02020603050405020304" pitchFamily="18" charset="0"/>
                <a:cs typeface="Times New Roman" panose="02020603050405020304" pitchFamily="18" charset="0"/>
              </a:rPr>
              <a:t>بستگی دارد</a:t>
            </a:r>
            <a:r>
              <a:rPr lang="fa-IR" altLang="en-US" sz="2000" b="1" dirty="0">
                <a:solidFill>
                  <a:prstClr val="black"/>
                </a:solidFill>
                <a:latin typeface="Times New Roman" panose="02020603050405020304" pitchFamily="18" charset="0"/>
                <a:cs typeface="Times New Roman" panose="02020603050405020304" pitchFamily="18" charset="0"/>
              </a:rPr>
              <a:t>.</a:t>
            </a:r>
          </a:p>
          <a:p>
            <a:pPr marL="0" indent="0" algn="r" rtl="1">
              <a:buNone/>
            </a:pPr>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20</a:t>
            </a:fld>
            <a:endParaRPr lang="en-US"/>
          </a:p>
        </p:txBody>
      </p:sp>
      <p:pic>
        <p:nvPicPr>
          <p:cNvPr id="2" name="Picture 2">
            <a:extLst>
              <a:ext uri="{FF2B5EF4-FFF2-40B4-BE49-F238E27FC236}">
                <a16:creationId xmlns:a16="http://schemas.microsoft.com/office/drawing/2014/main" id="{AD0E9A22-62C9-3E8C-CBB0-05B4BA395C1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6400" y="243839"/>
            <a:ext cx="3839975" cy="4401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3403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725400" cy="6864774"/>
          </a:xfrm>
        </p:spPr>
        <p:txBody>
          <a:bodyPr>
            <a:normAutofit lnSpcReduction="10000"/>
          </a:bodyPr>
          <a:lstStyle/>
          <a:p>
            <a:pPr>
              <a:buNone/>
            </a:pPr>
            <a:r>
              <a:rPr lang="en-US" sz="2226" b="1" dirty="0">
                <a:solidFill>
                  <a:srgbClr val="C00000"/>
                </a:solidFill>
                <a:latin typeface="Times New Roman" pitchFamily="18" charset="0"/>
                <a:cs typeface="Times New Roman" pitchFamily="18" charset="0"/>
              </a:rPr>
              <a:t>The standard radiation: </a:t>
            </a:r>
            <a:r>
              <a:rPr lang="en-US" sz="1979" b="1" dirty="0">
                <a:solidFill>
                  <a:srgbClr val="990099"/>
                </a:solidFill>
                <a:latin typeface="Times New Roman" pitchFamily="18" charset="0"/>
                <a:cs typeface="Times New Roman" pitchFamily="18" charset="0"/>
              </a:rPr>
              <a:t>X-ray energy 250 kVp.</a:t>
            </a:r>
          </a:p>
          <a:p>
            <a:pPr>
              <a:buNone/>
            </a:pPr>
            <a:endParaRPr lang="en-US" sz="1979" b="1" dirty="0">
              <a:solidFill>
                <a:srgbClr val="990099"/>
              </a:solidFill>
              <a:latin typeface="Times New Roman" pitchFamily="18" charset="0"/>
              <a:cs typeface="Times New Roman" pitchFamily="18" charset="0"/>
            </a:endParaRPr>
          </a:p>
          <a:p>
            <a:pPr>
              <a:buNone/>
            </a:pPr>
            <a:r>
              <a:rPr lang="en-US" sz="1979" b="1" dirty="0">
                <a:solidFill>
                  <a:srgbClr val="FF0000"/>
                </a:solidFill>
                <a:latin typeface="Times New Roman" pitchFamily="18" charset="0"/>
                <a:cs typeface="Times New Roman" pitchFamily="18" charset="0"/>
              </a:rPr>
              <a:t>RBE</a:t>
            </a:r>
            <a:r>
              <a:rPr lang="en-US" sz="1979" b="1" dirty="0">
                <a:solidFill>
                  <a:srgbClr val="00B050"/>
                </a:solidFill>
                <a:latin typeface="Times New Roman" pitchFamily="18" charset="0"/>
                <a:cs typeface="Times New Roman" pitchFamily="18" charset="0"/>
              </a:rPr>
              <a:t> = </a:t>
            </a:r>
            <a:r>
              <a:rPr lang="en-US" sz="1979" b="1" dirty="0">
                <a:solidFill>
                  <a:srgbClr val="660033"/>
                </a:solidFill>
                <a:latin typeface="Times New Roman" pitchFamily="18" charset="0"/>
                <a:cs typeface="Times New Roman" pitchFamily="18" charset="0"/>
              </a:rPr>
              <a:t>Dose Of Standard Beam For Provide A Biologic Effectiveness </a:t>
            </a:r>
            <a:r>
              <a:rPr lang="en-US" sz="1979" b="1" dirty="0">
                <a:solidFill>
                  <a:srgbClr val="C00000"/>
                </a:solidFill>
                <a:latin typeface="Times New Roman" pitchFamily="18" charset="0"/>
                <a:cs typeface="Times New Roman" pitchFamily="18" charset="0"/>
              </a:rPr>
              <a:t>/</a:t>
            </a:r>
            <a:r>
              <a:rPr lang="en-US" sz="1979" b="1" dirty="0">
                <a:solidFill>
                  <a:srgbClr val="660033"/>
                </a:solidFill>
                <a:latin typeface="Times New Roman" pitchFamily="18" charset="0"/>
                <a:cs typeface="Times New Roman" pitchFamily="18" charset="0"/>
              </a:rPr>
              <a:t> </a:t>
            </a:r>
          </a:p>
          <a:p>
            <a:pPr>
              <a:buNone/>
            </a:pPr>
            <a:r>
              <a:rPr lang="en-US" sz="1979" b="1" dirty="0">
                <a:solidFill>
                  <a:srgbClr val="660033"/>
                </a:solidFill>
                <a:latin typeface="Times New Roman" pitchFamily="18" charset="0"/>
                <a:cs typeface="Times New Roman" pitchFamily="18" charset="0"/>
              </a:rPr>
              <a:t>Dose Of Other Beam For Provide The Same Biologic Effectiveness</a:t>
            </a:r>
          </a:p>
          <a:p>
            <a:pPr marL="0" indent="0">
              <a:buNone/>
            </a:pPr>
            <a:br>
              <a:rPr lang="en-US" sz="1979" b="1" dirty="0">
                <a:latin typeface="Times New Roman" pitchFamily="18" charset="0"/>
                <a:cs typeface="Times New Roman" pitchFamily="18" charset="0"/>
              </a:rPr>
            </a:br>
            <a:r>
              <a:rPr lang="en-US" sz="1979" b="1" dirty="0">
                <a:solidFill>
                  <a:srgbClr val="FF0000"/>
                </a:solidFill>
                <a:latin typeface="Times New Roman" pitchFamily="18" charset="0"/>
                <a:cs typeface="Times New Roman" pitchFamily="18" charset="0"/>
              </a:rPr>
              <a:t> RBE </a:t>
            </a:r>
            <a:r>
              <a:rPr lang="en-US" sz="1979" b="1" dirty="0">
                <a:latin typeface="Times New Roman" pitchFamily="18" charset="0"/>
                <a:cs typeface="Times New Roman" pitchFamily="18" charset="0"/>
              </a:rPr>
              <a:t>= </a:t>
            </a:r>
            <a:r>
              <a:rPr lang="en-US" sz="1979" b="1" dirty="0">
                <a:solidFill>
                  <a:srgbClr val="0000FF"/>
                </a:solidFill>
                <a:latin typeface="Times New Roman" pitchFamily="18" charset="0"/>
                <a:cs typeface="Times New Roman" pitchFamily="18" charset="0"/>
              </a:rPr>
              <a:t>250 </a:t>
            </a:r>
            <a:r>
              <a:rPr lang="en-US" sz="1979" b="1" dirty="0" err="1">
                <a:solidFill>
                  <a:srgbClr val="0000FF"/>
                </a:solidFill>
                <a:latin typeface="Times New Roman" pitchFamily="18" charset="0"/>
                <a:cs typeface="Times New Roman" pitchFamily="18" charset="0"/>
              </a:rPr>
              <a:t>kVp</a:t>
            </a:r>
            <a:r>
              <a:rPr lang="en-US" sz="1979" b="1" dirty="0">
                <a:solidFill>
                  <a:srgbClr val="0000FF"/>
                </a:solidFill>
                <a:latin typeface="Times New Roman" pitchFamily="18" charset="0"/>
                <a:cs typeface="Times New Roman" pitchFamily="18" charset="0"/>
              </a:rPr>
              <a:t> X-ray dose </a:t>
            </a:r>
            <a:r>
              <a:rPr lang="en-US" sz="1979" b="1" dirty="0">
                <a:solidFill>
                  <a:srgbClr val="FF0000"/>
                </a:solidFill>
                <a:latin typeface="Times New Roman" pitchFamily="18" charset="0"/>
                <a:cs typeface="Times New Roman" pitchFamily="18" charset="0"/>
              </a:rPr>
              <a:t>/ </a:t>
            </a:r>
            <a:r>
              <a:rPr lang="en-US" sz="1979" b="1" dirty="0">
                <a:solidFill>
                  <a:srgbClr val="0000FF"/>
                </a:solidFill>
                <a:latin typeface="Times New Roman" pitchFamily="18" charset="0"/>
                <a:cs typeface="Times New Roman" pitchFamily="18" charset="0"/>
              </a:rPr>
              <a:t>Radiation dose tested</a:t>
            </a:r>
          </a:p>
          <a:p>
            <a:pPr>
              <a:buNone/>
            </a:pPr>
            <a:endParaRPr lang="en-US" sz="1979" b="1" dirty="0">
              <a:solidFill>
                <a:srgbClr val="FF0000"/>
              </a:solidFill>
              <a:latin typeface="Times New Roman" pitchFamily="18" charset="0"/>
              <a:cs typeface="Times New Roman" pitchFamily="18" charset="0"/>
            </a:endParaRPr>
          </a:p>
          <a:p>
            <a:pPr>
              <a:buNone/>
            </a:pPr>
            <a:r>
              <a:rPr lang="en-US" sz="1979" b="1" dirty="0">
                <a:solidFill>
                  <a:srgbClr val="0033CC"/>
                </a:solidFill>
                <a:latin typeface="Times New Roman" pitchFamily="18" charset="0"/>
                <a:cs typeface="Times New Roman" panose="02020603050405020304" pitchFamily="18" charset="0"/>
              </a:rPr>
              <a:t>Quality Factor (QF): </a:t>
            </a:r>
            <a:r>
              <a:rPr lang="en-US" sz="1979" b="1" dirty="0">
                <a:solidFill>
                  <a:srgbClr val="00B050"/>
                </a:solidFill>
                <a:latin typeface="Times New Roman" pitchFamily="18" charset="0"/>
                <a:cs typeface="Times New Roman" pitchFamily="18" charset="0"/>
              </a:rPr>
              <a:t> </a:t>
            </a:r>
            <a:r>
              <a:rPr lang="en-US" sz="1979" b="1" dirty="0">
                <a:solidFill>
                  <a:srgbClr val="006600"/>
                </a:solidFill>
                <a:latin typeface="Times New Roman" pitchFamily="18" charset="0"/>
                <a:cs typeface="Times New Roman" pitchFamily="18" charset="0"/>
              </a:rPr>
              <a:t>is specified for the beams with </a:t>
            </a:r>
          </a:p>
          <a:p>
            <a:pPr>
              <a:buNone/>
            </a:pPr>
            <a:r>
              <a:rPr lang="en-US" sz="1979" b="1" u="sng" dirty="0">
                <a:solidFill>
                  <a:srgbClr val="993300"/>
                </a:solidFill>
                <a:latin typeface="Times New Roman" pitchFamily="18" charset="0"/>
                <a:cs typeface="Times New Roman" pitchFamily="18" charset="0"/>
              </a:rPr>
              <a:t>different LET</a:t>
            </a:r>
          </a:p>
          <a:p>
            <a:pPr>
              <a:buNone/>
            </a:pPr>
            <a:r>
              <a:rPr lang="en-US" sz="1979" b="1" dirty="0">
                <a:solidFill>
                  <a:srgbClr val="00B050"/>
                </a:solidFill>
                <a:latin typeface="Times New Roman" pitchFamily="18" charset="0"/>
                <a:cs typeface="Times New Roman" pitchFamily="18" charset="0"/>
              </a:rPr>
              <a:t> while</a:t>
            </a:r>
          </a:p>
          <a:p>
            <a:pPr>
              <a:buNone/>
            </a:pPr>
            <a:r>
              <a:rPr lang="en-US" sz="1979" b="1" dirty="0">
                <a:solidFill>
                  <a:srgbClr val="FF0000"/>
                </a:solidFill>
                <a:latin typeface="Times New Roman" pitchFamily="18" charset="0"/>
                <a:cs typeface="Times New Roman" pitchFamily="18" charset="0"/>
              </a:rPr>
              <a:t> </a:t>
            </a:r>
            <a:r>
              <a:rPr lang="en-US" sz="1979" b="1" dirty="0">
                <a:solidFill>
                  <a:srgbClr val="0033CC"/>
                </a:solidFill>
                <a:latin typeface="Times New Roman" pitchFamily="18" charset="0"/>
                <a:cs typeface="Times New Roman" pitchFamily="18" charset="0"/>
              </a:rPr>
              <a:t>Weighting coefficient (</a:t>
            </a:r>
            <a:r>
              <a:rPr lang="en-US" sz="1979" b="1" dirty="0" err="1">
                <a:solidFill>
                  <a:srgbClr val="0033CC"/>
                </a:solidFill>
                <a:latin typeface="Times New Roman" pitchFamily="18" charset="0"/>
                <a:cs typeface="Times New Roman" pitchFamily="18" charset="0"/>
              </a:rPr>
              <a:t>Wr</a:t>
            </a:r>
            <a:r>
              <a:rPr lang="en-US" sz="1979" b="1" dirty="0">
                <a:solidFill>
                  <a:srgbClr val="0033CC"/>
                </a:solidFill>
                <a:latin typeface="Times New Roman" pitchFamily="18" charset="0"/>
                <a:cs typeface="Times New Roman" pitchFamily="18" charset="0"/>
              </a:rPr>
              <a:t>) : </a:t>
            </a:r>
            <a:r>
              <a:rPr lang="en-US" sz="1979" b="1" dirty="0">
                <a:solidFill>
                  <a:srgbClr val="990099"/>
                </a:solidFill>
                <a:latin typeface="Times New Roman" pitchFamily="18" charset="0"/>
                <a:cs typeface="Times New Roman" pitchFamily="18" charset="0"/>
              </a:rPr>
              <a:t> </a:t>
            </a:r>
            <a:r>
              <a:rPr lang="en-US" sz="1979" b="1" dirty="0">
                <a:solidFill>
                  <a:srgbClr val="006600"/>
                </a:solidFill>
                <a:latin typeface="Times New Roman" pitchFamily="18" charset="0"/>
                <a:cs typeface="Times New Roman" pitchFamily="18" charset="0"/>
              </a:rPr>
              <a:t>is defined to beams with </a:t>
            </a:r>
          </a:p>
          <a:p>
            <a:pPr>
              <a:buNone/>
            </a:pPr>
            <a:r>
              <a:rPr lang="en-US" sz="1979" b="1" u="sng" dirty="0">
                <a:solidFill>
                  <a:srgbClr val="993300"/>
                </a:solidFill>
                <a:latin typeface="Times New Roman" pitchFamily="18" charset="0"/>
                <a:cs typeface="Times New Roman" pitchFamily="18" charset="0"/>
              </a:rPr>
              <a:t>different energy</a:t>
            </a:r>
            <a:r>
              <a:rPr lang="en-US" sz="1979" b="1" dirty="0">
                <a:solidFill>
                  <a:srgbClr val="993300"/>
                </a:solidFill>
                <a:latin typeface="Times New Roman" pitchFamily="18" charset="0"/>
                <a:cs typeface="Times New Roman" pitchFamily="18" charset="0"/>
              </a:rPr>
              <a:t>.</a:t>
            </a:r>
          </a:p>
          <a:p>
            <a:pPr>
              <a:buNone/>
            </a:pPr>
            <a:endParaRPr lang="en-US" sz="1979" b="1" dirty="0">
              <a:solidFill>
                <a:srgbClr val="993300"/>
              </a:solidFill>
              <a:latin typeface="Times New Roman" pitchFamily="18" charset="0"/>
              <a:cs typeface="Times New Roman" pitchFamily="18" charset="0"/>
            </a:endParaRPr>
          </a:p>
          <a:p>
            <a:pPr>
              <a:buNone/>
            </a:pPr>
            <a:r>
              <a:rPr lang="en-US" sz="1979" b="1" dirty="0">
                <a:solidFill>
                  <a:srgbClr val="FF0000"/>
                </a:solidFill>
                <a:latin typeface="Times New Roman" pitchFamily="18" charset="0"/>
                <a:cs typeface="Times New Roman" pitchFamily="18" charset="0"/>
              </a:rPr>
              <a:t> </a:t>
            </a:r>
            <a:r>
              <a:rPr lang="en-US" sz="1979" b="1" dirty="0" err="1">
                <a:solidFill>
                  <a:srgbClr val="FF0000"/>
                </a:solidFill>
                <a:latin typeface="Times New Roman" pitchFamily="18" charset="0"/>
                <a:cs typeface="Times New Roman" pitchFamily="18" charset="0"/>
              </a:rPr>
              <a:t>Wr</a:t>
            </a:r>
            <a:r>
              <a:rPr lang="en-US" sz="1979" b="1" dirty="0">
                <a:solidFill>
                  <a:srgbClr val="FF0000"/>
                </a:solidFill>
                <a:latin typeface="Times New Roman" pitchFamily="18" charset="0"/>
                <a:cs typeface="Times New Roman" pitchFamily="18" charset="0"/>
              </a:rPr>
              <a:t> :  </a:t>
            </a:r>
            <a:r>
              <a:rPr lang="en-US" sz="1979" b="1" dirty="0">
                <a:latin typeface="Times New Roman" pitchFamily="18" charset="0"/>
                <a:cs typeface="Times New Roman" pitchFamily="18" charset="0"/>
              </a:rPr>
              <a:t>in new texts rather than</a:t>
            </a:r>
            <a:r>
              <a:rPr lang="en-US" sz="1979" b="1" dirty="0">
                <a:solidFill>
                  <a:srgbClr val="006600"/>
                </a:solidFill>
                <a:latin typeface="Times New Roman" pitchFamily="18" charset="0"/>
                <a:cs typeface="Times New Roman" pitchFamily="18" charset="0"/>
              </a:rPr>
              <a:t> QF </a:t>
            </a:r>
            <a:r>
              <a:rPr lang="en-US" sz="1979" b="1" dirty="0">
                <a:latin typeface="Times New Roman" pitchFamily="18" charset="0"/>
                <a:cs typeface="Times New Roman" pitchFamily="18" charset="0"/>
              </a:rPr>
              <a:t>replaced.</a:t>
            </a:r>
          </a:p>
          <a:p>
            <a:pPr>
              <a:buNone/>
            </a:pPr>
            <a:endParaRPr lang="en-US" sz="1979" b="1" dirty="0">
              <a:latin typeface="Times New Roman" pitchFamily="18" charset="0"/>
              <a:cs typeface="Times New Roman" pitchFamily="18" charset="0"/>
            </a:endParaRPr>
          </a:p>
          <a:p>
            <a:pPr marL="0" indent="0">
              <a:buNone/>
            </a:pPr>
            <a:r>
              <a:rPr lang="en-US" sz="1979" b="1" dirty="0">
                <a:latin typeface="Times New Roman" pitchFamily="18" charset="0"/>
                <a:cs typeface="Times New Roman" pitchFamily="18" charset="0"/>
              </a:rPr>
              <a:t>the effect of </a:t>
            </a:r>
            <a:r>
              <a:rPr lang="en-US" sz="1979" b="1" dirty="0">
                <a:solidFill>
                  <a:srgbClr val="006600"/>
                </a:solidFill>
                <a:latin typeface="Times New Roman" pitchFamily="18" charset="0"/>
                <a:cs typeface="Times New Roman" pitchFamily="18" charset="0"/>
              </a:rPr>
              <a:t>alpha</a:t>
            </a:r>
            <a:r>
              <a:rPr lang="en-US" sz="1979" b="1" dirty="0">
                <a:latin typeface="Times New Roman" pitchFamily="18" charset="0"/>
                <a:cs typeface="Times New Roman" pitchFamily="18" charset="0"/>
              </a:rPr>
              <a:t> particles </a:t>
            </a:r>
            <a:r>
              <a:rPr lang="en-US" sz="1979" b="1" dirty="0">
                <a:solidFill>
                  <a:srgbClr val="CC0066"/>
                </a:solidFill>
                <a:latin typeface="Times New Roman" pitchFamily="18" charset="0"/>
                <a:cs typeface="Times New Roman" pitchFamily="18" charset="0"/>
              </a:rPr>
              <a:t>10 times </a:t>
            </a:r>
            <a:r>
              <a:rPr lang="en-US" sz="1979" b="1" dirty="0">
                <a:solidFill>
                  <a:srgbClr val="006600"/>
                </a:solidFill>
                <a:latin typeface="Times New Roman" pitchFamily="18" charset="0"/>
                <a:cs typeface="Times New Roman" pitchFamily="18" charset="0"/>
              </a:rPr>
              <a:t>X-Rays</a:t>
            </a:r>
          </a:p>
          <a:p>
            <a:pPr marL="0" indent="0">
              <a:buNone/>
            </a:pPr>
            <a:endParaRPr lang="en-US" sz="1979" b="1" dirty="0">
              <a:solidFill>
                <a:srgbClr val="002060"/>
              </a:solidFill>
              <a:latin typeface="Times New Roman" pitchFamily="18" charset="0"/>
              <a:cs typeface="Times New Roman" pitchFamily="18" charset="0"/>
            </a:endParaRPr>
          </a:p>
          <a:p>
            <a:pPr marL="0" indent="0">
              <a:buNone/>
            </a:pPr>
            <a:r>
              <a:rPr lang="en-US" sz="1979" b="1" dirty="0">
                <a:solidFill>
                  <a:srgbClr val="0033CC"/>
                </a:solidFill>
                <a:latin typeface="Times New Roman" pitchFamily="18" charset="0"/>
                <a:cs typeface="Times New Roman" pitchFamily="18" charset="0"/>
              </a:rPr>
              <a:t>Why </a:t>
            </a:r>
            <a:r>
              <a:rPr lang="el-GR" sz="1979" b="1" dirty="0">
                <a:solidFill>
                  <a:srgbClr val="0033CC"/>
                </a:solidFill>
                <a:latin typeface="Times New Roman" pitchFamily="18" charset="0"/>
                <a:cs typeface="Times New Roman" pitchFamily="18" charset="0"/>
              </a:rPr>
              <a:t>Α</a:t>
            </a:r>
            <a:r>
              <a:rPr lang="en-US" sz="1979" b="1" dirty="0">
                <a:solidFill>
                  <a:srgbClr val="0033CC"/>
                </a:solidFill>
                <a:latin typeface="Times New Roman" pitchFamily="18" charset="0"/>
                <a:cs typeface="Times New Roman" pitchFamily="18" charset="0"/>
              </a:rPr>
              <a:t>n alpha  radiation weighting factor is more?</a:t>
            </a:r>
          </a:p>
          <a:p>
            <a:pPr marL="0" indent="0">
              <a:buNone/>
            </a:pPr>
            <a:r>
              <a:rPr lang="en-US" sz="1979" b="1" dirty="0">
                <a:latin typeface="Times New Roman" pitchFamily="18" charset="0"/>
                <a:cs typeface="Times New Roman" pitchFamily="18" charset="0"/>
              </a:rPr>
              <a:t>2 Reason: </a:t>
            </a:r>
            <a:r>
              <a:rPr lang="en-US" sz="1979" b="1" dirty="0">
                <a:solidFill>
                  <a:srgbClr val="006600"/>
                </a:solidFill>
                <a:latin typeface="Times New Roman" pitchFamily="18" charset="0"/>
                <a:cs typeface="Times New Roman" pitchFamily="18" charset="0"/>
              </a:rPr>
              <a:t>h</a:t>
            </a:r>
            <a:r>
              <a:rPr lang="en-US" sz="1979" b="1" u="sng" dirty="0">
                <a:solidFill>
                  <a:srgbClr val="006600"/>
                </a:solidFill>
                <a:latin typeface="Times New Roman" pitchFamily="18" charset="0"/>
                <a:cs typeface="Times New Roman" pitchFamily="18" charset="0"/>
              </a:rPr>
              <a:t>igh-mas</a:t>
            </a:r>
            <a:r>
              <a:rPr lang="en-US" sz="1979" b="1" dirty="0">
                <a:solidFill>
                  <a:srgbClr val="006600"/>
                </a:solidFill>
                <a:latin typeface="Times New Roman" pitchFamily="18" charset="0"/>
                <a:cs typeface="Times New Roman" pitchFamily="18" charset="0"/>
              </a:rPr>
              <a:t>s and </a:t>
            </a:r>
            <a:r>
              <a:rPr lang="en-US" sz="1979" b="1" u="sng" dirty="0">
                <a:solidFill>
                  <a:srgbClr val="006600"/>
                </a:solidFill>
                <a:latin typeface="Times New Roman" pitchFamily="18" charset="0"/>
                <a:cs typeface="Times New Roman" pitchFamily="18" charset="0"/>
              </a:rPr>
              <a:t>charge more</a:t>
            </a:r>
          </a:p>
          <a:p>
            <a:pPr marL="0" indent="0">
              <a:buNone/>
            </a:pPr>
            <a:r>
              <a:rPr lang="en-US" sz="1979" b="1" dirty="0">
                <a:solidFill>
                  <a:srgbClr val="006600"/>
                </a:solidFill>
                <a:latin typeface="Times New Roman" pitchFamily="18" charset="0"/>
                <a:cs typeface="Times New Roman" pitchFamily="18" charset="0"/>
              </a:rPr>
              <a:t>Both reduce the particle board.</a:t>
            </a:r>
          </a:p>
          <a:p>
            <a:pPr>
              <a:buNone/>
            </a:pPr>
            <a:endParaRPr lang="en-US" sz="1979" b="1"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solidFill>
                  <a:prstClr val="black">
                    <a:tint val="75000"/>
                  </a:prstClr>
                </a:solidFill>
              </a:rPr>
              <a:pPr/>
              <a:t>21</a:t>
            </a:fld>
            <a:endParaRPr lang="en-US" dirty="0">
              <a:solidFill>
                <a:prstClr val="black">
                  <a:tint val="75000"/>
                </a:prstClr>
              </a:solidFill>
            </a:endParaRPr>
          </a:p>
        </p:txBody>
      </p:sp>
      <p:graphicFrame>
        <p:nvGraphicFramePr>
          <p:cNvPr id="4" name="Table 3"/>
          <p:cNvGraphicFramePr>
            <a:graphicFrameLocks noGrp="1"/>
          </p:cNvGraphicFramePr>
          <p:nvPr/>
        </p:nvGraphicFramePr>
        <p:xfrm>
          <a:off x="8462546" y="1772846"/>
          <a:ext cx="2374791" cy="3793846"/>
        </p:xfrm>
        <a:graphic>
          <a:graphicData uri="http://schemas.openxmlformats.org/drawingml/2006/table">
            <a:tbl>
              <a:tblPr firstRow="1" lastRow="1" lastCol="1" bandRow="1">
                <a:effectLst>
                  <a:outerShdw blurRad="50800" dist="38100" dir="8100000" algn="tr" rotWithShape="0">
                    <a:prstClr val="black">
                      <a:alpha val="40000"/>
                    </a:prstClr>
                  </a:outerShdw>
                </a:effectLst>
                <a:tableStyleId>{5C22544A-7EE6-4342-B048-85BDC9FD1C3A}</a:tableStyleId>
              </a:tblPr>
              <a:tblGrid>
                <a:gridCol w="1338519">
                  <a:extLst>
                    <a:ext uri="{9D8B030D-6E8A-4147-A177-3AD203B41FA5}">
                      <a16:colId xmlns:a16="http://schemas.microsoft.com/office/drawing/2014/main" val="2064442967"/>
                    </a:ext>
                  </a:extLst>
                </a:gridCol>
                <a:gridCol w="1036272">
                  <a:extLst>
                    <a:ext uri="{9D8B030D-6E8A-4147-A177-3AD203B41FA5}">
                      <a16:colId xmlns:a16="http://schemas.microsoft.com/office/drawing/2014/main" val="1137811389"/>
                    </a:ext>
                  </a:extLst>
                </a:gridCol>
              </a:tblGrid>
              <a:tr h="854493">
                <a:tc>
                  <a:txBody>
                    <a:bodyPr/>
                    <a:lstStyle/>
                    <a:p>
                      <a:pPr algn="ctr"/>
                      <a:r>
                        <a:rPr lang="en-US" sz="2500" dirty="0">
                          <a:solidFill>
                            <a:schemeClr val="tx1"/>
                          </a:solidFill>
                        </a:rPr>
                        <a:t>Beam Type</a:t>
                      </a:r>
                    </a:p>
                  </a:txBody>
                  <a:tcPr marL="67851" marR="67851" marT="45234" marB="45234"/>
                </a:tc>
                <a:tc>
                  <a:txBody>
                    <a:bodyPr/>
                    <a:lstStyle/>
                    <a:p>
                      <a:r>
                        <a:rPr lang="en-US" sz="2500" dirty="0">
                          <a:solidFill>
                            <a:schemeClr val="tx1"/>
                          </a:solidFill>
                        </a:rPr>
                        <a:t>RBE (QF)</a:t>
                      </a:r>
                    </a:p>
                  </a:txBody>
                  <a:tcPr marL="67851" marR="67851" marT="45234" marB="45234"/>
                </a:tc>
                <a:extLst>
                  <a:ext uri="{0D108BD9-81ED-4DB2-BD59-A6C34878D82A}">
                    <a16:rowId xmlns:a16="http://schemas.microsoft.com/office/drawing/2014/main" val="1789489892"/>
                  </a:ext>
                </a:extLst>
              </a:tr>
              <a:tr h="854493">
                <a:tc>
                  <a:txBody>
                    <a:bodyPr/>
                    <a:lstStyle/>
                    <a:p>
                      <a:pPr algn="ctr"/>
                      <a:r>
                        <a:rPr lang="en-US" sz="2500" b="1" i="0" kern="1200" dirty="0">
                          <a:solidFill>
                            <a:srgbClr val="990099"/>
                          </a:solidFill>
                          <a:latin typeface="Times New Roman" pitchFamily="18" charset="0"/>
                          <a:ea typeface="+mn-ea"/>
                          <a:cs typeface="+mn-cs"/>
                        </a:rPr>
                        <a:t>X</a:t>
                      </a:r>
                      <a:r>
                        <a:rPr lang="en-US" sz="2500" b="1" i="0" kern="1200" dirty="0">
                          <a:solidFill>
                            <a:srgbClr val="006600"/>
                          </a:solidFill>
                          <a:latin typeface="Times New Roman" pitchFamily="18" charset="0"/>
                          <a:ea typeface="+mn-ea"/>
                          <a:cs typeface="+mn-cs"/>
                        </a:rPr>
                        <a:t>; </a:t>
                      </a:r>
                      <a:r>
                        <a:rPr lang="el-GR" sz="2500" b="1" i="0" kern="1200" dirty="0">
                          <a:solidFill>
                            <a:srgbClr val="990099"/>
                          </a:solidFill>
                          <a:latin typeface="Times New Roman" pitchFamily="18" charset="0"/>
                          <a:ea typeface="+mn-ea"/>
                          <a:cs typeface="+mn-cs"/>
                        </a:rPr>
                        <a:t>γ</a:t>
                      </a:r>
                      <a:r>
                        <a:rPr lang="en-US" sz="2500" b="1" i="0" kern="1200" dirty="0">
                          <a:solidFill>
                            <a:srgbClr val="006600"/>
                          </a:solidFill>
                          <a:latin typeface="Times New Roman" pitchFamily="18" charset="0"/>
                          <a:ea typeface="+mn-ea"/>
                          <a:cs typeface="+mn-cs"/>
                        </a:rPr>
                        <a:t> and </a:t>
                      </a:r>
                      <a:r>
                        <a:rPr lang="en-US" sz="2500" b="1" i="0" kern="1200" dirty="0">
                          <a:solidFill>
                            <a:srgbClr val="990099"/>
                          </a:solidFill>
                          <a:latin typeface="Times New Roman" pitchFamily="18" charset="0"/>
                          <a:ea typeface="+mn-ea"/>
                          <a:cs typeface="+mn-cs"/>
                        </a:rPr>
                        <a:t>β</a:t>
                      </a:r>
                      <a:r>
                        <a:rPr lang="en-US" sz="2500" b="1" i="0" kern="1200" dirty="0">
                          <a:solidFill>
                            <a:srgbClr val="006600"/>
                          </a:solidFill>
                          <a:latin typeface="Times New Roman" pitchFamily="18" charset="0"/>
                          <a:ea typeface="+mn-ea"/>
                          <a:cs typeface="+mn-cs"/>
                        </a:rPr>
                        <a:t> </a:t>
                      </a:r>
                      <a:endParaRPr lang="en-US" sz="2500" dirty="0"/>
                    </a:p>
                  </a:txBody>
                  <a:tcPr marL="67851" marR="67851" marT="45234" marB="45234"/>
                </a:tc>
                <a:tc>
                  <a:txBody>
                    <a:bodyPr/>
                    <a:lstStyle/>
                    <a:p>
                      <a:pPr algn="ctr"/>
                      <a:r>
                        <a:rPr lang="en-US" sz="2500" b="1" dirty="0">
                          <a:solidFill>
                            <a:srgbClr val="990000"/>
                          </a:solidFill>
                        </a:rPr>
                        <a:t>1</a:t>
                      </a:r>
                    </a:p>
                  </a:txBody>
                  <a:tcPr marL="67851" marR="67851" marT="45234" marB="45234"/>
                </a:tc>
                <a:extLst>
                  <a:ext uri="{0D108BD9-81ED-4DB2-BD59-A6C34878D82A}">
                    <a16:rowId xmlns:a16="http://schemas.microsoft.com/office/drawing/2014/main" val="572927711"/>
                  </a:ext>
                </a:extLst>
              </a:tr>
              <a:tr h="472481">
                <a:tc>
                  <a:txBody>
                    <a:bodyPr/>
                    <a:lstStyle/>
                    <a:p>
                      <a:pPr algn="ctr"/>
                      <a:r>
                        <a:rPr lang="en-US" sz="2500" dirty="0">
                          <a:solidFill>
                            <a:srgbClr val="006600"/>
                          </a:solidFill>
                        </a:rPr>
                        <a:t>N</a:t>
                      </a:r>
                      <a:endParaRPr lang="en-US" sz="2500" dirty="0"/>
                    </a:p>
                  </a:txBody>
                  <a:tcPr marL="67851" marR="67851" marT="45234" marB="45234"/>
                </a:tc>
                <a:tc>
                  <a:txBody>
                    <a:bodyPr/>
                    <a:lstStyle/>
                    <a:p>
                      <a:pPr algn="ctr"/>
                      <a:r>
                        <a:rPr lang="en-US" sz="2500" b="1" dirty="0">
                          <a:solidFill>
                            <a:srgbClr val="990000"/>
                          </a:solidFill>
                        </a:rPr>
                        <a:t>4  - 5</a:t>
                      </a:r>
                    </a:p>
                  </a:txBody>
                  <a:tcPr marL="67851" marR="67851" marT="45234" marB="45234"/>
                </a:tc>
                <a:extLst>
                  <a:ext uri="{0D108BD9-81ED-4DB2-BD59-A6C34878D82A}">
                    <a16:rowId xmlns:a16="http://schemas.microsoft.com/office/drawing/2014/main" val="2944538573"/>
                  </a:ext>
                </a:extLst>
              </a:tr>
              <a:tr h="472481">
                <a:tc>
                  <a:txBody>
                    <a:bodyPr/>
                    <a:lstStyle/>
                    <a:p>
                      <a:pPr algn="ctr"/>
                      <a:r>
                        <a:rPr lang="el-GR" sz="2500" dirty="0"/>
                        <a:t>α</a:t>
                      </a:r>
                      <a:endParaRPr lang="en-US" sz="2500" dirty="0"/>
                    </a:p>
                  </a:txBody>
                  <a:tcPr marL="67851" marR="67851" marT="45234" marB="45234">
                    <a:lnB w="12700" cap="flat" cmpd="sng" algn="ctr">
                      <a:noFill/>
                      <a:prstDash val="solid"/>
                      <a:round/>
                      <a:headEnd type="none" w="med" len="med"/>
                      <a:tailEnd type="none" w="med" len="med"/>
                    </a:lnB>
                  </a:tcPr>
                </a:tc>
                <a:tc>
                  <a:txBody>
                    <a:bodyPr/>
                    <a:lstStyle/>
                    <a:p>
                      <a:pPr algn="ctr"/>
                      <a:r>
                        <a:rPr lang="en-US" sz="2500" b="1" dirty="0">
                          <a:solidFill>
                            <a:srgbClr val="990000"/>
                          </a:solidFill>
                        </a:rPr>
                        <a:t>10 -20</a:t>
                      </a:r>
                    </a:p>
                  </a:txBody>
                  <a:tcPr marL="67851" marR="67851" marT="45234" marB="45234">
                    <a:lnB w="12700" cap="flat" cmpd="sng" algn="ctr">
                      <a:noFill/>
                      <a:prstDash val="solid"/>
                      <a:round/>
                      <a:headEnd type="none" w="med" len="med"/>
                      <a:tailEnd type="none" w="med" len="med"/>
                    </a:lnB>
                  </a:tcPr>
                </a:tc>
                <a:extLst>
                  <a:ext uri="{0D108BD9-81ED-4DB2-BD59-A6C34878D82A}">
                    <a16:rowId xmlns:a16="http://schemas.microsoft.com/office/drawing/2014/main" val="4026778070"/>
                  </a:ext>
                </a:extLst>
              </a:tr>
              <a:tr h="379966">
                <a:tc>
                  <a:txBody>
                    <a:bodyPr/>
                    <a:lstStyle/>
                    <a:p>
                      <a:endParaRPr lang="en-US" sz="1800" dirty="0"/>
                    </a:p>
                  </a:txBody>
                  <a:tcPr marL="67851" marR="67851" marT="45234" marB="45234">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67851" marR="67851" marT="45234" marB="45234">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274921"/>
                  </a:ext>
                </a:extLst>
              </a:tr>
              <a:tr h="379966">
                <a:tc>
                  <a:txBody>
                    <a:bodyPr/>
                    <a:lstStyle/>
                    <a:p>
                      <a:endParaRPr lang="en-US" sz="1800" dirty="0"/>
                    </a:p>
                  </a:txBody>
                  <a:tcPr marL="67851" marR="67851" marT="45234" marB="45234">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67851" marR="67851" marT="45234" marB="45234">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0084121"/>
                  </a:ext>
                </a:extLst>
              </a:tr>
              <a:tr h="379966">
                <a:tc>
                  <a:txBody>
                    <a:bodyPr/>
                    <a:lstStyle/>
                    <a:p>
                      <a:endParaRPr lang="en-US" sz="1800" dirty="0"/>
                    </a:p>
                  </a:txBody>
                  <a:tcPr marL="67851" marR="67851" marT="45234" marB="45234">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67851" marR="67851" marT="45234" marB="45234">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5" name="Footer Placeholder 4"/>
          <p:cNvSpPr>
            <a:spLocks noGrp="1"/>
          </p:cNvSpPr>
          <p:nvPr>
            <p:ph type="ftr" sz="quarter" idx="11"/>
          </p:nvPr>
        </p:nvSpPr>
        <p:spPr/>
        <p:txBody>
          <a:bodyPr/>
          <a:lstStyle/>
          <a:p>
            <a:r>
              <a:rPr lang="en-US" dirty="0">
                <a:solidFill>
                  <a:prstClr val="black">
                    <a:tint val="75000"/>
                  </a:prstClr>
                </a:solidFill>
              </a:rPr>
              <a:t>Movahedi</a:t>
            </a:r>
          </a:p>
        </p:txBody>
      </p:sp>
    </p:spTree>
    <p:extLst>
      <p:ext uri="{BB962C8B-B14F-4D97-AF65-F5344CB8AC3E}">
        <p14:creationId xmlns:p14="http://schemas.microsoft.com/office/powerpoint/2010/main" val="3340543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801600" cy="7023948"/>
          </a:xfrm>
        </p:spPr>
        <p:txBody>
          <a:bodyPr>
            <a:normAutofit/>
          </a:bodyPr>
          <a:lstStyle/>
          <a:p>
            <a:pPr marL="0" indent="0">
              <a:buNone/>
            </a:pPr>
            <a:r>
              <a:rPr lang="en-US" sz="2226" b="1" dirty="0">
                <a:solidFill>
                  <a:srgbClr val="C00000"/>
                </a:solidFill>
                <a:latin typeface="Times New Roman" panose="02020603050405020304" pitchFamily="18" charset="0"/>
                <a:cs typeface="Times New Roman" panose="02020603050405020304" pitchFamily="18" charset="0"/>
              </a:rPr>
              <a:t> </a:t>
            </a:r>
            <a:r>
              <a:rPr lang="en-US" sz="2226" b="1" dirty="0">
                <a:solidFill>
                  <a:srgbClr val="FF0000"/>
                </a:solidFill>
                <a:latin typeface="Times New Roman" pitchFamily="18" charset="0"/>
                <a:cs typeface="Times New Roman" pitchFamily="18" charset="0"/>
              </a:rPr>
              <a:t>C) Effective dose (H):</a:t>
            </a:r>
          </a:p>
          <a:p>
            <a:pPr marL="0" indent="0">
              <a:buNone/>
            </a:pPr>
            <a:r>
              <a:rPr lang="en-US" sz="1979" b="1" dirty="0">
                <a:latin typeface="Times New Roman" pitchFamily="18" charset="0"/>
                <a:cs typeface="Times New Roman" pitchFamily="18" charset="0"/>
              </a:rPr>
              <a:t> the product of a </a:t>
            </a:r>
            <a:r>
              <a:rPr lang="en-US" sz="1979" b="1" u="sng" dirty="0">
                <a:solidFill>
                  <a:srgbClr val="990099"/>
                </a:solidFill>
                <a:latin typeface="Times New Roman" pitchFamily="18" charset="0"/>
                <a:cs typeface="Times New Roman" pitchFamily="18" charset="0"/>
              </a:rPr>
              <a:t>specific part of the body </a:t>
            </a:r>
            <a:r>
              <a:rPr lang="en-US" sz="1979" b="1" dirty="0">
                <a:solidFill>
                  <a:srgbClr val="993300"/>
                </a:solidFill>
                <a:latin typeface="Times New Roman" pitchFamily="18" charset="0"/>
                <a:cs typeface="Times New Roman" pitchFamily="18" charset="0"/>
              </a:rPr>
              <a:t>equivalent </a:t>
            </a:r>
          </a:p>
          <a:p>
            <a:pPr marL="0" indent="0">
              <a:buNone/>
            </a:pPr>
            <a:r>
              <a:rPr lang="en-US" sz="1979" b="1" dirty="0">
                <a:solidFill>
                  <a:srgbClr val="006600"/>
                </a:solidFill>
                <a:latin typeface="Times New Roman" pitchFamily="18" charset="0"/>
                <a:cs typeface="Times New Roman" pitchFamily="18" charset="0"/>
              </a:rPr>
              <a:t>dose in a tissue .</a:t>
            </a:r>
          </a:p>
          <a:p>
            <a:pPr marL="0" indent="0">
              <a:buNone/>
            </a:pPr>
            <a:endParaRPr lang="en-US" sz="1979" b="1" dirty="0">
              <a:solidFill>
                <a:srgbClr val="006600"/>
              </a:solidFill>
              <a:latin typeface="Times New Roman" pitchFamily="18" charset="0"/>
              <a:cs typeface="Times New Roman" pitchFamily="18" charset="0"/>
            </a:endParaRPr>
          </a:p>
          <a:p>
            <a:pPr marL="0" indent="0">
              <a:buNone/>
            </a:pPr>
            <a:r>
              <a:rPr lang="en-US" sz="1979" b="1" dirty="0">
                <a:solidFill>
                  <a:srgbClr val="006600"/>
                </a:solidFill>
                <a:latin typeface="Times New Roman" pitchFamily="18" charset="0"/>
                <a:cs typeface="Times New Roman" pitchFamily="18" charset="0"/>
              </a:rPr>
              <a:t>weighting factor: </a:t>
            </a:r>
            <a:r>
              <a:rPr lang="en-US" sz="1979" b="1" dirty="0">
                <a:solidFill>
                  <a:srgbClr val="0033CC"/>
                </a:solidFill>
                <a:latin typeface="Times New Roman" pitchFamily="18" charset="0"/>
                <a:cs typeface="Times New Roman" pitchFamily="18" charset="0"/>
              </a:rPr>
              <a:t>(</a:t>
            </a:r>
            <a:r>
              <a:rPr lang="en-US" sz="1979" b="1" dirty="0" err="1">
                <a:solidFill>
                  <a:srgbClr val="0033CC"/>
                </a:solidFill>
                <a:latin typeface="Times New Roman" pitchFamily="18" charset="0"/>
                <a:cs typeface="Times New Roman" pitchFamily="18" charset="0"/>
              </a:rPr>
              <a:t>Wt</a:t>
            </a:r>
            <a:r>
              <a:rPr lang="en-US" sz="1979" b="1" dirty="0">
                <a:solidFill>
                  <a:srgbClr val="0033CC"/>
                </a:solidFill>
                <a:latin typeface="Times New Roman" pitchFamily="18" charset="0"/>
                <a:cs typeface="Times New Roman" pitchFamily="18" charset="0"/>
              </a:rPr>
              <a:t>). </a:t>
            </a:r>
          </a:p>
          <a:p>
            <a:pPr marL="0" indent="0">
              <a:buNone/>
            </a:pPr>
            <a:r>
              <a:rPr lang="en-US" sz="1979" b="1" dirty="0">
                <a:solidFill>
                  <a:srgbClr val="FF0000"/>
                </a:solidFill>
                <a:latin typeface="Times New Roman" pitchFamily="18" charset="0"/>
                <a:cs typeface="Times New Roman" pitchFamily="18" charset="0"/>
              </a:rPr>
              <a:t>Effective dose (H ) = D × QF</a:t>
            </a:r>
            <a:br>
              <a:rPr lang="en-US" sz="1979" b="1" dirty="0">
                <a:solidFill>
                  <a:srgbClr val="002060"/>
                </a:solidFill>
                <a:latin typeface="Times New Roman" pitchFamily="18" charset="0"/>
                <a:cs typeface="Times New Roman" pitchFamily="18" charset="0"/>
              </a:rPr>
            </a:br>
            <a:r>
              <a:rPr lang="en-US" sz="1979" b="1" dirty="0">
                <a:solidFill>
                  <a:srgbClr val="002060"/>
                </a:solidFill>
                <a:latin typeface="Times New Roman" pitchFamily="18" charset="0"/>
                <a:cs typeface="Times New Roman" pitchFamily="18" charset="0"/>
              </a:rPr>
              <a:t> RBE  = </a:t>
            </a:r>
            <a:r>
              <a:rPr lang="en-US" sz="1979" b="1" dirty="0" err="1">
                <a:solidFill>
                  <a:srgbClr val="002060"/>
                </a:solidFill>
                <a:latin typeface="Times New Roman" pitchFamily="18" charset="0"/>
                <a:cs typeface="Times New Roman" pitchFamily="18" charset="0"/>
              </a:rPr>
              <a:t>Qf</a:t>
            </a:r>
            <a:r>
              <a:rPr lang="en-US" sz="1979" b="1" dirty="0">
                <a:solidFill>
                  <a:srgbClr val="002060"/>
                </a:solidFill>
                <a:latin typeface="Times New Roman" pitchFamily="18" charset="0"/>
                <a:cs typeface="Times New Roman" pitchFamily="18" charset="0"/>
              </a:rPr>
              <a:t>  </a:t>
            </a:r>
            <a:br>
              <a:rPr lang="en-US" sz="1979" b="1" dirty="0">
                <a:solidFill>
                  <a:prstClr val="black"/>
                </a:solidFill>
                <a:latin typeface="Times New Roman" pitchFamily="18" charset="0"/>
                <a:cs typeface="Times New Roman" pitchFamily="18" charset="0"/>
              </a:rPr>
            </a:br>
            <a:br>
              <a:rPr lang="en-US" sz="1979" b="1" dirty="0">
                <a:solidFill>
                  <a:prstClr val="black"/>
                </a:solidFill>
                <a:latin typeface="Times New Roman" pitchFamily="18" charset="0"/>
                <a:cs typeface="Times New Roman" pitchFamily="18" charset="0"/>
              </a:rPr>
            </a:br>
            <a:r>
              <a:rPr lang="en-US" sz="1979" b="1" dirty="0" err="1">
                <a:solidFill>
                  <a:srgbClr val="990099"/>
                </a:solidFill>
                <a:latin typeface="Times New Roman" pitchFamily="18" charset="0"/>
                <a:cs typeface="Times New Roman" pitchFamily="18" charset="0"/>
              </a:rPr>
              <a:t>Sivert</a:t>
            </a:r>
            <a:r>
              <a:rPr lang="en-US" sz="1979" b="1" dirty="0">
                <a:solidFill>
                  <a:srgbClr val="990099"/>
                </a:solidFill>
                <a:latin typeface="Times New Roman" pitchFamily="18" charset="0"/>
                <a:cs typeface="Times New Roman" pitchFamily="18" charset="0"/>
              </a:rPr>
              <a:t> unit:  </a:t>
            </a:r>
            <a:r>
              <a:rPr lang="en-US" sz="1979" b="1" dirty="0">
                <a:solidFill>
                  <a:srgbClr val="006600"/>
                </a:solidFill>
                <a:latin typeface="Times New Roman" pitchFamily="18" charset="0"/>
                <a:cs typeface="Times New Roman" pitchFamily="18" charset="0"/>
              </a:rPr>
              <a:t>(</a:t>
            </a:r>
            <a:r>
              <a:rPr lang="en-US" sz="1979" b="1" dirty="0" err="1">
                <a:solidFill>
                  <a:srgbClr val="006600"/>
                </a:solidFill>
                <a:latin typeface="Times New Roman" pitchFamily="18" charset="0"/>
                <a:cs typeface="Times New Roman" pitchFamily="18" charset="0"/>
              </a:rPr>
              <a:t>Sv</a:t>
            </a:r>
            <a:r>
              <a:rPr lang="en-US" sz="1979" b="1" dirty="0">
                <a:solidFill>
                  <a:srgbClr val="006600"/>
                </a:solidFill>
                <a:latin typeface="Times New Roman" pitchFamily="18" charset="0"/>
                <a:cs typeface="Times New Roman" pitchFamily="18" charset="0"/>
              </a:rPr>
              <a:t> and in the past has been rem)</a:t>
            </a:r>
            <a:br>
              <a:rPr lang="en-US" sz="1979" b="1" dirty="0">
                <a:solidFill>
                  <a:srgbClr val="006600"/>
                </a:solidFill>
                <a:latin typeface="Times New Roman" pitchFamily="18" charset="0"/>
                <a:cs typeface="Times New Roman" pitchFamily="18" charset="0"/>
              </a:rPr>
            </a:br>
            <a:br>
              <a:rPr lang="en-US" sz="1979" b="1" dirty="0">
                <a:solidFill>
                  <a:prstClr val="black"/>
                </a:solidFill>
                <a:latin typeface="Times New Roman" pitchFamily="18" charset="0"/>
                <a:cs typeface="Times New Roman" pitchFamily="18" charset="0"/>
              </a:rPr>
            </a:br>
            <a:r>
              <a:rPr lang="en-US" sz="1979" b="1" dirty="0">
                <a:solidFill>
                  <a:srgbClr val="0033CC"/>
                </a:solidFill>
                <a:latin typeface="Times New Roman" pitchFamily="18" charset="0"/>
                <a:cs typeface="Times New Roman" pitchFamily="18" charset="0"/>
              </a:rPr>
              <a:t>The biological effects of radiation equal doses (in rad).</a:t>
            </a:r>
            <a:br>
              <a:rPr lang="en-US" sz="1979" b="1" dirty="0">
                <a:solidFill>
                  <a:srgbClr val="FF0000"/>
                </a:solidFill>
                <a:latin typeface="Times New Roman" pitchFamily="18" charset="0"/>
                <a:cs typeface="Times New Roman" pitchFamily="18" charset="0"/>
              </a:rPr>
            </a:br>
            <a:br>
              <a:rPr lang="en-US" sz="1979" b="1" dirty="0">
                <a:latin typeface="Times New Roman" pitchFamily="18" charset="0"/>
                <a:cs typeface="Times New Roman" pitchFamily="18" charset="0"/>
              </a:rPr>
            </a:br>
            <a:r>
              <a:rPr lang="en-US" sz="1979" b="1" dirty="0">
                <a:latin typeface="Times New Roman" pitchFamily="18" charset="0"/>
                <a:cs typeface="Times New Roman" pitchFamily="18" charset="0"/>
              </a:rPr>
              <a:t>For example, the effect of </a:t>
            </a:r>
            <a:r>
              <a:rPr lang="en-US" sz="1979" b="1" dirty="0">
                <a:solidFill>
                  <a:srgbClr val="006600"/>
                </a:solidFill>
                <a:latin typeface="Times New Roman" pitchFamily="18" charset="0"/>
                <a:cs typeface="Times New Roman" pitchFamily="18" charset="0"/>
              </a:rPr>
              <a:t>alpha</a:t>
            </a:r>
            <a:r>
              <a:rPr lang="en-US" sz="1979" b="1" dirty="0">
                <a:latin typeface="Times New Roman" pitchFamily="18" charset="0"/>
                <a:cs typeface="Times New Roman" pitchFamily="18" charset="0"/>
              </a:rPr>
              <a:t> particles </a:t>
            </a:r>
            <a:r>
              <a:rPr lang="en-US" sz="1979" b="1" dirty="0">
                <a:solidFill>
                  <a:srgbClr val="CC0066"/>
                </a:solidFill>
                <a:latin typeface="Times New Roman" pitchFamily="18" charset="0"/>
                <a:cs typeface="Times New Roman" pitchFamily="18" charset="0"/>
              </a:rPr>
              <a:t>10 times </a:t>
            </a:r>
          </a:p>
          <a:p>
            <a:pPr marL="0" indent="0">
              <a:buNone/>
            </a:pPr>
            <a:r>
              <a:rPr lang="en-US" sz="1979" b="1" dirty="0">
                <a:solidFill>
                  <a:srgbClr val="006600"/>
                </a:solidFill>
                <a:latin typeface="Times New Roman" pitchFamily="18" charset="0"/>
                <a:cs typeface="Times New Roman" pitchFamily="18" charset="0"/>
              </a:rPr>
              <a:t>X-Rays</a:t>
            </a:r>
          </a:p>
          <a:p>
            <a:pPr marL="0" indent="0">
              <a:buNone/>
            </a:pPr>
            <a:endParaRPr lang="en-US" sz="1979" b="1" dirty="0">
              <a:solidFill>
                <a:srgbClr val="006600"/>
              </a:solidFill>
              <a:latin typeface="Times New Roman" pitchFamily="18" charset="0"/>
              <a:cs typeface="Times New Roman" pitchFamily="18" charset="0"/>
            </a:endParaRPr>
          </a:p>
          <a:p>
            <a:pPr marL="0" indent="0">
              <a:buNone/>
            </a:pPr>
            <a:r>
              <a:rPr lang="en-US" sz="1979" b="1" dirty="0" err="1">
                <a:solidFill>
                  <a:srgbClr val="FF0000"/>
                </a:solidFill>
                <a:latin typeface="Times New Roman" pitchFamily="18" charset="0"/>
                <a:cs typeface="Times New Roman" pitchFamily="18" charset="0"/>
              </a:rPr>
              <a:t>Sivert</a:t>
            </a:r>
            <a:r>
              <a:rPr lang="en-US" sz="1979" b="1" dirty="0">
                <a:solidFill>
                  <a:srgbClr val="FF0000"/>
                </a:solidFill>
                <a:latin typeface="Times New Roman" pitchFamily="18" charset="0"/>
                <a:cs typeface="Times New Roman" pitchFamily="18" charset="0"/>
              </a:rPr>
              <a:t>  and rem unit </a:t>
            </a:r>
            <a:r>
              <a:rPr lang="en-US" sz="1979" b="1" dirty="0">
                <a:latin typeface="Times New Roman" pitchFamily="18" charset="0"/>
                <a:cs typeface="Times New Roman" pitchFamily="18" charset="0"/>
              </a:rPr>
              <a:t>: the </a:t>
            </a:r>
            <a:r>
              <a:rPr lang="en-US" sz="1979" b="1" dirty="0">
                <a:solidFill>
                  <a:srgbClr val="006600"/>
                </a:solidFill>
                <a:latin typeface="Times New Roman" pitchFamily="18" charset="0"/>
                <a:cs typeface="Times New Roman" pitchFamily="18" charset="0"/>
              </a:rPr>
              <a:t>absorbed dose </a:t>
            </a:r>
            <a:r>
              <a:rPr lang="en-US" sz="1979" b="1" dirty="0">
                <a:latin typeface="Times New Roman" pitchFamily="18" charset="0"/>
                <a:cs typeface="Times New Roman" pitchFamily="18" charset="0"/>
              </a:rPr>
              <a:t>multiplied by </a:t>
            </a:r>
          </a:p>
          <a:p>
            <a:pPr marL="0" indent="0">
              <a:buNone/>
            </a:pPr>
            <a:r>
              <a:rPr lang="en-US" sz="1979" b="1" dirty="0">
                <a:latin typeface="Times New Roman" pitchFamily="18" charset="0"/>
                <a:cs typeface="Times New Roman" pitchFamily="18" charset="0"/>
              </a:rPr>
              <a:t>the value of life </a:t>
            </a:r>
            <a:r>
              <a:rPr lang="en-US" sz="1979" b="1" dirty="0">
                <a:solidFill>
                  <a:srgbClr val="006600"/>
                </a:solidFill>
                <a:latin typeface="Times New Roman" pitchFamily="18" charset="0"/>
                <a:cs typeface="Times New Roman" pitchFamily="18" charset="0"/>
              </a:rPr>
              <a:t>factor</a:t>
            </a:r>
          </a:p>
          <a:p>
            <a:pPr marL="0" indent="0"/>
            <a:r>
              <a:rPr lang="en-US" sz="1979" b="1" dirty="0">
                <a:solidFill>
                  <a:srgbClr val="990000"/>
                </a:solidFill>
                <a:latin typeface="Times New Roman" pitchFamily="18" charset="0"/>
                <a:cs typeface="Times New Roman" pitchFamily="18" charset="0"/>
              </a:rPr>
              <a:t>SV</a:t>
            </a:r>
            <a:r>
              <a:rPr lang="en-US" sz="1979" b="1" dirty="0">
                <a:solidFill>
                  <a:srgbClr val="00B050"/>
                </a:solidFill>
                <a:latin typeface="Times New Roman" pitchFamily="18" charset="0"/>
                <a:cs typeface="Times New Roman" pitchFamily="18" charset="0"/>
              </a:rPr>
              <a:t> </a:t>
            </a:r>
            <a:r>
              <a:rPr lang="en-US" sz="1979" b="1" dirty="0">
                <a:solidFill>
                  <a:srgbClr val="006600"/>
                </a:solidFill>
                <a:latin typeface="Times New Roman" pitchFamily="18" charset="0"/>
                <a:cs typeface="Times New Roman" pitchFamily="18" charset="0"/>
              </a:rPr>
              <a:t>= </a:t>
            </a:r>
            <a:r>
              <a:rPr lang="en-US" sz="1979" b="1" dirty="0" err="1">
                <a:solidFill>
                  <a:srgbClr val="006600"/>
                </a:solidFill>
                <a:latin typeface="Times New Roman" pitchFamily="18" charset="0"/>
                <a:cs typeface="Times New Roman" pitchFamily="18" charset="0"/>
              </a:rPr>
              <a:t>Gy</a:t>
            </a:r>
            <a:r>
              <a:rPr lang="en-US" sz="1979" b="1" dirty="0">
                <a:solidFill>
                  <a:srgbClr val="006600"/>
                </a:solidFill>
                <a:latin typeface="Times New Roman" pitchFamily="18" charset="0"/>
                <a:cs typeface="Times New Roman" pitchFamily="18" charset="0"/>
              </a:rPr>
              <a:t>*QF </a:t>
            </a:r>
            <a:r>
              <a:rPr lang="en-US" sz="1979" b="1" dirty="0">
                <a:solidFill>
                  <a:srgbClr val="00B050"/>
                </a:solidFill>
                <a:latin typeface="Times New Roman" pitchFamily="18" charset="0"/>
                <a:cs typeface="Times New Roman" pitchFamily="18" charset="0"/>
              </a:rPr>
              <a:t>	           </a:t>
            </a:r>
            <a:r>
              <a:rPr lang="en-US" sz="1979" b="1" dirty="0">
                <a:solidFill>
                  <a:srgbClr val="C00000"/>
                </a:solidFill>
                <a:latin typeface="Times New Roman" pitchFamily="18" charset="0"/>
                <a:cs typeface="Times New Roman" pitchFamily="18" charset="0"/>
              </a:rPr>
              <a:t>1S</a:t>
            </a:r>
            <a:r>
              <a:rPr lang="en-US" sz="1979" b="1" dirty="0">
                <a:solidFill>
                  <a:srgbClr val="990000"/>
                </a:solidFill>
                <a:latin typeface="Times New Roman" pitchFamily="18" charset="0"/>
                <a:cs typeface="Times New Roman" pitchFamily="18" charset="0"/>
              </a:rPr>
              <a:t>V</a:t>
            </a:r>
            <a:r>
              <a:rPr lang="en-US" sz="1979" b="1" dirty="0">
                <a:solidFill>
                  <a:srgbClr val="00B050"/>
                </a:solidFill>
                <a:latin typeface="Times New Roman" pitchFamily="18" charset="0"/>
                <a:cs typeface="Times New Roman" pitchFamily="18" charset="0"/>
              </a:rPr>
              <a:t>= </a:t>
            </a:r>
            <a:r>
              <a:rPr lang="en-US" sz="1979" b="1" dirty="0">
                <a:solidFill>
                  <a:srgbClr val="006600"/>
                </a:solidFill>
                <a:latin typeface="Times New Roman" pitchFamily="18" charset="0"/>
                <a:cs typeface="Times New Roman" pitchFamily="18" charset="0"/>
              </a:rPr>
              <a:t>100 rem</a:t>
            </a: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tint val="75000"/>
                  </a:prstClr>
                </a:solidFill>
              </a:rPr>
              <a:pPr/>
              <a:t>22</a:t>
            </a:fld>
            <a:endParaRPr lang="en-US" dirty="0">
              <a:solidFill>
                <a:prstClr val="black">
                  <a:tint val="75000"/>
                </a:prstClr>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470793297"/>
              </p:ext>
            </p:extLst>
          </p:nvPr>
        </p:nvGraphicFramePr>
        <p:xfrm>
          <a:off x="10028085" y="145623"/>
          <a:ext cx="2864826" cy="4367916"/>
        </p:xfrm>
        <a:graphic>
          <a:graphicData uri="http://schemas.openxmlformats.org/drawingml/2006/table">
            <a:tbl>
              <a:tblPr firstRow="1" bandRow="1">
                <a:tableStyleId>{5C22544A-7EE6-4342-B048-85BDC9FD1C3A}</a:tableStyleId>
              </a:tblPr>
              <a:tblGrid>
                <a:gridCol w="2196366">
                  <a:extLst>
                    <a:ext uri="{9D8B030D-6E8A-4147-A177-3AD203B41FA5}">
                      <a16:colId xmlns:a16="http://schemas.microsoft.com/office/drawing/2014/main" val="2064442967"/>
                    </a:ext>
                  </a:extLst>
                </a:gridCol>
                <a:gridCol w="668460">
                  <a:extLst>
                    <a:ext uri="{9D8B030D-6E8A-4147-A177-3AD203B41FA5}">
                      <a16:colId xmlns:a16="http://schemas.microsoft.com/office/drawing/2014/main" val="1137811389"/>
                    </a:ext>
                  </a:extLst>
                </a:gridCol>
              </a:tblGrid>
              <a:tr h="392029">
                <a:tc>
                  <a:txBody>
                    <a:bodyPr/>
                    <a:lstStyle/>
                    <a:p>
                      <a:r>
                        <a:rPr lang="en-US" sz="1900" b="1" dirty="0">
                          <a:solidFill>
                            <a:srgbClr val="FF0000"/>
                          </a:solidFill>
                          <a:latin typeface="Times New Roman" pitchFamily="18" charset="0"/>
                          <a:cs typeface="Times New Roman" pitchFamily="18" charset="0"/>
                        </a:rPr>
                        <a:t>Beam</a:t>
                      </a:r>
                      <a:r>
                        <a:rPr lang="en-US" sz="1900" b="1" baseline="0" dirty="0">
                          <a:solidFill>
                            <a:srgbClr val="FF0000"/>
                          </a:solidFill>
                          <a:latin typeface="Times New Roman" pitchFamily="18" charset="0"/>
                          <a:cs typeface="Times New Roman" pitchFamily="18" charset="0"/>
                        </a:rPr>
                        <a:t> type</a:t>
                      </a:r>
                      <a:endParaRPr lang="en-US" sz="1900" b="1" dirty="0">
                        <a:solidFill>
                          <a:srgbClr val="FF0000"/>
                        </a:solidFill>
                        <a:latin typeface="Times New Roman" pitchFamily="18" charset="0"/>
                        <a:cs typeface="Times New Roman" pitchFamily="18" charset="0"/>
                      </a:endParaRPr>
                    </a:p>
                  </a:txBody>
                  <a:tcPr marL="67851" marR="67851" marT="45234" marB="45234"/>
                </a:tc>
                <a:tc>
                  <a:txBody>
                    <a:bodyPr/>
                    <a:lstStyle/>
                    <a:p>
                      <a:r>
                        <a:rPr lang="en-US" sz="1900" b="1" dirty="0">
                          <a:solidFill>
                            <a:srgbClr val="FF0000"/>
                          </a:solidFill>
                          <a:latin typeface="Times New Roman" pitchFamily="18" charset="0"/>
                          <a:cs typeface="Times New Roman" pitchFamily="18" charset="0"/>
                        </a:rPr>
                        <a:t>QF</a:t>
                      </a:r>
                    </a:p>
                  </a:txBody>
                  <a:tcPr marL="67851" marR="67851" marT="45234" marB="45234"/>
                </a:tc>
                <a:extLst>
                  <a:ext uri="{0D108BD9-81ED-4DB2-BD59-A6C34878D82A}">
                    <a16:rowId xmlns:a16="http://schemas.microsoft.com/office/drawing/2014/main" val="1789489892"/>
                  </a:ext>
                </a:extLst>
              </a:tr>
              <a:tr h="1111062">
                <a:tc>
                  <a:txBody>
                    <a:bodyPr/>
                    <a:lstStyle/>
                    <a:p>
                      <a:r>
                        <a:rPr lang="en-US" sz="1900" b="1" dirty="0">
                          <a:solidFill>
                            <a:srgbClr val="006600"/>
                          </a:solidFill>
                          <a:latin typeface="Times New Roman" pitchFamily="18" charset="0"/>
                          <a:cs typeface="Times New Roman" pitchFamily="18" charset="0"/>
                        </a:rPr>
                        <a:t>x and gamma</a:t>
                      </a:r>
                    </a:p>
                  </a:txBody>
                  <a:tcPr marL="67851" marR="67851" marT="45234" marB="45234"/>
                </a:tc>
                <a:tc>
                  <a:txBody>
                    <a:bodyPr/>
                    <a:lstStyle/>
                    <a:p>
                      <a:pPr algn="ctr"/>
                      <a:r>
                        <a:rPr lang="en-US" sz="1900" b="1" dirty="0">
                          <a:solidFill>
                            <a:srgbClr val="006600"/>
                          </a:solidFill>
                          <a:latin typeface="Times New Roman" pitchFamily="18" charset="0"/>
                          <a:cs typeface="Times New Roman" pitchFamily="18" charset="0"/>
                        </a:rPr>
                        <a:t>1</a:t>
                      </a:r>
                    </a:p>
                  </a:txBody>
                  <a:tcPr marL="67851" marR="67851" marT="45234" marB="45234"/>
                </a:tc>
                <a:extLst>
                  <a:ext uri="{0D108BD9-81ED-4DB2-BD59-A6C34878D82A}">
                    <a16:rowId xmlns:a16="http://schemas.microsoft.com/office/drawing/2014/main" val="572927711"/>
                  </a:ext>
                </a:extLst>
              </a:tr>
              <a:tr h="693589">
                <a:tc>
                  <a:txBody>
                    <a:bodyPr/>
                    <a:lstStyle/>
                    <a:p>
                      <a:r>
                        <a:rPr lang="en-US" sz="1900" b="1" dirty="0">
                          <a:latin typeface="Times New Roman" pitchFamily="18" charset="0"/>
                          <a:cs typeface="Times New Roman" pitchFamily="18" charset="0"/>
                        </a:rPr>
                        <a:t>beta with energy</a:t>
                      </a:r>
                      <a:r>
                        <a:rPr lang="en-US" sz="1900" b="1" baseline="0" dirty="0">
                          <a:latin typeface="Times New Roman" pitchFamily="18" charset="0"/>
                          <a:cs typeface="Times New Roman" pitchFamily="18" charset="0"/>
                        </a:rPr>
                        <a:t> more than 0.03mev</a:t>
                      </a:r>
                      <a:endParaRPr lang="en-US" sz="1900" b="1" dirty="0">
                        <a:latin typeface="Times New Roman" pitchFamily="18" charset="0"/>
                        <a:cs typeface="Times New Roman" pitchFamily="18" charset="0"/>
                      </a:endParaRPr>
                    </a:p>
                  </a:txBody>
                  <a:tcPr marL="67851" marR="67851" marT="45234" marB="45234"/>
                </a:tc>
                <a:tc>
                  <a:txBody>
                    <a:bodyPr/>
                    <a:lstStyle/>
                    <a:p>
                      <a:pPr algn="ctr"/>
                      <a:r>
                        <a:rPr lang="en-US" sz="1900" b="1" dirty="0">
                          <a:latin typeface="Times New Roman" pitchFamily="18" charset="0"/>
                          <a:cs typeface="Times New Roman" pitchFamily="18" charset="0"/>
                        </a:rPr>
                        <a:t>1.7</a:t>
                      </a:r>
                    </a:p>
                  </a:txBody>
                  <a:tcPr marL="67851" marR="67851" marT="45234" marB="45234"/>
                </a:tc>
                <a:extLst>
                  <a:ext uri="{0D108BD9-81ED-4DB2-BD59-A6C34878D82A}">
                    <a16:rowId xmlns:a16="http://schemas.microsoft.com/office/drawing/2014/main" val="2944538573"/>
                  </a:ext>
                </a:extLst>
              </a:tr>
              <a:tr h="693589">
                <a:tc>
                  <a:txBody>
                    <a:bodyPr/>
                    <a:lstStyle/>
                    <a:p>
                      <a:r>
                        <a:rPr lang="en-US" sz="1900" b="1" dirty="0">
                          <a:solidFill>
                            <a:srgbClr val="006600"/>
                          </a:solidFill>
                          <a:latin typeface="Times New Roman" pitchFamily="18" charset="0"/>
                          <a:cs typeface="Times New Roman" pitchFamily="18" charset="0"/>
                        </a:rPr>
                        <a:t>neutron &amp; proton to10mev</a:t>
                      </a:r>
                    </a:p>
                  </a:txBody>
                  <a:tcPr marL="67851" marR="67851" marT="45234" marB="45234"/>
                </a:tc>
                <a:tc>
                  <a:txBody>
                    <a:bodyPr/>
                    <a:lstStyle/>
                    <a:p>
                      <a:pPr algn="ctr"/>
                      <a:r>
                        <a:rPr lang="en-US" sz="1900" b="1" dirty="0">
                          <a:solidFill>
                            <a:srgbClr val="006600"/>
                          </a:solidFill>
                          <a:latin typeface="Times New Roman" pitchFamily="18" charset="0"/>
                          <a:cs typeface="Times New Roman" pitchFamily="18" charset="0"/>
                        </a:rPr>
                        <a:t>10</a:t>
                      </a:r>
                    </a:p>
                  </a:txBody>
                  <a:tcPr marL="67851" marR="67851" marT="45234" marB="45234"/>
                </a:tc>
                <a:extLst>
                  <a:ext uri="{0D108BD9-81ED-4DB2-BD59-A6C34878D82A}">
                    <a16:rowId xmlns:a16="http://schemas.microsoft.com/office/drawing/2014/main" val="4026778070"/>
                  </a:ext>
                </a:extLst>
              </a:tr>
              <a:tr h="392029">
                <a:tc>
                  <a:txBody>
                    <a:bodyPr/>
                    <a:lstStyle/>
                    <a:p>
                      <a:r>
                        <a:rPr lang="en-US" sz="1900" b="1" dirty="0">
                          <a:latin typeface="Times New Roman" pitchFamily="18" charset="0"/>
                          <a:cs typeface="Times New Roman" pitchFamily="18" charset="0"/>
                        </a:rPr>
                        <a:t>if eye radiated</a:t>
                      </a:r>
                    </a:p>
                  </a:txBody>
                  <a:tcPr marL="67851" marR="67851" marT="45234" marB="45234"/>
                </a:tc>
                <a:tc>
                  <a:txBody>
                    <a:bodyPr/>
                    <a:lstStyle/>
                    <a:p>
                      <a:pPr algn="ctr"/>
                      <a:r>
                        <a:rPr lang="en-US" sz="1900" b="1" dirty="0">
                          <a:latin typeface="Times New Roman" pitchFamily="18" charset="0"/>
                          <a:cs typeface="Times New Roman" pitchFamily="18" charset="0"/>
                        </a:rPr>
                        <a:t>30</a:t>
                      </a:r>
                    </a:p>
                  </a:txBody>
                  <a:tcPr marL="67851" marR="67851" marT="45234" marB="45234"/>
                </a:tc>
                <a:extLst>
                  <a:ext uri="{0D108BD9-81ED-4DB2-BD59-A6C34878D82A}">
                    <a16:rowId xmlns:a16="http://schemas.microsoft.com/office/drawing/2014/main" val="336274921"/>
                  </a:ext>
                </a:extLst>
              </a:tr>
              <a:tr h="693589">
                <a:tc>
                  <a:txBody>
                    <a:bodyPr/>
                    <a:lstStyle/>
                    <a:p>
                      <a:r>
                        <a:rPr lang="en-US" sz="1900" b="1" dirty="0">
                          <a:latin typeface="Times New Roman" pitchFamily="18" charset="0"/>
                          <a:cs typeface="Times New Roman" pitchFamily="18" charset="0"/>
                        </a:rPr>
                        <a:t>alpha from natural radioactivity</a:t>
                      </a:r>
                    </a:p>
                  </a:txBody>
                  <a:tcPr marL="67851" marR="67851" marT="45234" marB="45234"/>
                </a:tc>
                <a:tc>
                  <a:txBody>
                    <a:bodyPr/>
                    <a:lstStyle/>
                    <a:p>
                      <a:pPr algn="ctr"/>
                      <a:r>
                        <a:rPr lang="en-US" sz="1900" b="1" dirty="0">
                          <a:latin typeface="Times New Roman" pitchFamily="18" charset="0"/>
                          <a:cs typeface="Times New Roman" pitchFamily="18" charset="0"/>
                        </a:rPr>
                        <a:t>10</a:t>
                      </a:r>
                    </a:p>
                  </a:txBody>
                  <a:tcPr marL="67851" marR="67851" marT="45234" marB="45234"/>
                </a:tc>
                <a:extLst>
                  <a:ext uri="{0D108BD9-81ED-4DB2-BD59-A6C34878D82A}">
                    <a16:rowId xmlns:a16="http://schemas.microsoft.com/office/drawing/2014/main" val="3140312618"/>
                  </a:ext>
                </a:extLst>
              </a:tr>
              <a:tr h="392029">
                <a:tc>
                  <a:txBody>
                    <a:bodyPr/>
                    <a:lstStyle/>
                    <a:p>
                      <a:r>
                        <a:rPr lang="en-US" sz="1900" b="1" dirty="0">
                          <a:latin typeface="Times New Roman" pitchFamily="18" charset="0"/>
                          <a:cs typeface="Times New Roman" pitchFamily="18" charset="0"/>
                        </a:rPr>
                        <a:t>heavy cores</a:t>
                      </a:r>
                    </a:p>
                  </a:txBody>
                  <a:tcPr marL="67851" marR="67851" marT="45234" marB="45234"/>
                </a:tc>
                <a:tc>
                  <a:txBody>
                    <a:bodyPr/>
                    <a:lstStyle/>
                    <a:p>
                      <a:pPr algn="ctr"/>
                      <a:r>
                        <a:rPr lang="en-US" sz="1900" b="1" dirty="0">
                          <a:latin typeface="Times New Roman" pitchFamily="18" charset="0"/>
                          <a:cs typeface="Times New Roman" pitchFamily="18" charset="0"/>
                        </a:rPr>
                        <a:t>20</a:t>
                      </a:r>
                    </a:p>
                  </a:txBody>
                  <a:tcPr marL="67851" marR="67851" marT="45234" marB="45234"/>
                </a:tc>
                <a:extLst>
                  <a:ext uri="{0D108BD9-81ED-4DB2-BD59-A6C34878D82A}">
                    <a16:rowId xmlns:a16="http://schemas.microsoft.com/office/drawing/2014/main" val="1360084121"/>
                  </a:ext>
                </a:extLst>
              </a:tr>
            </a:tbl>
          </a:graphicData>
        </a:graphic>
      </p:graphicFrame>
      <p:sp>
        <p:nvSpPr>
          <p:cNvPr id="2" name="Footer Placeholder 1"/>
          <p:cNvSpPr>
            <a:spLocks noGrp="1"/>
          </p:cNvSpPr>
          <p:nvPr>
            <p:ph type="ftr" sz="quarter" idx="11"/>
          </p:nvPr>
        </p:nvSpPr>
        <p:spPr/>
        <p:txBody>
          <a:bodyPr/>
          <a:lstStyle/>
          <a:p>
            <a:r>
              <a:rPr lang="en-US">
                <a:solidFill>
                  <a:prstClr val="black">
                    <a:tint val="75000"/>
                  </a:prstClr>
                </a:solidFill>
              </a:rPr>
              <a:t>Movahedi</a:t>
            </a:r>
            <a:endParaRPr lang="en-US" dirty="0">
              <a:solidFill>
                <a:prstClr val="black">
                  <a:tint val="75000"/>
                </a:prstClr>
              </a:solidFill>
            </a:endParaRPr>
          </a:p>
        </p:txBody>
      </p:sp>
    </p:spTree>
    <p:extLst>
      <p:ext uri="{BB962C8B-B14F-4D97-AF65-F5344CB8AC3E}">
        <p14:creationId xmlns:p14="http://schemas.microsoft.com/office/powerpoint/2010/main" val="1357028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00" y="162561"/>
            <a:ext cx="12649200" cy="7007014"/>
          </a:xfrm>
        </p:spPr>
        <p:txBody>
          <a:bodyPr>
            <a:noAutofit/>
          </a:bodyPr>
          <a:lstStyle/>
          <a:p>
            <a:pPr marL="0" indent="0" algn="ctr" rtl="1">
              <a:lnSpc>
                <a:spcPct val="115000"/>
              </a:lnSpc>
              <a:spcBef>
                <a:spcPts val="0"/>
              </a:spcBef>
              <a:buNone/>
            </a:pPr>
            <a:r>
              <a:rPr lang="fa-IR" sz="2560" b="1" dirty="0">
                <a:solidFill>
                  <a:srgbClr val="C00000"/>
                </a:solidFill>
                <a:latin typeface="Times New Roman" panose="02020603050405020304" pitchFamily="18" charset="0"/>
                <a:ea typeface="Calibri"/>
                <a:cs typeface="Times New Roman" panose="02020603050405020304" pitchFamily="18" charset="0"/>
              </a:rPr>
              <a:t>  خلاصه</a:t>
            </a:r>
            <a:r>
              <a:rPr lang="fa-IR" sz="2133" b="1" dirty="0">
                <a:solidFill>
                  <a:srgbClr val="C00000"/>
                </a:solidFill>
                <a:latin typeface="Times New Roman" panose="02020603050405020304" pitchFamily="18" charset="0"/>
                <a:ea typeface="Calibri"/>
                <a:cs typeface="Times New Roman" panose="02020603050405020304" pitchFamily="18" charset="0"/>
              </a:rPr>
              <a:t>: </a:t>
            </a:r>
            <a:r>
              <a:rPr lang="fa-IR" sz="2800" b="1" dirty="0">
                <a:solidFill>
                  <a:srgbClr val="C00000"/>
                </a:solidFill>
                <a:latin typeface="Times New Roman" panose="02020603050405020304" pitchFamily="18" charset="0"/>
                <a:ea typeface="Calibri"/>
                <a:cs typeface="Times New Roman" panose="02020603050405020304" pitchFamily="18" charset="0"/>
              </a:rPr>
              <a:t>چهار نوع کمیت  تشعشع </a:t>
            </a:r>
          </a:p>
          <a:p>
            <a:pPr marL="0" indent="0" algn="r" rtl="1">
              <a:lnSpc>
                <a:spcPct val="115000"/>
              </a:lnSpc>
              <a:spcBef>
                <a:spcPts val="0"/>
              </a:spcBef>
              <a:buNone/>
            </a:pPr>
            <a:r>
              <a:rPr lang="fa-IR" sz="2133" b="1" dirty="0">
                <a:latin typeface="Times New Roman" panose="02020603050405020304" pitchFamily="18" charset="0"/>
                <a:ea typeface="Calibri"/>
                <a:cs typeface="Times New Roman" panose="02020603050405020304" pitchFamily="18" charset="0"/>
              </a:rPr>
              <a:t>تشعشعات دارای </a:t>
            </a:r>
            <a:r>
              <a:rPr lang="fa-IR" sz="2133" b="1" dirty="0">
                <a:solidFill>
                  <a:srgbClr val="0000CC"/>
                </a:solidFill>
                <a:latin typeface="Times New Roman" panose="02020603050405020304" pitchFamily="18" charset="0"/>
                <a:ea typeface="Calibri"/>
                <a:cs typeface="Times New Roman" panose="02020603050405020304" pitchFamily="18" charset="0"/>
              </a:rPr>
              <a:t>چهار نوع کمیت </a:t>
            </a:r>
            <a:r>
              <a:rPr lang="fa-IR" sz="2133" b="1" dirty="0">
                <a:latin typeface="Times New Roman" panose="02020603050405020304" pitchFamily="18" charset="0"/>
                <a:ea typeface="Calibri"/>
                <a:cs typeface="Times New Roman" panose="02020603050405020304" pitchFamily="18" charset="0"/>
              </a:rPr>
              <a:t>است .</a:t>
            </a:r>
            <a:r>
              <a:rPr lang="en-US" sz="2133" b="1" dirty="0">
                <a:latin typeface="Times New Roman" panose="02020603050405020304" pitchFamily="18" charset="0"/>
                <a:ea typeface="Calibri"/>
                <a:cs typeface="Times New Roman" panose="02020603050405020304" pitchFamily="18" charset="0"/>
              </a:rPr>
              <a:t>    </a:t>
            </a:r>
            <a:r>
              <a:rPr lang="fa-IR" sz="2133" b="1" dirty="0">
                <a:solidFill>
                  <a:srgbClr val="006600"/>
                </a:solidFill>
                <a:latin typeface="Times New Roman" panose="02020603050405020304" pitchFamily="18" charset="0"/>
                <a:ea typeface="Calibri"/>
                <a:cs typeface="Times New Roman" panose="02020603050405020304" pitchFamily="18" charset="0"/>
              </a:rPr>
              <a:t>1- گری و   2- سیورت </a:t>
            </a:r>
          </a:p>
          <a:p>
            <a:pPr marL="0" indent="0" algn="r" rtl="1">
              <a:lnSpc>
                <a:spcPct val="115000"/>
              </a:lnSpc>
              <a:spcBef>
                <a:spcPts val="0"/>
              </a:spcBef>
              <a:buNone/>
            </a:pPr>
            <a:r>
              <a:rPr lang="fa-IR" sz="2133" b="1" dirty="0">
                <a:latin typeface="Times New Roman" panose="02020603050405020304" pitchFamily="18" charset="0"/>
                <a:ea typeface="Calibri"/>
                <a:cs typeface="Times New Roman" panose="02020603050405020304" pitchFamily="18" charset="0"/>
              </a:rPr>
              <a:t> </a:t>
            </a:r>
          </a:p>
          <a:p>
            <a:pPr marL="0" indent="0" algn="r" rtl="1">
              <a:lnSpc>
                <a:spcPct val="115000"/>
              </a:lnSpc>
              <a:spcBef>
                <a:spcPts val="0"/>
              </a:spcBef>
              <a:buNone/>
            </a:pPr>
            <a:r>
              <a:rPr lang="fa-IR" sz="2133" b="1" dirty="0">
                <a:solidFill>
                  <a:srgbClr val="FF0000"/>
                </a:solidFill>
                <a:latin typeface="Times New Roman" panose="02020603050405020304" pitchFamily="18" charset="0"/>
                <a:ea typeface="Calibri"/>
                <a:cs typeface="Times New Roman" panose="02020603050405020304" pitchFamily="18" charset="0"/>
              </a:rPr>
              <a:t>3- رونتگن:  </a:t>
            </a:r>
            <a:r>
              <a:rPr lang="fa-IR" sz="2133" b="1" dirty="0">
                <a:solidFill>
                  <a:srgbClr val="006600"/>
                </a:solidFill>
                <a:latin typeface="Times New Roman" panose="02020603050405020304" pitchFamily="18" charset="0"/>
                <a:ea typeface="Calibri"/>
                <a:cs typeface="Times New Roman" panose="02020603050405020304" pitchFamily="18" charset="0"/>
              </a:rPr>
              <a:t>تابش گیری در هوا</a:t>
            </a:r>
          </a:p>
          <a:p>
            <a:pPr marL="0" indent="0" algn="r" rtl="1">
              <a:lnSpc>
                <a:spcPct val="115000"/>
              </a:lnSpc>
              <a:spcBef>
                <a:spcPts val="0"/>
              </a:spcBef>
              <a:buNone/>
            </a:pPr>
            <a:r>
              <a:rPr lang="fa-IR" sz="2133" b="1" dirty="0">
                <a:solidFill>
                  <a:srgbClr val="0000CC"/>
                </a:solidFill>
                <a:latin typeface="Times New Roman" panose="02020603050405020304" pitchFamily="18" charset="0"/>
                <a:ea typeface="Calibri"/>
                <a:cs typeface="Times New Roman" panose="02020603050405020304" pitchFamily="18" charset="0"/>
              </a:rPr>
              <a:t> واحد:  </a:t>
            </a:r>
            <a:r>
              <a:rPr lang="en-US" sz="2133" b="1" dirty="0">
                <a:latin typeface="Times New Roman" panose="02020603050405020304" pitchFamily="18" charset="0"/>
                <a:ea typeface="Calibri"/>
                <a:cs typeface="Times New Roman" panose="02020603050405020304" pitchFamily="18" charset="0"/>
              </a:rPr>
              <a:t>SI </a:t>
            </a:r>
            <a:r>
              <a:rPr lang="fa-IR" sz="2133" b="1" dirty="0">
                <a:latin typeface="Times New Roman" panose="02020603050405020304" pitchFamily="18" charset="0"/>
                <a:ea typeface="Calibri"/>
                <a:cs typeface="Times New Roman" panose="02020603050405020304" pitchFamily="18" charset="0"/>
              </a:rPr>
              <a:t> بر اساس</a:t>
            </a:r>
            <a:r>
              <a:rPr lang="en-US" sz="2133" b="1" dirty="0">
                <a:latin typeface="Times New Roman" panose="02020603050405020304" pitchFamily="18" charset="0"/>
                <a:ea typeface="Calibri"/>
                <a:cs typeface="Times New Roman" panose="02020603050405020304" pitchFamily="18" charset="0"/>
              </a:rPr>
              <a:t>  C/ kg  </a:t>
            </a:r>
            <a:r>
              <a:rPr lang="fa-IR" sz="2133" b="1" dirty="0">
                <a:latin typeface="Times New Roman" panose="02020603050405020304" pitchFamily="18" charset="0"/>
                <a:ea typeface="Calibri"/>
                <a:cs typeface="Times New Roman" panose="02020603050405020304" pitchFamily="18" charset="0"/>
              </a:rPr>
              <a:t>واحد سنتی </a:t>
            </a:r>
            <a:r>
              <a:rPr lang="en-US" sz="2133" b="1" dirty="0">
                <a:latin typeface="Times New Roman" panose="02020603050405020304" pitchFamily="18" charset="0"/>
                <a:ea typeface="Calibri"/>
                <a:cs typeface="Times New Roman" panose="02020603050405020304" pitchFamily="18" charset="0"/>
              </a:rPr>
              <a:t>R </a:t>
            </a:r>
            <a:r>
              <a:rPr lang="fa-IR" sz="2133" b="1" dirty="0">
                <a:latin typeface="Times New Roman" panose="02020603050405020304" pitchFamily="18" charset="0"/>
                <a:ea typeface="Calibri"/>
                <a:cs typeface="Times New Roman" panose="02020603050405020304" pitchFamily="18" charset="0"/>
              </a:rPr>
              <a:t> است </a:t>
            </a:r>
          </a:p>
          <a:p>
            <a:pPr marL="0" indent="0" algn="r" rtl="1">
              <a:lnSpc>
                <a:spcPct val="115000"/>
              </a:lnSpc>
              <a:spcBef>
                <a:spcPts val="0"/>
              </a:spcBef>
              <a:buNone/>
            </a:pPr>
            <a:r>
              <a:rPr lang="fa-IR" sz="2133" b="1" dirty="0">
                <a:latin typeface="Times New Roman" panose="02020603050405020304" pitchFamily="18" charset="0"/>
                <a:ea typeface="Calibri"/>
                <a:cs typeface="Times New Roman" panose="02020603050405020304" pitchFamily="18" charset="0"/>
              </a:rPr>
              <a:t>مقیاسی از یونیزاسیون تولید شده با </a:t>
            </a:r>
            <a:r>
              <a:rPr lang="fa-IR" sz="2133" b="1" dirty="0">
                <a:solidFill>
                  <a:srgbClr val="006600"/>
                </a:solidFill>
                <a:latin typeface="Times New Roman" panose="02020603050405020304" pitchFamily="18" charset="0"/>
                <a:ea typeface="Calibri"/>
                <a:cs typeface="Times New Roman" panose="02020603050405020304" pitchFamily="18" charset="0"/>
              </a:rPr>
              <a:t>اشعه ایکس</a:t>
            </a:r>
            <a:endParaRPr lang="en-US" sz="2133" dirty="0">
              <a:solidFill>
                <a:srgbClr val="006600"/>
              </a:solidFill>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fa-IR" sz="2133" b="1" dirty="0">
                <a:solidFill>
                  <a:srgbClr val="0000CC"/>
                </a:solidFill>
                <a:latin typeface="Times New Roman" panose="02020603050405020304" pitchFamily="18" charset="0"/>
                <a:ea typeface="Calibri"/>
                <a:cs typeface="Times New Roman" panose="02020603050405020304" pitchFamily="18" charset="0"/>
              </a:rPr>
              <a:t>مورد استفاده : </a:t>
            </a:r>
            <a:r>
              <a:rPr lang="fa-IR" sz="2133" b="1" dirty="0">
                <a:latin typeface="Times New Roman" panose="02020603050405020304" pitchFamily="18" charset="0"/>
                <a:ea typeface="Calibri"/>
                <a:cs typeface="Times New Roman" panose="02020603050405020304" pitchFamily="18" charset="0"/>
              </a:rPr>
              <a:t>مقیاسی از تابش است و برای </a:t>
            </a:r>
            <a:r>
              <a:rPr lang="fa-IR" sz="2133" b="1" dirty="0">
                <a:solidFill>
                  <a:srgbClr val="006600"/>
                </a:solidFill>
                <a:latin typeface="Times New Roman" panose="02020603050405020304" pitchFamily="18" charset="0"/>
                <a:ea typeface="Calibri"/>
                <a:cs typeface="Times New Roman" panose="02020603050405020304" pitchFamily="18" charset="0"/>
              </a:rPr>
              <a:t>اندازه گیری </a:t>
            </a:r>
            <a:r>
              <a:rPr lang="fa-IR" sz="2133" b="1" u="sng" dirty="0">
                <a:solidFill>
                  <a:srgbClr val="006600"/>
                </a:solidFill>
                <a:latin typeface="Times New Roman" panose="02020603050405020304" pitchFamily="18" charset="0"/>
                <a:ea typeface="Calibri"/>
                <a:cs typeface="Times New Roman" panose="02020603050405020304" pitchFamily="18" charset="0"/>
              </a:rPr>
              <a:t>شدت تشعشع</a:t>
            </a:r>
            <a:r>
              <a:rPr lang="fa-IR" sz="2133" b="1" dirty="0">
                <a:solidFill>
                  <a:srgbClr val="006600"/>
                </a:solidFill>
                <a:latin typeface="Times New Roman" panose="02020603050405020304" pitchFamily="18" charset="0"/>
                <a:ea typeface="Calibri"/>
                <a:cs typeface="Times New Roman" panose="02020603050405020304" pitchFamily="18" charset="0"/>
              </a:rPr>
              <a:t> </a:t>
            </a:r>
            <a:r>
              <a:rPr lang="fa-IR" sz="2133" b="1" dirty="0">
                <a:latin typeface="Times New Roman" panose="02020603050405020304" pitchFamily="18" charset="0"/>
                <a:ea typeface="Calibri"/>
                <a:cs typeface="Times New Roman" panose="02020603050405020304" pitchFamily="18" charset="0"/>
              </a:rPr>
              <a:t>استفاده دارد</a:t>
            </a:r>
          </a:p>
          <a:p>
            <a:pPr marL="0" indent="0" algn="r" rtl="1">
              <a:lnSpc>
                <a:spcPct val="115000"/>
              </a:lnSpc>
              <a:spcBef>
                <a:spcPts val="0"/>
              </a:spcBef>
              <a:buNone/>
            </a:pPr>
            <a:endParaRPr lang="fa-IR" sz="2133" b="1"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fa-IR" sz="2133" b="1" dirty="0">
                <a:solidFill>
                  <a:srgbClr val="FF0000"/>
                </a:solidFill>
                <a:latin typeface="Times New Roman" panose="02020603050405020304" pitchFamily="18" charset="0"/>
                <a:ea typeface="Calibri"/>
                <a:cs typeface="Times New Roman" panose="02020603050405020304" pitchFamily="18" charset="0"/>
              </a:rPr>
              <a:t>4- بکرل </a:t>
            </a:r>
            <a:r>
              <a:rPr lang="en-US" sz="2133" b="1" dirty="0" err="1">
                <a:solidFill>
                  <a:srgbClr val="FF0000"/>
                </a:solidFill>
                <a:latin typeface="Times New Roman" panose="02020603050405020304" pitchFamily="18" charset="0"/>
                <a:ea typeface="Calibri"/>
                <a:cs typeface="Times New Roman" panose="02020603050405020304" pitchFamily="18" charset="0"/>
              </a:rPr>
              <a:t>Bq</a:t>
            </a:r>
            <a:r>
              <a:rPr lang="fa-IR" sz="2133" b="1" dirty="0">
                <a:solidFill>
                  <a:srgbClr val="FF0000"/>
                </a:solidFill>
                <a:latin typeface="Times New Roman" panose="02020603050405020304" pitchFamily="18" charset="0"/>
                <a:ea typeface="Calibri"/>
                <a:cs typeface="Times New Roman" panose="02020603050405020304" pitchFamily="18" charset="0"/>
              </a:rPr>
              <a:t>:</a:t>
            </a:r>
            <a:r>
              <a:rPr lang="en-US" sz="2133" b="1" dirty="0">
                <a:solidFill>
                  <a:srgbClr val="FF0000"/>
                </a:solidFill>
                <a:latin typeface="Times New Roman" panose="02020603050405020304" pitchFamily="18" charset="0"/>
                <a:ea typeface="Calibri"/>
                <a:cs typeface="Times New Roman" panose="02020603050405020304" pitchFamily="18" charset="0"/>
              </a:rPr>
              <a:t> </a:t>
            </a:r>
            <a:r>
              <a:rPr lang="fa-IR" sz="2133" b="1" dirty="0">
                <a:latin typeface="Times New Roman" panose="02020603050405020304" pitchFamily="18" charset="0"/>
                <a:ea typeface="Calibri"/>
                <a:cs typeface="Times New Roman" panose="02020603050405020304" pitchFamily="18" charset="0"/>
              </a:rPr>
              <a:t>یک بکرل </a:t>
            </a:r>
            <a:r>
              <a:rPr lang="fa-IR" sz="2133" b="1" dirty="0">
                <a:solidFill>
                  <a:srgbClr val="006600"/>
                </a:solidFill>
                <a:latin typeface="Times New Roman" panose="02020603050405020304" pitchFamily="18" charset="0"/>
                <a:ea typeface="Calibri"/>
                <a:cs typeface="Times New Roman" panose="02020603050405020304" pitchFamily="18" charset="0"/>
              </a:rPr>
              <a:t>مقداری از مواد رادیواکتیویته است که در هر ثانیه از هسته </a:t>
            </a:r>
          </a:p>
          <a:p>
            <a:pPr marL="0" indent="0" algn="r" rtl="1">
              <a:lnSpc>
                <a:spcPct val="115000"/>
              </a:lnSpc>
              <a:spcBef>
                <a:spcPts val="0"/>
              </a:spcBef>
              <a:buNone/>
            </a:pPr>
            <a:r>
              <a:rPr lang="fa-IR" sz="2133" b="1" dirty="0">
                <a:solidFill>
                  <a:srgbClr val="006600"/>
                </a:solidFill>
                <a:latin typeface="Times New Roman" panose="02020603050405020304" pitchFamily="18" charset="0"/>
                <a:ea typeface="Calibri"/>
                <a:cs typeface="Times New Roman" panose="02020603050405020304" pitchFamily="18" charset="0"/>
              </a:rPr>
              <a:t>استحاله </a:t>
            </a:r>
            <a:r>
              <a:rPr lang="fa-IR" sz="2133" b="1" dirty="0">
                <a:latin typeface="Times New Roman" panose="02020603050405020304" pitchFamily="18" charset="0"/>
                <a:ea typeface="Calibri"/>
                <a:cs typeface="Times New Roman" panose="02020603050405020304" pitchFamily="18" charset="0"/>
              </a:rPr>
              <a:t>پیدا می کند.</a:t>
            </a:r>
          </a:p>
          <a:p>
            <a:pPr marL="0" indent="0" algn="r" rtl="1">
              <a:lnSpc>
                <a:spcPct val="115000"/>
              </a:lnSpc>
              <a:spcBef>
                <a:spcPts val="0"/>
              </a:spcBef>
              <a:buNone/>
            </a:pPr>
            <a:r>
              <a:rPr lang="fa-IR" sz="2133" b="1" dirty="0">
                <a:latin typeface="Times New Roman" panose="02020603050405020304" pitchFamily="18" charset="0"/>
                <a:ea typeface="Calibri"/>
                <a:cs typeface="Times New Roman" panose="02020603050405020304" pitchFamily="18" charset="0"/>
              </a:rPr>
              <a:t>واحد مقدار مواد  رادیواکتیواست نه تابش صورت گرفته از آن مواد. </a:t>
            </a:r>
          </a:p>
          <a:p>
            <a:pPr marL="0" indent="0" algn="r" rtl="1">
              <a:lnSpc>
                <a:spcPct val="115000"/>
              </a:lnSpc>
              <a:spcBef>
                <a:spcPts val="0"/>
              </a:spcBef>
              <a:buNone/>
            </a:pPr>
            <a:r>
              <a:rPr lang="fa-IR" sz="2133" b="1" dirty="0">
                <a:latin typeface="Times New Roman" panose="02020603050405020304" pitchFamily="18" charset="0"/>
                <a:ea typeface="Calibri"/>
                <a:cs typeface="Times New Roman" panose="02020603050405020304" pitchFamily="18" charset="0"/>
              </a:rPr>
              <a:t>سنجش شدت و میزان </a:t>
            </a:r>
            <a:r>
              <a:rPr lang="fa-IR" sz="2133" b="1" dirty="0">
                <a:solidFill>
                  <a:srgbClr val="006600"/>
                </a:solidFill>
                <a:latin typeface="Times New Roman" panose="02020603050405020304" pitchFamily="18" charset="0"/>
                <a:ea typeface="Calibri"/>
                <a:cs typeface="Times New Roman" panose="02020603050405020304" pitchFamily="18" charset="0"/>
              </a:rPr>
              <a:t>استحاله مواد رادیواکتیواست.  </a:t>
            </a:r>
            <a:r>
              <a:rPr lang="fa-IR" sz="2133" b="1" dirty="0">
                <a:latin typeface="Times New Roman" panose="02020603050405020304" pitchFamily="18" charset="0"/>
                <a:ea typeface="Calibri"/>
                <a:cs typeface="Times New Roman" panose="02020603050405020304" pitchFamily="18" charset="0"/>
              </a:rPr>
              <a:t>واحد قدیمی تر </a:t>
            </a:r>
            <a:r>
              <a:rPr lang="fa-IR" sz="2133" b="1" dirty="0">
                <a:solidFill>
                  <a:srgbClr val="006600"/>
                </a:solidFill>
                <a:latin typeface="Times New Roman" panose="02020603050405020304" pitchFamily="18" charset="0"/>
                <a:ea typeface="Calibri"/>
                <a:cs typeface="Times New Roman" panose="02020603050405020304" pitchFamily="18" charset="0"/>
              </a:rPr>
              <a:t>کوری  </a:t>
            </a:r>
            <a:r>
              <a:rPr lang="en-US" sz="2133" b="1" dirty="0">
                <a:solidFill>
                  <a:srgbClr val="006600"/>
                </a:solidFill>
                <a:latin typeface="Times New Roman" panose="02020603050405020304" pitchFamily="18" charset="0"/>
                <a:ea typeface="Calibri"/>
                <a:cs typeface="Times New Roman" panose="02020603050405020304" pitchFamily="18" charset="0"/>
              </a:rPr>
              <a:t>Ci  </a:t>
            </a:r>
            <a:r>
              <a:rPr lang="fa-IR" sz="2133" b="1" dirty="0">
                <a:solidFill>
                  <a:srgbClr val="006600"/>
                </a:solidFill>
                <a:latin typeface="Times New Roman" panose="02020603050405020304" pitchFamily="18" charset="0"/>
                <a:ea typeface="Calibri"/>
                <a:cs typeface="Times New Roman" panose="02020603050405020304" pitchFamily="18" charset="0"/>
              </a:rPr>
              <a:t> </a:t>
            </a:r>
            <a:endParaRPr lang="en-US" sz="2133" dirty="0">
              <a:solidFill>
                <a:srgbClr val="006600"/>
              </a:solidFill>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en-US" sz="2133" b="1" dirty="0">
                <a:latin typeface="Times New Roman" panose="02020603050405020304" pitchFamily="18" charset="0"/>
                <a:ea typeface="Calibri"/>
                <a:cs typeface="Times New Roman" panose="02020603050405020304" pitchFamily="18" charset="0"/>
              </a:rPr>
              <a:t> </a:t>
            </a:r>
            <a:endParaRPr lang="en-US" sz="2133" dirty="0">
              <a:latin typeface="Times New Roman" panose="02020603050405020304" pitchFamily="18" charset="0"/>
              <a:cs typeface="Times New Roman" panose="02020603050405020304" pitchFamily="18" charset="0"/>
            </a:endParaRPr>
          </a:p>
          <a:p>
            <a:pPr marL="0" indent="0" algn="r" rtl="1">
              <a:lnSpc>
                <a:spcPct val="115000"/>
              </a:lnSpc>
              <a:spcBef>
                <a:spcPts val="0"/>
              </a:spcBef>
              <a:buNone/>
            </a:pPr>
            <a:endParaRPr lang="fa-IR" sz="2133" b="1" dirty="0">
              <a:latin typeface="Times New Roman" panose="02020603050405020304" pitchFamily="18" charset="0"/>
              <a:ea typeface="Calibri"/>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23</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264960920"/>
              </p:ext>
            </p:extLst>
          </p:nvPr>
        </p:nvGraphicFramePr>
        <p:xfrm>
          <a:off x="399629" y="4839839"/>
          <a:ext cx="6990080" cy="2444495"/>
        </p:xfrm>
        <a:graphic>
          <a:graphicData uri="http://schemas.openxmlformats.org/drawingml/2006/table">
            <a:tbl>
              <a:tblPr firstRow="1" bandRow="1">
                <a:tableStyleId>{5C22544A-7EE6-4342-B048-85BDC9FD1C3A}</a:tableStyleId>
              </a:tblPr>
              <a:tblGrid>
                <a:gridCol w="2357120">
                  <a:extLst>
                    <a:ext uri="{9D8B030D-6E8A-4147-A177-3AD203B41FA5}">
                      <a16:colId xmlns:a16="http://schemas.microsoft.com/office/drawing/2014/main" val="20000"/>
                    </a:ext>
                  </a:extLst>
                </a:gridCol>
                <a:gridCol w="1598507">
                  <a:extLst>
                    <a:ext uri="{9D8B030D-6E8A-4147-A177-3AD203B41FA5}">
                      <a16:colId xmlns:a16="http://schemas.microsoft.com/office/drawing/2014/main" val="20001"/>
                    </a:ext>
                  </a:extLst>
                </a:gridCol>
                <a:gridCol w="3034453">
                  <a:extLst>
                    <a:ext uri="{9D8B030D-6E8A-4147-A177-3AD203B41FA5}">
                      <a16:colId xmlns:a16="http://schemas.microsoft.com/office/drawing/2014/main" val="20002"/>
                    </a:ext>
                  </a:extLst>
                </a:gridCol>
              </a:tblGrid>
              <a:tr h="493776">
                <a:tc>
                  <a:txBody>
                    <a:bodyPr/>
                    <a:lstStyle/>
                    <a:p>
                      <a:pPr algn="ctr" rtl="1"/>
                      <a:r>
                        <a:rPr lang="fa-IR" sz="2600" dirty="0">
                          <a:solidFill>
                            <a:srgbClr val="A50021"/>
                          </a:solidFill>
                        </a:rPr>
                        <a:t>واحد </a:t>
                      </a:r>
                      <a:r>
                        <a:rPr lang="en-US" sz="2600" dirty="0">
                          <a:solidFill>
                            <a:srgbClr val="A50021"/>
                          </a:solidFill>
                        </a:rPr>
                        <a:t>SI</a:t>
                      </a:r>
                    </a:p>
                  </a:txBody>
                  <a:tcPr marL="97536" marR="97536" marT="48768" marB="48768"/>
                </a:tc>
                <a:tc>
                  <a:txBody>
                    <a:bodyPr/>
                    <a:lstStyle/>
                    <a:p>
                      <a:pPr algn="ctr" rtl="1"/>
                      <a:r>
                        <a:rPr lang="fa-IR" sz="2600" dirty="0">
                          <a:solidFill>
                            <a:srgbClr val="A50021"/>
                          </a:solidFill>
                        </a:rPr>
                        <a:t>واحد قدیمی</a:t>
                      </a:r>
                      <a:endParaRPr lang="en-US" sz="2600" dirty="0">
                        <a:solidFill>
                          <a:srgbClr val="A50021"/>
                        </a:solidFill>
                      </a:endParaRPr>
                    </a:p>
                  </a:txBody>
                  <a:tcPr marL="97536" marR="97536" marT="48768" marB="48768"/>
                </a:tc>
                <a:tc>
                  <a:txBody>
                    <a:bodyPr/>
                    <a:lstStyle/>
                    <a:p>
                      <a:pPr algn="ctr" rtl="1"/>
                      <a:r>
                        <a:rPr lang="fa-IR" sz="2600" dirty="0">
                          <a:solidFill>
                            <a:srgbClr val="A50021"/>
                          </a:solidFill>
                        </a:rPr>
                        <a:t>کمیت</a:t>
                      </a:r>
                      <a:endParaRPr lang="en-US" sz="2600" dirty="0">
                        <a:solidFill>
                          <a:srgbClr val="A50021"/>
                        </a:solidFill>
                      </a:endParaRPr>
                    </a:p>
                  </a:txBody>
                  <a:tcPr marL="97536" marR="97536" marT="48768" marB="48768"/>
                </a:tc>
                <a:extLst>
                  <a:ext uri="{0D108BD9-81ED-4DB2-BD59-A6C34878D82A}">
                    <a16:rowId xmlns:a16="http://schemas.microsoft.com/office/drawing/2014/main" val="10000"/>
                  </a:ext>
                </a:extLst>
              </a:tr>
              <a:tr h="721766">
                <a:tc>
                  <a:txBody>
                    <a:bodyPr/>
                    <a:lstStyle/>
                    <a:p>
                      <a:pPr algn="r" rtl="1"/>
                      <a:r>
                        <a:rPr lang="fa-IR" sz="2000" b="1" dirty="0">
                          <a:solidFill>
                            <a:schemeClr val="tx1"/>
                          </a:solidFill>
                        </a:rPr>
                        <a:t>کلومب بر کیلوگرم</a:t>
                      </a:r>
                      <a:r>
                        <a:rPr lang="en-US" sz="2000" b="1" dirty="0">
                          <a:solidFill>
                            <a:schemeClr val="tx1"/>
                          </a:solidFill>
                        </a:rPr>
                        <a:t>(C/kg) </a:t>
                      </a:r>
                    </a:p>
                  </a:txBody>
                  <a:tcPr marL="97536" marR="97536" marT="48768" marB="48768"/>
                </a:tc>
                <a:tc>
                  <a:txBody>
                    <a:bodyPr/>
                    <a:lstStyle/>
                    <a:p>
                      <a:pPr algn="r" rtl="1"/>
                      <a:r>
                        <a:rPr lang="fa-IR" sz="2000" b="1" dirty="0">
                          <a:solidFill>
                            <a:schemeClr val="tx1"/>
                          </a:solidFill>
                        </a:rPr>
                        <a:t>رنتگن</a:t>
                      </a:r>
                      <a:r>
                        <a:rPr lang="en-US" sz="2000" b="1" dirty="0">
                          <a:solidFill>
                            <a:schemeClr val="tx1"/>
                          </a:solidFill>
                        </a:rPr>
                        <a:t> (R) </a:t>
                      </a:r>
                    </a:p>
                  </a:txBody>
                  <a:tcPr marL="97536" marR="97536" marT="48768" marB="48768"/>
                </a:tc>
                <a:tc>
                  <a:txBody>
                    <a:bodyPr/>
                    <a:lstStyle/>
                    <a:p>
                      <a:pPr algn="r" rtl="1"/>
                      <a:r>
                        <a:rPr lang="fa-IR" sz="2000" b="1" dirty="0">
                          <a:solidFill>
                            <a:schemeClr val="tx1"/>
                          </a:solidFill>
                        </a:rPr>
                        <a:t>اکسپوژر (اندازه گیری شده در هوا)</a:t>
                      </a:r>
                      <a:endParaRPr lang="en-US" sz="2000" b="1" dirty="0">
                        <a:solidFill>
                          <a:schemeClr val="tx1"/>
                        </a:solidFill>
                      </a:endParaRPr>
                    </a:p>
                  </a:txBody>
                  <a:tcPr marL="97536" marR="97536" marT="48768" marB="48768"/>
                </a:tc>
                <a:extLst>
                  <a:ext uri="{0D108BD9-81ED-4DB2-BD59-A6C34878D82A}">
                    <a16:rowId xmlns:a16="http://schemas.microsoft.com/office/drawing/2014/main" val="10001"/>
                  </a:ext>
                </a:extLst>
              </a:tr>
              <a:tr h="409651">
                <a:tc>
                  <a:txBody>
                    <a:bodyPr/>
                    <a:lstStyle/>
                    <a:p>
                      <a:pPr algn="r" rtl="1"/>
                      <a:r>
                        <a:rPr lang="fa-IR" sz="2000" b="1" dirty="0">
                          <a:solidFill>
                            <a:srgbClr val="0000FF"/>
                          </a:solidFill>
                        </a:rPr>
                        <a:t>گری </a:t>
                      </a:r>
                      <a:r>
                        <a:rPr lang="en-US" sz="2000" b="1" dirty="0">
                          <a:solidFill>
                            <a:srgbClr val="0000FF"/>
                          </a:solidFill>
                        </a:rPr>
                        <a:t>(</a:t>
                      </a:r>
                      <a:r>
                        <a:rPr lang="en-US" sz="2000" b="1" dirty="0" err="1">
                          <a:solidFill>
                            <a:srgbClr val="0000FF"/>
                          </a:solidFill>
                        </a:rPr>
                        <a:t>Gy</a:t>
                      </a:r>
                      <a:r>
                        <a:rPr lang="en-US" sz="2000" b="1" dirty="0">
                          <a:solidFill>
                            <a:srgbClr val="0000FF"/>
                          </a:solidFill>
                        </a:rPr>
                        <a:t>)</a:t>
                      </a:r>
                    </a:p>
                  </a:txBody>
                  <a:tcPr marL="97536" marR="97536" marT="48768" marB="48768"/>
                </a:tc>
                <a:tc>
                  <a:txBody>
                    <a:bodyPr/>
                    <a:lstStyle/>
                    <a:p>
                      <a:pPr algn="r" rtl="1"/>
                      <a:r>
                        <a:rPr lang="fa-IR" sz="2000" b="1" dirty="0">
                          <a:solidFill>
                            <a:srgbClr val="0000FF"/>
                          </a:solidFill>
                        </a:rPr>
                        <a:t>راد</a:t>
                      </a:r>
                      <a:r>
                        <a:rPr lang="en-US" sz="2000" b="1" dirty="0">
                          <a:solidFill>
                            <a:srgbClr val="0000FF"/>
                          </a:solidFill>
                        </a:rPr>
                        <a:t>  (Rad) </a:t>
                      </a:r>
                    </a:p>
                  </a:txBody>
                  <a:tcPr marL="97536" marR="97536" marT="48768" marB="48768"/>
                </a:tc>
                <a:tc>
                  <a:txBody>
                    <a:bodyPr/>
                    <a:lstStyle/>
                    <a:p>
                      <a:pPr algn="r" rtl="1"/>
                      <a:r>
                        <a:rPr lang="fa-IR" sz="2000" b="1" dirty="0">
                          <a:solidFill>
                            <a:srgbClr val="0000FF"/>
                          </a:solidFill>
                        </a:rPr>
                        <a:t>دوز جذبی</a:t>
                      </a:r>
                      <a:endParaRPr lang="en-US" sz="2000" b="1" dirty="0">
                        <a:solidFill>
                          <a:srgbClr val="0000FF"/>
                        </a:solidFill>
                      </a:endParaRPr>
                    </a:p>
                  </a:txBody>
                  <a:tcPr marL="97536" marR="97536" marT="48768" marB="48768"/>
                </a:tc>
                <a:extLst>
                  <a:ext uri="{0D108BD9-81ED-4DB2-BD59-A6C34878D82A}">
                    <a16:rowId xmlns:a16="http://schemas.microsoft.com/office/drawing/2014/main" val="10002"/>
                  </a:ext>
                </a:extLst>
              </a:tr>
              <a:tr h="409651">
                <a:tc>
                  <a:txBody>
                    <a:bodyPr/>
                    <a:lstStyle/>
                    <a:p>
                      <a:pPr algn="r" rtl="1"/>
                      <a:r>
                        <a:rPr lang="fa-IR" sz="2000" b="1" dirty="0">
                          <a:solidFill>
                            <a:schemeClr val="tx1"/>
                          </a:solidFill>
                        </a:rPr>
                        <a:t>سیورت</a:t>
                      </a:r>
                      <a:r>
                        <a:rPr lang="en-US" sz="2000" b="1" dirty="0">
                          <a:solidFill>
                            <a:schemeClr val="tx1"/>
                          </a:solidFill>
                        </a:rPr>
                        <a:t>  (</a:t>
                      </a:r>
                      <a:r>
                        <a:rPr lang="en-US" sz="2000" b="1" dirty="0" err="1">
                          <a:solidFill>
                            <a:schemeClr val="tx1"/>
                          </a:solidFill>
                        </a:rPr>
                        <a:t>Sv</a:t>
                      </a:r>
                      <a:r>
                        <a:rPr lang="en-US" sz="2000" b="1" dirty="0">
                          <a:solidFill>
                            <a:schemeClr val="tx1"/>
                          </a:solidFill>
                        </a:rPr>
                        <a:t>) </a:t>
                      </a:r>
                    </a:p>
                  </a:txBody>
                  <a:tcPr marL="97536" marR="97536" marT="48768" marB="48768"/>
                </a:tc>
                <a:tc>
                  <a:txBody>
                    <a:bodyPr/>
                    <a:lstStyle/>
                    <a:p>
                      <a:pPr algn="r" rtl="1"/>
                      <a:r>
                        <a:rPr lang="fa-IR" sz="2000" b="1" dirty="0">
                          <a:solidFill>
                            <a:schemeClr val="tx1"/>
                          </a:solidFill>
                        </a:rPr>
                        <a:t>رم</a:t>
                      </a:r>
                      <a:r>
                        <a:rPr lang="en-US" sz="2000" b="1" dirty="0">
                          <a:solidFill>
                            <a:schemeClr val="tx1"/>
                          </a:solidFill>
                        </a:rPr>
                        <a:t>(rem) </a:t>
                      </a:r>
                    </a:p>
                  </a:txBody>
                  <a:tcPr marL="97536" marR="97536" marT="48768" marB="48768"/>
                </a:tc>
                <a:tc>
                  <a:txBody>
                    <a:bodyPr/>
                    <a:lstStyle/>
                    <a:p>
                      <a:pPr algn="r" rtl="1"/>
                      <a:r>
                        <a:rPr lang="fa-IR" sz="2000" b="1" dirty="0">
                          <a:solidFill>
                            <a:schemeClr val="tx1"/>
                          </a:solidFill>
                        </a:rPr>
                        <a:t>دوز معادل و دوز موثر ( شغلی)</a:t>
                      </a:r>
                      <a:endParaRPr lang="en-US" sz="2000" b="1" dirty="0">
                        <a:solidFill>
                          <a:schemeClr val="tx1"/>
                        </a:solidFill>
                      </a:endParaRPr>
                    </a:p>
                  </a:txBody>
                  <a:tcPr marL="97536" marR="97536" marT="48768" marB="48768"/>
                </a:tc>
                <a:extLst>
                  <a:ext uri="{0D108BD9-81ED-4DB2-BD59-A6C34878D82A}">
                    <a16:rowId xmlns:a16="http://schemas.microsoft.com/office/drawing/2014/main" val="10003"/>
                  </a:ext>
                </a:extLst>
              </a:tr>
              <a:tr h="409651">
                <a:tc>
                  <a:txBody>
                    <a:bodyPr/>
                    <a:lstStyle/>
                    <a:p>
                      <a:pPr algn="r" rtl="1"/>
                      <a:r>
                        <a:rPr lang="fa-IR" sz="2000" b="1" dirty="0">
                          <a:solidFill>
                            <a:srgbClr val="006600"/>
                          </a:solidFill>
                        </a:rPr>
                        <a:t>بکرل</a:t>
                      </a:r>
                      <a:r>
                        <a:rPr lang="en-US" sz="2000" b="1" dirty="0">
                          <a:solidFill>
                            <a:srgbClr val="006600"/>
                          </a:solidFill>
                        </a:rPr>
                        <a:t>(</a:t>
                      </a:r>
                      <a:r>
                        <a:rPr lang="en-US" sz="2000" b="1" dirty="0" err="1">
                          <a:solidFill>
                            <a:srgbClr val="006600"/>
                          </a:solidFill>
                        </a:rPr>
                        <a:t>Bq</a:t>
                      </a:r>
                      <a:r>
                        <a:rPr lang="en-US" sz="2000" b="1" dirty="0">
                          <a:solidFill>
                            <a:srgbClr val="006600"/>
                          </a:solidFill>
                        </a:rPr>
                        <a:t>) </a:t>
                      </a:r>
                    </a:p>
                  </a:txBody>
                  <a:tcPr marL="97536" marR="97536" marT="48768" marB="48768"/>
                </a:tc>
                <a:tc>
                  <a:txBody>
                    <a:bodyPr/>
                    <a:lstStyle/>
                    <a:p>
                      <a:pPr algn="r" rtl="1"/>
                      <a:r>
                        <a:rPr lang="fa-IR" sz="2000" b="1" dirty="0">
                          <a:solidFill>
                            <a:srgbClr val="006600"/>
                          </a:solidFill>
                        </a:rPr>
                        <a:t>کوری</a:t>
                      </a:r>
                      <a:r>
                        <a:rPr lang="en-US" sz="2000" b="1" dirty="0">
                          <a:solidFill>
                            <a:srgbClr val="006600"/>
                          </a:solidFill>
                        </a:rPr>
                        <a:t>(Ci)</a:t>
                      </a:r>
                      <a:r>
                        <a:rPr lang="en-US" sz="2000" b="1" baseline="0" dirty="0">
                          <a:solidFill>
                            <a:srgbClr val="006600"/>
                          </a:solidFill>
                        </a:rPr>
                        <a:t> </a:t>
                      </a:r>
                      <a:endParaRPr lang="en-US" sz="2000" b="1" dirty="0">
                        <a:solidFill>
                          <a:srgbClr val="006600"/>
                        </a:solidFill>
                      </a:endParaRPr>
                    </a:p>
                  </a:txBody>
                  <a:tcPr marL="97536" marR="97536" marT="48768" marB="48768"/>
                </a:tc>
                <a:tc>
                  <a:txBody>
                    <a:bodyPr/>
                    <a:lstStyle/>
                    <a:p>
                      <a:pPr algn="r" rtl="1"/>
                      <a:r>
                        <a:rPr lang="fa-IR" sz="2000" b="1" dirty="0">
                          <a:solidFill>
                            <a:srgbClr val="006600"/>
                          </a:solidFill>
                        </a:rPr>
                        <a:t>رادیواکتیو</a:t>
                      </a:r>
                      <a:endParaRPr lang="en-US" sz="2000" b="1" dirty="0">
                        <a:solidFill>
                          <a:srgbClr val="006600"/>
                        </a:solidFill>
                      </a:endParaRPr>
                    </a:p>
                  </a:txBody>
                  <a:tcPr marL="97536" marR="97536" marT="48768" marB="48768"/>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12940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00" y="179493"/>
            <a:ext cx="12573000" cy="7054427"/>
          </a:xfrm>
        </p:spPr>
        <p:txBody>
          <a:bodyPr>
            <a:normAutofit fontScale="92500" lnSpcReduction="10000"/>
          </a:bodyPr>
          <a:lstStyle/>
          <a:p>
            <a:pPr marL="0" indent="0" algn="r" rtl="1">
              <a:buNone/>
            </a:pPr>
            <a:r>
              <a:rPr lang="fa-IR" sz="2773" b="1" dirty="0">
                <a:solidFill>
                  <a:srgbClr val="FF0000"/>
                </a:solidFill>
                <a:latin typeface="Times New Roman" panose="02020603050405020304" pitchFamily="18" charset="0"/>
                <a:cs typeface="Times New Roman" panose="02020603050405020304" pitchFamily="18" charset="0"/>
              </a:rPr>
              <a:t>قسمت ب) : </a:t>
            </a:r>
          </a:p>
          <a:p>
            <a:pPr marL="0" indent="0" algn="r" rtl="1">
              <a:buNone/>
            </a:pPr>
            <a:r>
              <a:rPr lang="fa-IR" sz="2773" b="1" dirty="0">
                <a:latin typeface="Times New Roman" panose="02020603050405020304" pitchFamily="18" charset="0"/>
                <a:cs typeface="Times New Roman" panose="02020603050405020304" pitchFamily="18" charset="0"/>
              </a:rPr>
              <a:t>فصل 6  : </a:t>
            </a:r>
            <a:r>
              <a:rPr lang="fa-IR" sz="2773" b="1" dirty="0">
                <a:solidFill>
                  <a:srgbClr val="0000FF"/>
                </a:solidFill>
                <a:latin typeface="Times New Roman" panose="02020603050405020304" pitchFamily="18" charset="0"/>
                <a:cs typeface="Times New Roman" panose="02020603050405020304" pitchFamily="18" charset="0"/>
              </a:rPr>
              <a:t>بخش سوم</a:t>
            </a:r>
            <a:r>
              <a:rPr lang="fa-IR" sz="2200" b="1" u="sng" dirty="0">
                <a:solidFill>
                  <a:srgbClr val="CC0066"/>
                </a:solidFill>
                <a:latin typeface="Times New Roman" panose="02020603050405020304" pitchFamily="18" charset="0"/>
                <a:cs typeface="Times New Roman" panose="02020603050405020304" pitchFamily="18" charset="0"/>
              </a:rPr>
              <a:t>:   حفاظت در برابر پرتوها </a:t>
            </a:r>
            <a:r>
              <a:rPr lang="fa-IR" sz="2200" b="1" dirty="0">
                <a:solidFill>
                  <a:srgbClr val="0000FF"/>
                </a:solidFill>
                <a:latin typeface="Times New Roman" panose="02020603050405020304" pitchFamily="18" charset="0"/>
                <a:cs typeface="Times New Roman" panose="02020603050405020304" pitchFamily="18" charset="0"/>
              </a:rPr>
              <a:t>از صفحه 298 تا 318</a:t>
            </a:r>
          </a:p>
          <a:p>
            <a:pPr marL="0" indent="0" algn="r" rtl="1">
              <a:buNone/>
            </a:pPr>
            <a:endParaRPr lang="fa-IR" sz="2200" b="1" dirty="0">
              <a:solidFill>
                <a:srgbClr val="0000FF"/>
              </a:solidFill>
              <a:latin typeface="Times New Roman" panose="02020603050405020304" pitchFamily="18" charset="0"/>
              <a:cs typeface="Times New Roman" panose="02020603050405020304" pitchFamily="18" charset="0"/>
            </a:endParaRPr>
          </a:p>
          <a:p>
            <a:pPr marL="0" indent="0" algn="ctr" rtl="1">
              <a:buNone/>
            </a:pPr>
            <a:r>
              <a:rPr lang="fa-IR" sz="2773" b="1" dirty="0">
                <a:solidFill>
                  <a:srgbClr val="FF0000"/>
                </a:solidFill>
                <a:latin typeface="Times New Roman" panose="02020603050405020304" pitchFamily="18" charset="0"/>
                <a:cs typeface="Times New Roman" panose="02020603050405020304" pitchFamily="18" charset="0"/>
              </a:rPr>
              <a:t>حفاظت در برابر پرتوها</a:t>
            </a:r>
          </a:p>
          <a:p>
            <a:pPr marL="0" indent="0" algn="r" rtl="1">
              <a:buNone/>
            </a:pPr>
            <a:r>
              <a:rPr lang="fa-IR" sz="2987" b="1" dirty="0">
                <a:solidFill>
                  <a:srgbClr val="0000FF"/>
                </a:solidFill>
                <a:latin typeface="Times New Roman" panose="02020603050405020304" pitchFamily="18" charset="0"/>
                <a:cs typeface="Times New Roman" panose="02020603050405020304" pitchFamily="18" charset="0"/>
              </a:rPr>
              <a:t> </a:t>
            </a:r>
            <a:r>
              <a:rPr lang="fa-IR" sz="2987" b="1" dirty="0">
                <a:solidFill>
                  <a:srgbClr val="0000CC"/>
                </a:solidFill>
                <a:latin typeface="Times New Roman" panose="02020603050405020304" pitchFamily="18" charset="0"/>
                <a:cs typeface="Times New Roman" panose="02020603050405020304" pitchFamily="18" charset="0"/>
              </a:rPr>
              <a:t>تقسیم بندی</a:t>
            </a:r>
            <a:r>
              <a:rPr lang="fa-IR" sz="2560" b="1" dirty="0">
                <a:solidFill>
                  <a:srgbClr val="0000CC"/>
                </a:solidFill>
                <a:latin typeface="Times New Roman" panose="02020603050405020304" pitchFamily="18" charset="0"/>
                <a:cs typeface="Times New Roman" panose="02020603050405020304" pitchFamily="18" charset="0"/>
              </a:rPr>
              <a:t>منابع پرتوهای یون ساز</a:t>
            </a:r>
            <a:r>
              <a:rPr lang="fa-IR" sz="2560" b="1" dirty="0">
                <a:solidFill>
                  <a:srgbClr val="FF0000"/>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تقسیم به دو گروه </a:t>
            </a:r>
            <a:r>
              <a:rPr lang="fa-IR" sz="2133" b="1" dirty="0">
                <a:solidFill>
                  <a:srgbClr val="990033"/>
                </a:solidFill>
                <a:latin typeface="Times New Roman" panose="02020603050405020304" pitchFamily="18" charset="0"/>
                <a:cs typeface="Times New Roman" panose="02020603050405020304" pitchFamily="18" charset="0"/>
              </a:rPr>
              <a:t>: طبیعی و مصنوعی</a:t>
            </a:r>
          </a:p>
          <a:p>
            <a:pPr marL="0" indent="0" algn="r" rtl="1">
              <a:buNone/>
            </a:pPr>
            <a:endParaRPr lang="fa-IR" sz="2133" b="1" dirty="0">
              <a:solidFill>
                <a:srgbClr val="990033"/>
              </a:solidFill>
              <a:latin typeface="Times New Roman" panose="02020603050405020304" pitchFamily="18" charset="0"/>
              <a:cs typeface="Times New Roman" panose="02020603050405020304" pitchFamily="18" charset="0"/>
            </a:endParaRPr>
          </a:p>
          <a:p>
            <a:pPr marL="0" indent="0" algn="ctr" rtl="1">
              <a:buNone/>
              <a:tabLst>
                <a:tab pos="546961" algn="l"/>
              </a:tabLst>
            </a:pPr>
            <a:r>
              <a:rPr lang="fa-IR" sz="2773" b="1" dirty="0">
                <a:solidFill>
                  <a:srgbClr val="FF0000"/>
                </a:solidFill>
                <a:latin typeface="Times New Roman" panose="02020603050405020304" pitchFamily="18" charset="0"/>
                <a:cs typeface="Times New Roman" panose="02020603050405020304" pitchFamily="18" charset="0"/>
              </a:rPr>
              <a:t>1-	 منابع پرتوزای طبیعی:</a:t>
            </a:r>
          </a:p>
          <a:p>
            <a:pPr marL="0" indent="0" algn="r" rtl="1">
              <a:buNone/>
              <a:tabLst>
                <a:tab pos="546961" algn="l"/>
              </a:tabLst>
            </a:pPr>
            <a:r>
              <a:rPr lang="fa-IR" sz="2133" b="1" dirty="0">
                <a:solidFill>
                  <a:srgbClr val="0000FF"/>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شامل  </a:t>
            </a:r>
            <a:endParaRPr lang="fa-IR" sz="2133" b="1" dirty="0">
              <a:solidFill>
                <a:srgbClr val="006600"/>
              </a:solidFill>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v"/>
              <a:tabLst>
                <a:tab pos="546961" algn="l"/>
              </a:tabLst>
            </a:pPr>
            <a:r>
              <a:rPr lang="fa-IR" sz="2133" b="1" dirty="0">
                <a:solidFill>
                  <a:srgbClr val="006600"/>
                </a:solidFill>
                <a:latin typeface="Times New Roman" panose="02020603050405020304" pitchFamily="18" charset="0"/>
                <a:cs typeface="Times New Roman" panose="02020603050405020304" pitchFamily="18" charset="0"/>
              </a:rPr>
              <a:t>پرتوهای کیهانی، </a:t>
            </a:r>
          </a:p>
          <a:p>
            <a:pPr algn="r" rtl="1">
              <a:buFont typeface="Wingdings" panose="05000000000000000000" pitchFamily="2" charset="2"/>
              <a:buChar char="v"/>
              <a:tabLst>
                <a:tab pos="546961" algn="l"/>
              </a:tabLst>
            </a:pPr>
            <a:r>
              <a:rPr lang="fa-IR" sz="2133" b="1" dirty="0">
                <a:solidFill>
                  <a:srgbClr val="006600"/>
                </a:solidFill>
                <a:latin typeface="Times New Roman" panose="02020603050405020304" pitchFamily="18" charset="0"/>
                <a:cs typeface="Times New Roman" panose="02020603050405020304" pitchFamily="18" charset="0"/>
              </a:rPr>
              <a:t>رادیونوکلوئیدهای حاصل از پرتوهای کیهانی</a:t>
            </a:r>
          </a:p>
          <a:p>
            <a:pPr algn="r" rtl="1">
              <a:buFont typeface="Wingdings" panose="05000000000000000000" pitchFamily="2" charset="2"/>
              <a:buChar char="v"/>
              <a:tabLst>
                <a:tab pos="546961" algn="l"/>
              </a:tabLst>
            </a:pPr>
            <a:r>
              <a:rPr lang="fa-IR" sz="2133" b="1" dirty="0">
                <a:solidFill>
                  <a:srgbClr val="006600"/>
                </a:solidFill>
                <a:latin typeface="Times New Roman" panose="02020603050405020304" pitchFamily="18" charset="0"/>
                <a:cs typeface="Times New Roman" panose="02020603050405020304" pitchFamily="18" charset="0"/>
              </a:rPr>
              <a:t> رادیونوکلوئیدهای اولیه در پوسته زمین</a:t>
            </a:r>
          </a:p>
          <a:p>
            <a:pPr marL="0" indent="0" algn="r" rtl="1">
              <a:buNone/>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560" b="1" dirty="0">
                <a:solidFill>
                  <a:srgbClr val="990033"/>
                </a:solidFill>
                <a:latin typeface="Times New Roman" panose="02020603050405020304" pitchFamily="18" charset="0"/>
                <a:cs typeface="Times New Roman" panose="02020603050405020304" pitchFamily="18" charset="0"/>
              </a:rPr>
              <a:t>مشخصات منابع پرتوزای طبیعی:</a:t>
            </a:r>
          </a:p>
          <a:p>
            <a:pPr algn="r" rtl="1">
              <a:buFont typeface="Wingdings" panose="05000000000000000000" pitchFamily="2" charset="2"/>
              <a:buChar char="Ø"/>
              <a:tabLst>
                <a:tab pos="1093923" algn="l"/>
              </a:tabLst>
            </a:pPr>
            <a:r>
              <a:rPr lang="fa-IR"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کاهش آن امکان پذیر نیست</a:t>
            </a:r>
          </a:p>
          <a:p>
            <a:pPr algn="r" rtl="1">
              <a:buFont typeface="Wingdings" panose="05000000000000000000" pitchFamily="2" charset="2"/>
              <a:buChar char="Ø"/>
              <a:tabLst>
                <a:tab pos="1093923" algn="l"/>
              </a:tabLst>
            </a:pPr>
            <a:r>
              <a:rPr lang="fa-IR" sz="2133" b="1" dirty="0">
                <a:solidFill>
                  <a:srgbClr val="006600"/>
                </a:solidFill>
                <a:latin typeface="Times New Roman" panose="02020603050405020304" pitchFamily="18" charset="0"/>
                <a:cs typeface="Times New Roman" panose="02020603050405020304" pitchFamily="18" charset="0"/>
              </a:rPr>
              <a:t>	بشر از آغاز تحت تابش آن بوده</a:t>
            </a:r>
          </a:p>
          <a:p>
            <a:pPr algn="r" rtl="1">
              <a:buFont typeface="Wingdings" panose="05000000000000000000" pitchFamily="2" charset="2"/>
              <a:buChar char="Ø"/>
              <a:tabLst>
                <a:tab pos="1093923" algn="l"/>
              </a:tabLst>
            </a:pPr>
            <a:r>
              <a:rPr lang="fa-IR" sz="2133" b="1" dirty="0">
                <a:solidFill>
                  <a:srgbClr val="006600"/>
                </a:solidFill>
                <a:latin typeface="Times New Roman" panose="02020603050405020304" pitchFamily="18" charset="0"/>
                <a:cs typeface="Times New Roman" panose="02020603050405020304" pitchFamily="18" charset="0"/>
              </a:rPr>
              <a:t>	میزان دریافت آن بستگی به موقعیت محل زندگی</a:t>
            </a:r>
            <a:r>
              <a:rPr lang="en-US" sz="2133" b="1" dirty="0">
                <a:solidFill>
                  <a:srgbClr val="006600"/>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 (مثل رامسر در ایران)</a:t>
            </a:r>
          </a:p>
          <a:p>
            <a:pPr algn="r" rtl="1">
              <a:buFont typeface="Wingdings" panose="05000000000000000000" pitchFamily="2" charset="2"/>
              <a:buChar char="Ø"/>
              <a:tabLst>
                <a:tab pos="1093923" algn="l"/>
              </a:tabLst>
            </a:pPr>
            <a:r>
              <a:rPr lang="fa-IR" sz="2133" b="1" dirty="0">
                <a:solidFill>
                  <a:srgbClr val="006600"/>
                </a:solidFill>
                <a:latin typeface="Times New Roman" panose="02020603050405020304" pitchFamily="18" charset="0"/>
                <a:cs typeface="Times New Roman" panose="02020603050405020304" pitchFamily="18" charset="0"/>
              </a:rPr>
              <a:t>	پرتوهای کیهانی کمتر در مناطق سطح دریا نسبت به مناطق مرتفع</a:t>
            </a:r>
          </a:p>
          <a:p>
            <a:pPr algn="r" rtl="1">
              <a:buFont typeface="Wingdings" panose="05000000000000000000" pitchFamily="2" charset="2"/>
              <a:buChar char="Ø"/>
              <a:tabLst>
                <a:tab pos="1093923" algn="l"/>
              </a:tabLst>
            </a:pPr>
            <a:r>
              <a:rPr lang="fa-IR" sz="2133" b="1" dirty="0">
                <a:solidFill>
                  <a:srgbClr val="006600"/>
                </a:solidFill>
                <a:latin typeface="Times New Roman" panose="02020603050405020304" pitchFamily="18" charset="0"/>
                <a:cs typeface="Times New Roman" panose="02020603050405020304" pitchFamily="18" charset="0"/>
              </a:rPr>
              <a:t>	نیمه عمر رادیونو کلوئیدهای اولیه برابر با عمر زمین</a:t>
            </a:r>
          </a:p>
          <a:p>
            <a:pPr algn="r" rtl="1">
              <a:buFont typeface="Wingdings" panose="05000000000000000000" pitchFamily="2" charset="2"/>
              <a:buChar char="Ø"/>
              <a:tabLst>
                <a:tab pos="1093923" algn="l"/>
              </a:tabLst>
            </a:pPr>
            <a:r>
              <a:rPr lang="fa-IR" sz="2133" b="1" dirty="0">
                <a:solidFill>
                  <a:srgbClr val="006600"/>
                </a:solidFill>
                <a:latin typeface="Times New Roman" panose="02020603050405020304" pitchFamily="18" charset="0"/>
                <a:cs typeface="Times New Roman" panose="02020603050405020304" pitchFamily="18" charset="0"/>
              </a:rPr>
              <a:t>	وجود مواد در مصالح ساختمانی</a:t>
            </a:r>
          </a:p>
          <a:p>
            <a:pPr marL="0" indent="0" algn="r" rtl="1">
              <a:buNone/>
            </a:pPr>
            <a:endParaRPr lang="fa-IR" sz="2133"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4551680" y="6746241"/>
            <a:ext cx="2275840" cy="389467"/>
          </a:xfrm>
        </p:spPr>
        <p:txBody>
          <a:bodyPr/>
          <a:lstStyle/>
          <a:p>
            <a:fld id="{4FBB5FCB-E7DE-4F33-B753-76C3644479BB}" type="slidenum">
              <a:rPr lang="en-US" smtClean="0"/>
              <a:pPr/>
              <a:t>24</a:t>
            </a:fld>
            <a:endParaRPr lang="en-US" dirty="0"/>
          </a:p>
        </p:txBody>
      </p:sp>
      <p:sp>
        <p:nvSpPr>
          <p:cNvPr id="2" name="Footer Placeholder 1"/>
          <p:cNvSpPr>
            <a:spLocks noGrp="1"/>
          </p:cNvSpPr>
          <p:nvPr>
            <p:ph type="ftr" sz="quarter" idx="11"/>
          </p:nvPr>
        </p:nvSpPr>
        <p:spPr/>
        <p:txBody>
          <a:bodyPr/>
          <a:lstStyle/>
          <a:p>
            <a:r>
              <a:rPr lang="en-US"/>
              <a:t>Movahedi</a:t>
            </a:r>
          </a:p>
        </p:txBody>
      </p:sp>
      <p:pic>
        <p:nvPicPr>
          <p:cNvPr id="5" name="Picture 4">
            <a:extLst>
              <a:ext uri="{FF2B5EF4-FFF2-40B4-BE49-F238E27FC236}">
                <a16:creationId xmlns:a16="http://schemas.microsoft.com/office/drawing/2014/main" id="{972779A6-8A5F-0F3B-DA58-24147066AF26}"/>
              </a:ext>
            </a:extLst>
          </p:cNvPr>
          <p:cNvPicPr>
            <a:picLocks noChangeAspect="1"/>
          </p:cNvPicPr>
          <p:nvPr/>
        </p:nvPicPr>
        <p:blipFill>
          <a:blip r:embed="rId2"/>
          <a:stretch>
            <a:fillRect/>
          </a:stretch>
        </p:blipFill>
        <p:spPr>
          <a:xfrm>
            <a:off x="787400" y="2895600"/>
            <a:ext cx="3930852" cy="3245017"/>
          </a:xfrm>
          <a:prstGeom prst="rect">
            <a:avLst/>
          </a:prstGeom>
        </p:spPr>
      </p:pic>
    </p:spTree>
    <p:extLst>
      <p:ext uri="{BB962C8B-B14F-4D97-AF65-F5344CB8AC3E}">
        <p14:creationId xmlns:p14="http://schemas.microsoft.com/office/powerpoint/2010/main" val="3366146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45626"/>
            <a:ext cx="12649200" cy="6954996"/>
          </a:xfrm>
        </p:spPr>
        <p:txBody>
          <a:bodyPr>
            <a:normAutofit/>
          </a:bodyPr>
          <a:lstStyle/>
          <a:p>
            <a:pPr marL="0" indent="0" algn="ctr">
              <a:buNone/>
            </a:pPr>
            <a:r>
              <a:rPr lang="en-US" sz="2987" b="1" dirty="0">
                <a:solidFill>
                  <a:srgbClr val="FF0000"/>
                </a:solidFill>
                <a:latin typeface="Times New Roman" pitchFamily="18" charset="0"/>
                <a:cs typeface="Times New Roman" panose="02020603050405020304" pitchFamily="18" charset="0"/>
              </a:rPr>
              <a:t> Beam Biology </a:t>
            </a:r>
            <a:endParaRPr lang="en-US" sz="2987" b="1" u="sng" dirty="0">
              <a:solidFill>
                <a:srgbClr val="C00000"/>
              </a:solidFill>
              <a:latin typeface="Times New Roman" pitchFamily="18" charset="0"/>
              <a:cs typeface="Times New Roman" panose="02020603050405020304" pitchFamily="18" charset="0"/>
            </a:endParaRPr>
          </a:p>
          <a:p>
            <a:pPr marL="0" indent="0">
              <a:buNone/>
            </a:pPr>
            <a:r>
              <a:rPr lang="en-US" sz="2600" b="1" u="sng" dirty="0">
                <a:solidFill>
                  <a:srgbClr val="0000FF"/>
                </a:solidFill>
                <a:latin typeface="Times New Roman" pitchFamily="18" charset="0"/>
                <a:cs typeface="Times New Roman" panose="02020603050405020304" pitchFamily="18" charset="0"/>
              </a:rPr>
              <a:t>Types of ionizing radiation</a:t>
            </a:r>
            <a:r>
              <a:rPr lang="en-US" sz="2600" b="1" dirty="0">
                <a:solidFill>
                  <a:srgbClr val="0000FF"/>
                </a:solidFill>
                <a:latin typeface="Times New Roman" pitchFamily="18" charset="0"/>
                <a:cs typeface="Times New Roman" panose="02020603050405020304" pitchFamily="18" charset="0"/>
              </a:rPr>
              <a:t>  : </a:t>
            </a:r>
            <a:r>
              <a:rPr lang="en-US" sz="2200" b="1" dirty="0">
                <a:solidFill>
                  <a:srgbClr val="006600"/>
                </a:solidFill>
                <a:latin typeface="Times New Roman" pitchFamily="18" charset="0"/>
                <a:cs typeface="Times New Roman" panose="02020603050405020304" pitchFamily="18" charset="0"/>
              </a:rPr>
              <a:t>on used in medicine </a:t>
            </a:r>
          </a:p>
          <a:p>
            <a:pPr marL="0" indent="0">
              <a:buNone/>
            </a:pPr>
            <a:endParaRPr lang="en-US" sz="2200" b="1" dirty="0">
              <a:solidFill>
                <a:srgbClr val="002060"/>
              </a:solidFill>
              <a:latin typeface="Times New Roman" pitchFamily="18" charset="0"/>
              <a:cs typeface="Times New Roman" panose="02020603050405020304" pitchFamily="18" charset="0"/>
            </a:endParaRPr>
          </a:p>
          <a:p>
            <a:pPr marL="0" indent="0">
              <a:buNone/>
            </a:pPr>
            <a:r>
              <a:rPr lang="en-US" sz="2600" b="1" dirty="0">
                <a:solidFill>
                  <a:srgbClr val="0000FF"/>
                </a:solidFill>
                <a:latin typeface="Times New Roman" pitchFamily="18" charset="0"/>
                <a:cs typeface="Times New Roman" panose="02020603050405020304" pitchFamily="18" charset="0"/>
              </a:rPr>
              <a:t>The Source of Ionizing Radiation  </a:t>
            </a:r>
            <a:r>
              <a:rPr lang="en-US" sz="2600" b="1" dirty="0">
                <a:latin typeface="Times New Roman" pitchFamily="18" charset="0"/>
                <a:cs typeface="Times New Roman" panose="02020603050405020304" pitchFamily="18" charset="0"/>
              </a:rPr>
              <a:t>:</a:t>
            </a:r>
            <a:endParaRPr lang="en-US" sz="2600" b="1" dirty="0">
              <a:solidFill>
                <a:srgbClr val="006600"/>
              </a:solidFill>
              <a:latin typeface="Times New Roman" pitchFamily="18" charset="0"/>
              <a:cs typeface="Times New Roman" panose="02020603050405020304" pitchFamily="18" charset="0"/>
            </a:endParaRPr>
          </a:p>
          <a:p>
            <a:pPr marL="0" indent="0">
              <a:buNone/>
            </a:pPr>
            <a:r>
              <a:rPr lang="en-US" sz="2200" b="1" dirty="0">
                <a:solidFill>
                  <a:srgbClr val="006600"/>
                </a:solidFill>
                <a:latin typeface="Times New Roman" pitchFamily="18" charset="0"/>
                <a:cs typeface="Times New Roman" panose="02020603050405020304" pitchFamily="18" charset="0"/>
              </a:rPr>
              <a:t>1-X-ray machines and</a:t>
            </a:r>
          </a:p>
          <a:p>
            <a:pPr marL="0" indent="0">
              <a:buNone/>
            </a:pPr>
            <a:r>
              <a:rPr lang="en-US" sz="2200" b="1" dirty="0">
                <a:solidFill>
                  <a:srgbClr val="002060"/>
                </a:solidFill>
                <a:latin typeface="Times New Roman" pitchFamily="18" charset="0"/>
                <a:cs typeface="Times New Roman" panose="02020603050405020304" pitchFamily="18" charset="0"/>
              </a:rPr>
              <a:t>2-</a:t>
            </a:r>
            <a:r>
              <a:rPr lang="en-US" sz="2200" b="1" dirty="0">
                <a:solidFill>
                  <a:srgbClr val="006600"/>
                </a:solidFill>
                <a:latin typeface="Times New Roman" pitchFamily="18" charset="0"/>
                <a:cs typeface="Times New Roman" panose="02020603050405020304" pitchFamily="18" charset="0"/>
              </a:rPr>
              <a:t>Radioactive Material</a:t>
            </a:r>
          </a:p>
          <a:p>
            <a:pPr marL="0" indent="0">
              <a:buNone/>
            </a:pPr>
            <a:endParaRPr lang="fa-IR" sz="2200" b="1" dirty="0">
              <a:solidFill>
                <a:srgbClr val="002060"/>
              </a:solidFill>
              <a:latin typeface="Times New Roman" pitchFamily="18" charset="0"/>
              <a:cs typeface="Times New Roman" panose="02020603050405020304" pitchFamily="18" charset="0"/>
            </a:endParaRPr>
          </a:p>
          <a:p>
            <a:pPr marL="0" indent="0">
              <a:buNone/>
            </a:pPr>
            <a:r>
              <a:rPr lang="en-US" sz="2600" b="1" dirty="0">
                <a:solidFill>
                  <a:srgbClr val="FF0000"/>
                </a:solidFill>
                <a:latin typeface="Times New Roman" pitchFamily="18" charset="0"/>
                <a:cs typeface="Times New Roman" panose="02020603050405020304" pitchFamily="18" charset="0"/>
              </a:rPr>
              <a:t>Two groups of Ionizing Radiation</a:t>
            </a:r>
            <a:r>
              <a:rPr lang="en-US" sz="2600" b="1" dirty="0">
                <a:solidFill>
                  <a:srgbClr val="0000FF"/>
                </a:solidFill>
                <a:latin typeface="Times New Roman" pitchFamily="18" charset="0"/>
                <a:cs typeface="Times New Roman" panose="02020603050405020304" pitchFamily="18" charset="0"/>
              </a:rPr>
              <a:t> </a:t>
            </a:r>
          </a:p>
          <a:p>
            <a:pPr marL="457200" indent="-457200">
              <a:buAutoNum type="arabicPeriod"/>
            </a:pPr>
            <a:r>
              <a:rPr lang="en-US" sz="2600" b="1" dirty="0">
                <a:solidFill>
                  <a:srgbClr val="0000FF"/>
                </a:solidFill>
                <a:latin typeface="Times New Roman" pitchFamily="18" charset="0"/>
                <a:cs typeface="Times New Roman" panose="02020603050405020304" pitchFamily="18" charset="0"/>
              </a:rPr>
              <a:t>Electromagnetic Radiation:  </a:t>
            </a:r>
            <a:r>
              <a:rPr lang="en-US" sz="2200" b="1" dirty="0">
                <a:solidFill>
                  <a:srgbClr val="006600"/>
                </a:solidFill>
                <a:latin typeface="Times New Roman" pitchFamily="18" charset="0"/>
                <a:cs typeface="Times New Roman" panose="02020603050405020304" pitchFamily="18" charset="0"/>
              </a:rPr>
              <a:t>X-ray,  gamma</a:t>
            </a:r>
          </a:p>
          <a:p>
            <a:pPr marL="0" indent="0">
              <a:buNone/>
            </a:pPr>
            <a:endParaRPr lang="en-US" sz="2200" b="1" dirty="0">
              <a:solidFill>
                <a:srgbClr val="006600"/>
              </a:solidFill>
              <a:latin typeface="Times New Roman" pitchFamily="18" charset="0"/>
              <a:cs typeface="Times New Roman" panose="02020603050405020304" pitchFamily="18" charset="0"/>
            </a:endParaRPr>
          </a:p>
          <a:p>
            <a:pPr marL="0" indent="0">
              <a:buNone/>
            </a:pPr>
            <a:r>
              <a:rPr lang="en-US" sz="2600" b="1" dirty="0">
                <a:solidFill>
                  <a:srgbClr val="FF0000"/>
                </a:solidFill>
                <a:latin typeface="Times New Roman" pitchFamily="18" charset="0"/>
                <a:cs typeface="Times New Roman" panose="02020603050405020304" pitchFamily="18" charset="0"/>
              </a:rPr>
              <a:t>2</a:t>
            </a:r>
            <a:r>
              <a:rPr lang="en-US" sz="2600" b="1" dirty="0">
                <a:solidFill>
                  <a:srgbClr val="0000FF"/>
                </a:solidFill>
                <a:latin typeface="Times New Roman" pitchFamily="18" charset="0"/>
                <a:cs typeface="Times New Roman" panose="02020603050405020304" pitchFamily="18" charset="0"/>
              </a:rPr>
              <a:t>. Beams of particles:</a:t>
            </a:r>
          </a:p>
          <a:p>
            <a:pPr>
              <a:buFont typeface="Wingdings" panose="05000000000000000000" pitchFamily="2" charset="2"/>
              <a:buChar char="Ø"/>
            </a:pPr>
            <a:r>
              <a:rPr lang="en-US" sz="2200" b="1" dirty="0">
                <a:solidFill>
                  <a:srgbClr val="0000FF"/>
                </a:solidFill>
                <a:latin typeface="Times New Roman" pitchFamily="18" charset="0"/>
                <a:cs typeface="Times New Roman" panose="02020603050405020304" pitchFamily="18" charset="0"/>
              </a:rPr>
              <a:t> </a:t>
            </a:r>
            <a:r>
              <a:rPr lang="en-US" sz="2200" b="1" dirty="0">
                <a:solidFill>
                  <a:srgbClr val="006600"/>
                </a:solidFill>
                <a:latin typeface="Times New Roman" pitchFamily="18" charset="0"/>
                <a:cs typeface="Times New Roman" panose="02020603050405020304" pitchFamily="18" charset="0"/>
              </a:rPr>
              <a:t>Electrons, </a:t>
            </a:r>
          </a:p>
          <a:p>
            <a:pPr>
              <a:buFont typeface="Wingdings" panose="05000000000000000000" pitchFamily="2" charset="2"/>
              <a:buChar char="Ø"/>
            </a:pPr>
            <a:r>
              <a:rPr lang="en-US" sz="2200" b="1" dirty="0">
                <a:solidFill>
                  <a:srgbClr val="006600"/>
                </a:solidFill>
                <a:latin typeface="Times New Roman" pitchFamily="18" charset="0"/>
                <a:cs typeface="Times New Roman" panose="02020603050405020304" pitchFamily="18" charset="0"/>
              </a:rPr>
              <a:t>Protons and alpha particles,</a:t>
            </a:r>
          </a:p>
          <a:p>
            <a:pPr>
              <a:buFont typeface="Wingdings" panose="05000000000000000000" pitchFamily="2" charset="2"/>
              <a:buChar char="Ø"/>
            </a:pPr>
            <a:r>
              <a:rPr lang="en-US" sz="2200" b="1" dirty="0">
                <a:solidFill>
                  <a:srgbClr val="006600"/>
                </a:solidFill>
                <a:latin typeface="Times New Roman" pitchFamily="18" charset="0"/>
                <a:cs typeface="Times New Roman" panose="02020603050405020304" pitchFamily="18" charset="0"/>
              </a:rPr>
              <a:t>Neutrons and heavy ions</a:t>
            </a:r>
          </a:p>
          <a:p>
            <a:pPr marL="0" indent="0">
              <a:buNone/>
            </a:pPr>
            <a:endParaRPr lang="en-US" sz="2133" b="1" dirty="0">
              <a:latin typeface="Times New Roman"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black">
                    <a:tint val="75000"/>
                  </a:prstClr>
                </a:solidFill>
              </a:rPr>
              <a:pPr/>
              <a:t>25</a:t>
            </a:fld>
            <a:endParaRPr lang="en-US" dirty="0">
              <a:solidFill>
                <a:prstClr val="black">
                  <a:tint val="75000"/>
                </a:prstClr>
              </a:solidFill>
            </a:endParaRPr>
          </a:p>
        </p:txBody>
      </p:sp>
      <p:pic>
        <p:nvPicPr>
          <p:cNvPr id="5" name="Picture 6"/>
          <p:cNvPicPr>
            <a:picLocks noChangeArrowheads="1"/>
          </p:cNvPicPr>
          <p:nvPr/>
        </p:nvPicPr>
        <p:blipFill>
          <a:blip r:embed="rId2">
            <a:extLst>
              <a:ext uri="{28A0092B-C50C-407E-A947-70E740481C1C}">
                <a14:useLocalDpi xmlns:a14="http://schemas.microsoft.com/office/drawing/2010/main" val="0"/>
              </a:ext>
            </a:extLst>
          </a:blip>
          <a:srcRect l="38094" t="17177" r="1059" b="39775"/>
          <a:stretch>
            <a:fillRect/>
          </a:stretch>
        </p:blipFill>
        <p:spPr bwMode="auto">
          <a:xfrm>
            <a:off x="9778999" y="76673"/>
            <a:ext cx="2672927" cy="1980727"/>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US">
                <a:solidFill>
                  <a:prstClr val="black">
                    <a:tint val="75000"/>
                  </a:prstClr>
                </a:solidFill>
              </a:rPr>
              <a:t>Movahedi</a:t>
            </a:r>
            <a:endParaRPr lang="en-US" dirty="0">
              <a:solidFill>
                <a:prstClr val="black">
                  <a:tint val="75000"/>
                </a:prstClr>
              </a:solidFill>
            </a:endParaRPr>
          </a:p>
        </p:txBody>
      </p:sp>
      <p:pic>
        <p:nvPicPr>
          <p:cNvPr id="7" name="Picture 6">
            <a:extLst>
              <a:ext uri="{FF2B5EF4-FFF2-40B4-BE49-F238E27FC236}">
                <a16:creationId xmlns:a16="http://schemas.microsoft.com/office/drawing/2014/main" id="{75C5361A-BA31-938D-E567-25BD086A931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731000" y="2195305"/>
            <a:ext cx="6307709" cy="4717149"/>
          </a:xfrm>
          <a:prstGeom prst="rect">
            <a:avLst/>
          </a:prstGeom>
        </p:spPr>
      </p:pic>
    </p:spTree>
    <p:extLst>
      <p:ext uri="{BB962C8B-B14F-4D97-AF65-F5344CB8AC3E}">
        <p14:creationId xmlns:p14="http://schemas.microsoft.com/office/powerpoint/2010/main" val="2746437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71026"/>
            <a:ext cx="12649200" cy="6973148"/>
          </a:xfrm>
        </p:spPr>
        <p:txBody>
          <a:bodyPr>
            <a:normAutofit fontScale="92500" lnSpcReduction="10000"/>
          </a:bodyPr>
          <a:lstStyle/>
          <a:p>
            <a:pPr marL="0" indent="0" algn="ctr" rtl="1">
              <a:buNone/>
            </a:pPr>
            <a:r>
              <a:rPr lang="fa-IR" sz="2560" b="1" dirty="0">
                <a:solidFill>
                  <a:srgbClr val="C00000"/>
                </a:solidFill>
                <a:latin typeface="Times New Roman" panose="02020603050405020304" pitchFamily="18" charset="0"/>
                <a:cs typeface="Times New Roman" panose="02020603050405020304" pitchFamily="18" charset="0"/>
              </a:rPr>
              <a:t>پرتوگیری ناشی از مناطع طبیعی:</a:t>
            </a:r>
          </a:p>
          <a:p>
            <a:pPr marL="0" indent="0" algn="r" rtl="1">
              <a:buNone/>
            </a:pPr>
            <a:r>
              <a:rPr lang="fa-IR" sz="2600" b="1" dirty="0">
                <a:solidFill>
                  <a:srgbClr val="663300"/>
                </a:solidFill>
                <a:latin typeface="Times New Roman" panose="02020603050405020304" pitchFamily="18" charset="0"/>
                <a:cs typeface="Times New Roman" panose="02020603050405020304" pitchFamily="18" charset="0"/>
              </a:rPr>
              <a:t>تقسیم پرتوگیری ناشی از مناطع طبیعی به دو گروه </a:t>
            </a:r>
          </a:p>
          <a:p>
            <a:pPr marL="0" indent="0" algn="r" rtl="1">
              <a:buNone/>
            </a:pPr>
            <a:r>
              <a:rPr lang="fa-IR" sz="2600" b="1" dirty="0">
                <a:solidFill>
                  <a:srgbClr val="0000CC"/>
                </a:solidFill>
                <a:latin typeface="Times New Roman" panose="02020603050405020304" pitchFamily="18" charset="0"/>
                <a:cs typeface="Times New Roman" panose="02020603050405020304" pitchFamily="18" charset="0"/>
              </a:rPr>
              <a:t>الف) پرتوگیری خارجی: </a:t>
            </a:r>
          </a:p>
          <a:p>
            <a:pPr marL="0" indent="0" algn="r" rtl="1">
              <a:buNone/>
            </a:pPr>
            <a:r>
              <a:rPr lang="fa-IR" sz="2133" b="1" dirty="0">
                <a:latin typeface="Times New Roman" panose="02020603050405020304" pitchFamily="18" charset="0"/>
                <a:cs typeface="Times New Roman" panose="02020603050405020304" pitchFamily="18" charset="0"/>
              </a:rPr>
              <a:t>پرتوهای </a:t>
            </a:r>
            <a:r>
              <a:rPr lang="fa-IR" sz="2133" b="1" dirty="0">
                <a:solidFill>
                  <a:srgbClr val="006600"/>
                </a:solidFill>
                <a:latin typeface="Times New Roman" panose="02020603050405020304" pitchFamily="18" charset="0"/>
                <a:cs typeface="Times New Roman" panose="02020603050405020304" pitchFamily="18" charset="0"/>
              </a:rPr>
              <a:t>که از خارج بدن انسان را تحت تابش </a:t>
            </a:r>
            <a:r>
              <a:rPr lang="fa-IR" sz="2133" b="1" dirty="0">
                <a:latin typeface="Times New Roman" panose="02020603050405020304" pitchFamily="18" charset="0"/>
                <a:cs typeface="Times New Roman" panose="02020603050405020304" pitchFamily="18" charset="0"/>
              </a:rPr>
              <a:t>مثل  پرتوهای کیهانی و مواد رادیواکتیو زمینی</a:t>
            </a:r>
          </a:p>
          <a:p>
            <a:pPr marL="0" indent="0" algn="r" rtl="1">
              <a:buNone/>
            </a:pPr>
            <a:endParaRPr lang="fa-IR" sz="2600" b="1" dirty="0">
              <a:solidFill>
                <a:srgbClr val="0000CC"/>
              </a:solidFill>
              <a:latin typeface="Times New Roman" panose="02020603050405020304" pitchFamily="18" charset="0"/>
              <a:cs typeface="Times New Roman" panose="02020603050405020304" pitchFamily="18" charset="0"/>
            </a:endParaRPr>
          </a:p>
          <a:p>
            <a:pPr marL="0" indent="0" algn="r" rtl="1">
              <a:buNone/>
            </a:pPr>
            <a:r>
              <a:rPr lang="fa-IR" sz="2600" b="1" dirty="0">
                <a:solidFill>
                  <a:srgbClr val="0000CC"/>
                </a:solidFill>
                <a:latin typeface="Times New Roman" panose="02020603050405020304" pitchFamily="18" charset="0"/>
                <a:cs typeface="Times New Roman" panose="02020603050405020304" pitchFamily="18" charset="0"/>
              </a:rPr>
              <a:t>ب) پرتوگیری داخلی: </a:t>
            </a: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خوردن، آشامیدن و تنفس </a:t>
            </a:r>
            <a:r>
              <a:rPr lang="fa-IR" sz="2133" b="1" dirty="0">
                <a:latin typeface="Times New Roman" panose="02020603050405020304" pitchFamily="18" charset="0"/>
                <a:cs typeface="Times New Roman" panose="02020603050405020304" pitchFamily="18" charset="0"/>
              </a:rPr>
              <a:t>که از داخل، بدن را تحت تابش قرار میدهند </a:t>
            </a:r>
          </a:p>
          <a:p>
            <a:pPr marL="0" indent="0" algn="r" rtl="1">
              <a:buNone/>
            </a:pPr>
            <a:r>
              <a:rPr lang="fa-IR" sz="2133" b="1" dirty="0">
                <a:solidFill>
                  <a:srgbClr val="0000FF"/>
                </a:solidFill>
                <a:latin typeface="Times New Roman" panose="02020603050405020304" pitchFamily="18" charset="0"/>
                <a:cs typeface="Times New Roman" panose="02020603050405020304" pitchFamily="18" charset="0"/>
              </a:rPr>
              <a:t>مثال  :  </a:t>
            </a:r>
            <a:r>
              <a:rPr lang="fa-IR" sz="2133" b="1" dirty="0">
                <a:latin typeface="Times New Roman" panose="02020603050405020304" pitchFamily="18" charset="0"/>
                <a:cs typeface="Times New Roman" panose="02020603050405020304" pitchFamily="18" charset="0"/>
              </a:rPr>
              <a:t>از طریق تنفس</a:t>
            </a:r>
            <a:r>
              <a:rPr lang="fa-IR" sz="2133" b="1" dirty="0">
                <a:solidFill>
                  <a:srgbClr val="006600"/>
                </a:solidFill>
                <a:latin typeface="Times New Roman" panose="02020603050405020304" pitchFamily="18" charset="0"/>
                <a:cs typeface="Times New Roman" panose="02020603050405020304" pitchFamily="18" charset="0"/>
              </a:rPr>
              <a:t>  گاز رادن  </a:t>
            </a:r>
            <a:r>
              <a:rPr lang="en-US" sz="2133" b="1" baseline="30000" dirty="0">
                <a:latin typeface="Times New Roman" panose="02020603050405020304" pitchFamily="18" charset="0"/>
                <a:cs typeface="Times New Roman" panose="02020603050405020304" pitchFamily="18" charset="0"/>
              </a:rPr>
              <a:t>222</a:t>
            </a:r>
            <a:r>
              <a:rPr lang="en-US" sz="2133" b="1" dirty="0">
                <a:latin typeface="Times New Roman" panose="02020603050405020304" pitchFamily="18" charset="0"/>
                <a:cs typeface="Times New Roman" panose="02020603050405020304" pitchFamily="18" charset="0"/>
              </a:rPr>
              <a:t>Rn </a:t>
            </a:r>
            <a:endParaRPr lang="en-US" sz="2133" dirty="0">
              <a:latin typeface="Times New Roman" panose="02020603050405020304" pitchFamily="18" charset="0"/>
              <a:cs typeface="Times New Roman" panose="02020603050405020304" pitchFamily="18" charset="0"/>
            </a:endParaRPr>
          </a:p>
          <a:p>
            <a:pPr marL="0" indent="0" algn="r" rtl="1">
              <a:buNone/>
            </a:pPr>
            <a:r>
              <a:rPr lang="en-US"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از طریق خوردن    </a:t>
            </a:r>
            <a:r>
              <a:rPr lang="en-US" sz="2133" b="1" dirty="0">
                <a:latin typeface="Times New Roman" panose="02020603050405020304" pitchFamily="18" charset="0"/>
                <a:cs typeface="Times New Roman" panose="02020603050405020304" pitchFamily="18" charset="0"/>
              </a:rPr>
              <a:t>  </a:t>
            </a:r>
            <a:r>
              <a:rPr lang="en-US" sz="2133" b="1" baseline="30000" dirty="0">
                <a:latin typeface="Times New Roman" panose="02020603050405020304" pitchFamily="18" charset="0"/>
                <a:cs typeface="Times New Roman" panose="02020603050405020304" pitchFamily="18" charset="0"/>
              </a:rPr>
              <a:t>40</a:t>
            </a:r>
            <a:r>
              <a:rPr lang="en-US" sz="2133" b="1" dirty="0">
                <a:latin typeface="Times New Roman" panose="02020603050405020304" pitchFamily="18" charset="0"/>
                <a:cs typeface="Times New Roman" panose="02020603050405020304" pitchFamily="18" charset="0"/>
              </a:rPr>
              <a:t>K </a:t>
            </a:r>
            <a:r>
              <a:rPr lang="fa-IR" sz="2133" b="1" dirty="0">
                <a:solidFill>
                  <a:srgbClr val="006600"/>
                </a:solidFill>
                <a:latin typeface="Times New Roman" panose="02020603050405020304" pitchFamily="18" charset="0"/>
                <a:cs typeface="Times New Roman" panose="02020603050405020304" pitchFamily="18" charset="0"/>
              </a:rPr>
              <a:t>و</a:t>
            </a:r>
            <a:r>
              <a:rPr lang="en-US" sz="2133" b="1" baseline="30000" dirty="0">
                <a:latin typeface="Times New Roman" panose="02020603050405020304" pitchFamily="18" charset="0"/>
                <a:cs typeface="Times New Roman" panose="02020603050405020304" pitchFamily="18" charset="0"/>
              </a:rPr>
              <a:t>14</a:t>
            </a:r>
            <a:r>
              <a:rPr lang="en-US" sz="2133" b="1" dirty="0">
                <a:latin typeface="Times New Roman" panose="02020603050405020304" pitchFamily="18" charset="0"/>
                <a:cs typeface="Times New Roman" panose="02020603050405020304" pitchFamily="18" charset="0"/>
              </a:rPr>
              <a:t>C </a:t>
            </a:r>
            <a:r>
              <a:rPr lang="en-US" sz="2133" b="1" dirty="0">
                <a:solidFill>
                  <a:srgbClr val="006600"/>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 </a:t>
            </a:r>
            <a:r>
              <a:rPr lang="en-US" sz="2133" b="1" dirty="0">
                <a:solidFill>
                  <a:srgbClr val="006600"/>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 </a:t>
            </a:r>
            <a:r>
              <a:rPr lang="en-US" sz="2133" b="1" dirty="0">
                <a:solidFill>
                  <a:srgbClr val="006600"/>
                </a:solidFill>
                <a:latin typeface="Times New Roman" panose="02020603050405020304" pitchFamily="18" charset="0"/>
                <a:cs typeface="Times New Roman" panose="02020603050405020304" pitchFamily="18" charset="0"/>
              </a:rPr>
              <a:t> </a:t>
            </a:r>
          </a:p>
          <a:p>
            <a:pPr marL="0" indent="0" algn="r" rtl="1">
              <a:buNone/>
            </a:pPr>
            <a:endParaRPr lang="fa-IR" sz="2133" b="1" dirty="0">
              <a:latin typeface="Times New Roman" panose="02020603050405020304" pitchFamily="18" charset="0"/>
              <a:cs typeface="Times New Roman" panose="02020603050405020304" pitchFamily="18" charset="0"/>
            </a:endParaRPr>
          </a:p>
          <a:p>
            <a:pPr marL="0" indent="0" algn="ctr" rtl="1">
              <a:buNone/>
            </a:pPr>
            <a:r>
              <a:rPr lang="fa-IR" sz="3000" b="1" dirty="0">
                <a:solidFill>
                  <a:srgbClr val="FF0000"/>
                </a:solidFill>
                <a:latin typeface="Times New Roman" panose="02020603050405020304" pitchFamily="18" charset="0"/>
                <a:cs typeface="Times New Roman" panose="02020603050405020304" pitchFamily="18" charset="0"/>
              </a:rPr>
              <a:t>2- منابع پرتوزای مصنوعی: </a:t>
            </a:r>
          </a:p>
          <a:p>
            <a:pPr marL="0" indent="0" algn="r" rtl="1">
              <a:buNone/>
            </a:pPr>
            <a:r>
              <a:rPr lang="fa-IR" sz="2133" b="1" dirty="0">
                <a:latin typeface="Times New Roman" panose="02020603050405020304" pitchFamily="18" charset="0"/>
                <a:cs typeface="Times New Roman" panose="02020603050405020304" pitchFamily="18" charset="0"/>
              </a:rPr>
              <a:t>رشد تکنولوژی هسته ای،</a:t>
            </a:r>
          </a:p>
          <a:p>
            <a:pPr marL="0" indent="0" algn="r" rtl="1">
              <a:buNone/>
            </a:pPr>
            <a:r>
              <a:rPr lang="fa-IR" sz="2133" b="1" dirty="0">
                <a:latin typeface="Times New Roman" panose="02020603050405020304" pitchFamily="18" charset="0"/>
                <a:cs typeface="Times New Roman" panose="02020603050405020304" pitchFamily="18" charset="0"/>
              </a:rPr>
              <a:t> منابع تولید پرتوهای </a:t>
            </a:r>
            <a:r>
              <a:rPr lang="fa-IR" sz="2133" b="1" dirty="0">
                <a:solidFill>
                  <a:srgbClr val="006600"/>
                </a:solidFill>
                <a:latin typeface="Times New Roman" panose="02020603050405020304" pitchFamily="18" charset="0"/>
                <a:cs typeface="Times New Roman" panose="02020603050405020304" pitchFamily="18" charset="0"/>
              </a:rPr>
              <a:t>ایکس و گاما – مصارف پزشکی</a:t>
            </a:r>
          </a:p>
          <a:p>
            <a:pPr marL="0" indent="0" algn="r" rtl="1">
              <a:buNone/>
            </a:pPr>
            <a:endParaRPr lang="fa-IR" sz="2133" b="1" dirty="0">
              <a:solidFill>
                <a:srgbClr val="FF0000"/>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FF0000"/>
                </a:solidFill>
                <a:latin typeface="Times New Roman" panose="02020603050405020304" pitchFamily="18" charset="0"/>
                <a:cs typeface="Times New Roman" panose="02020603050405020304" pitchFamily="18" charset="0"/>
              </a:rPr>
              <a:t>روش هاي توليد راديونوكلوئيدها </a:t>
            </a:r>
            <a:r>
              <a:rPr lang="fa-IR" sz="2133"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کاربردی در پزشکی </a:t>
            </a:r>
            <a:endParaRPr lang="en-US" sz="2133" b="1" dirty="0">
              <a:solidFill>
                <a:srgbClr val="FF0000"/>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تولید به سه طريق توليد.</a:t>
            </a:r>
            <a:endParaRPr lang="en-GB" sz="2133" b="1" dirty="0">
              <a:solidFill>
                <a:srgbClr val="CC3300"/>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1- تابش دهی به  هسته هاي پايدار در </a:t>
            </a:r>
            <a:r>
              <a:rPr lang="fa-IR" sz="2133" b="1" dirty="0">
                <a:solidFill>
                  <a:srgbClr val="660033"/>
                </a:solidFill>
                <a:latin typeface="Times New Roman" panose="02020603050405020304" pitchFamily="18" charset="0"/>
                <a:cs typeface="Times New Roman" panose="02020603050405020304" pitchFamily="18" charset="0"/>
              </a:rPr>
              <a:t>رآكتورها </a:t>
            </a:r>
            <a:endParaRPr lang="en-GB" sz="2133" b="1" dirty="0">
              <a:solidFill>
                <a:srgbClr val="660033"/>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2- تابش دهی به هسته هاي پايدار در </a:t>
            </a:r>
            <a:r>
              <a:rPr lang="fa-IR" sz="2133" b="1" dirty="0">
                <a:solidFill>
                  <a:srgbClr val="660033"/>
                </a:solidFill>
                <a:latin typeface="Times New Roman" panose="02020603050405020304" pitchFamily="18" charset="0"/>
                <a:cs typeface="Times New Roman" panose="02020603050405020304" pitchFamily="18" charset="0"/>
              </a:rPr>
              <a:t>شتابدهنده يا سيكلوترون</a:t>
            </a:r>
            <a:endParaRPr lang="en-GB" sz="2133" b="1" dirty="0">
              <a:solidFill>
                <a:srgbClr val="660033"/>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3- شكافت هسته ي سنگين ( توليد بوسيله </a:t>
            </a:r>
            <a:r>
              <a:rPr lang="fa-IR" sz="2133" b="1" dirty="0">
                <a:solidFill>
                  <a:srgbClr val="660033"/>
                </a:solidFill>
                <a:latin typeface="Times New Roman" panose="02020603050405020304" pitchFamily="18" charset="0"/>
                <a:cs typeface="Times New Roman" panose="02020603050405020304" pitchFamily="18" charset="0"/>
              </a:rPr>
              <a:t>شكافت</a:t>
            </a:r>
            <a:r>
              <a:rPr lang="fa-IR" sz="2133" b="1" dirty="0">
                <a:solidFill>
                  <a:srgbClr val="000099"/>
                </a:solidFill>
                <a:latin typeface="Times New Roman" panose="02020603050405020304" pitchFamily="18" charset="0"/>
                <a:cs typeface="Times New Roman" panose="02020603050405020304" pitchFamily="18" charset="0"/>
              </a:rPr>
              <a:t>)</a:t>
            </a:r>
            <a:endParaRPr lang="en-US" sz="2133" b="1" dirty="0">
              <a:solidFill>
                <a:srgbClr val="000099"/>
              </a:solidFill>
              <a:latin typeface="Times New Roman" panose="02020603050405020304" pitchFamily="18" charset="0"/>
              <a:cs typeface="Times New Roman" panose="02020603050405020304" pitchFamily="18" charset="0"/>
            </a:endParaRPr>
          </a:p>
          <a:p>
            <a:pPr marL="0" indent="0" algn="r" rtl="1">
              <a:buNone/>
            </a:pPr>
            <a:endParaRPr lang="en-GB" sz="2133" b="1" dirty="0">
              <a:solidFill>
                <a:srgbClr val="006600"/>
              </a:solidFill>
              <a:latin typeface="Times New Roman" panose="02020603050405020304" pitchFamily="18" charset="0"/>
              <a:cs typeface="Times New Roman" panose="02020603050405020304" pitchFamily="18" charset="0"/>
            </a:endParaRPr>
          </a:p>
          <a:p>
            <a:pPr marL="0" indent="0" algn="r" rtl="1">
              <a:buNone/>
            </a:pPr>
            <a:endParaRPr lang="fa-IR" sz="2133"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4FBB5FCB-E7DE-4F33-B753-76C3644479BB}" type="slidenum">
              <a:rPr lang="en-US" smtClean="0"/>
              <a:pPr/>
              <a:t>26</a:t>
            </a:fld>
            <a:endParaRPr lang="en-US"/>
          </a:p>
        </p:txBody>
      </p:sp>
      <p:sp>
        <p:nvSpPr>
          <p:cNvPr id="4" name="Footer Placeholder 3"/>
          <p:cNvSpPr>
            <a:spLocks noGrp="1"/>
          </p:cNvSpPr>
          <p:nvPr>
            <p:ph type="ftr" sz="quarter" idx="11"/>
          </p:nvPr>
        </p:nvSpPr>
        <p:spPr/>
        <p:txBody>
          <a:bodyPr/>
          <a:lstStyle/>
          <a:p>
            <a:r>
              <a:rPr lang="en-US"/>
              <a:t>Movahedi</a:t>
            </a:r>
          </a:p>
        </p:txBody>
      </p:sp>
      <p:graphicFrame>
        <p:nvGraphicFramePr>
          <p:cNvPr id="5" name="Object 4"/>
          <p:cNvGraphicFramePr>
            <a:graphicFrameLocks noChangeAspect="1"/>
          </p:cNvGraphicFramePr>
          <p:nvPr>
            <p:extLst>
              <p:ext uri="{D42A27DB-BD31-4B8C-83A1-F6EECF244321}">
                <p14:modId xmlns:p14="http://schemas.microsoft.com/office/powerpoint/2010/main" val="3006603702"/>
              </p:ext>
            </p:extLst>
          </p:nvPr>
        </p:nvGraphicFramePr>
        <p:xfrm>
          <a:off x="330200" y="1347798"/>
          <a:ext cx="2519680" cy="2167649"/>
        </p:xfrm>
        <a:graphic>
          <a:graphicData uri="http://schemas.openxmlformats.org/presentationml/2006/ole">
            <mc:AlternateContent xmlns:mc="http://schemas.openxmlformats.org/markup-compatibility/2006">
              <mc:Choice xmlns:v="urn:schemas-microsoft-com:vml" Requires="v">
                <p:oleObj name="Photo Editor Photo" r:id="rId2" imgW="5250635" imgH="6988146" progId="MSPhotoEd.3">
                  <p:embed/>
                </p:oleObj>
              </mc:Choice>
              <mc:Fallback>
                <p:oleObj name="Photo Editor Photo" r:id="rId2" imgW="5250635" imgH="6988146" progId="MSPhotoEd.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t="29352" b="6009"/>
                      <a:stretch>
                        <a:fillRect/>
                      </a:stretch>
                    </p:blipFill>
                    <p:spPr bwMode="auto">
                      <a:xfrm>
                        <a:off x="330200" y="1347798"/>
                        <a:ext cx="2519680" cy="2167649"/>
                      </a:xfrm>
                      <a:prstGeom prst="rect">
                        <a:avLst/>
                      </a:prstGeom>
                      <a:noFill/>
                      <a:ln>
                        <a:noFill/>
                      </a:ln>
                      <a:effectLst/>
                    </p:spPr>
                  </p:pic>
                </p:oleObj>
              </mc:Fallback>
            </mc:AlternateContent>
          </a:graphicData>
        </a:graphic>
      </p:graphicFrame>
      <p:pic>
        <p:nvPicPr>
          <p:cNvPr id="6" name="Picture 5">
            <a:extLst>
              <a:ext uri="{FF2B5EF4-FFF2-40B4-BE49-F238E27FC236}">
                <a16:creationId xmlns:a16="http://schemas.microsoft.com/office/drawing/2014/main" id="{E5DAE9F9-52E1-9B0D-20D8-5D1539FB1DCC}"/>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863600" y="4883577"/>
            <a:ext cx="4994696" cy="2286000"/>
          </a:xfrm>
          <a:prstGeom prst="rect">
            <a:avLst/>
          </a:prstGeom>
        </p:spPr>
      </p:pic>
    </p:spTree>
    <p:extLst>
      <p:ext uri="{BB962C8B-B14F-4D97-AF65-F5344CB8AC3E}">
        <p14:creationId xmlns:p14="http://schemas.microsoft.com/office/powerpoint/2010/main" val="3926116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45626"/>
            <a:ext cx="12649200" cy="7023948"/>
          </a:xfrm>
        </p:spPr>
        <p:txBody>
          <a:bodyPr>
            <a:normAutofit/>
          </a:bodyPr>
          <a:lstStyle/>
          <a:p>
            <a:pPr marL="0" indent="0" algn="ctr" rtl="1">
              <a:buNone/>
            </a:pPr>
            <a:r>
              <a:rPr lang="fa-IR" sz="2987" b="1" dirty="0">
                <a:solidFill>
                  <a:srgbClr val="C00000"/>
                </a:solidFill>
                <a:latin typeface="Times New Roman" panose="02020603050405020304" pitchFamily="18" charset="0"/>
                <a:cs typeface="Times New Roman" panose="02020603050405020304" pitchFamily="18" charset="0"/>
              </a:rPr>
              <a:t>پرتوگیری شغلی </a:t>
            </a:r>
            <a:r>
              <a:rPr lang="fa-IR" sz="2133" b="1" dirty="0">
                <a:latin typeface="Times New Roman" panose="02020603050405020304" pitchFamily="18" charset="0"/>
                <a:cs typeface="Times New Roman" panose="02020603050405020304" pitchFamily="18" charset="0"/>
              </a:rPr>
              <a:t>299</a:t>
            </a:r>
          </a:p>
          <a:p>
            <a:pPr marL="0" indent="0" algn="r" rtl="1">
              <a:buNone/>
            </a:pPr>
            <a:r>
              <a:rPr lang="fa-IR" sz="2133" b="1" dirty="0">
                <a:solidFill>
                  <a:srgbClr val="0000FF"/>
                </a:solidFill>
                <a:latin typeface="Times New Roman" panose="02020603050405020304" pitchFamily="18" charset="0"/>
                <a:cs typeface="Times New Roman" panose="02020603050405020304" pitchFamily="18" charset="0"/>
              </a:rPr>
              <a:t>تعریف پرتوگیری شغلی: </a:t>
            </a:r>
            <a:r>
              <a:rPr lang="fa-IR" sz="2133" b="1" dirty="0">
                <a:latin typeface="Times New Roman" panose="02020603050405020304" pitchFamily="18" charset="0"/>
                <a:cs typeface="Times New Roman" panose="02020603050405020304" pitchFamily="18" charset="0"/>
              </a:rPr>
              <a:t>هرنوع پرتوگیری افراد به واسطه </a:t>
            </a:r>
            <a:r>
              <a:rPr lang="fa-IR" sz="2133" b="1" dirty="0">
                <a:solidFill>
                  <a:srgbClr val="006600"/>
                </a:solidFill>
                <a:latin typeface="Times New Roman" panose="02020603050405020304" pitchFamily="18" charset="0"/>
                <a:cs typeface="Times New Roman" panose="02020603050405020304" pitchFamily="18" charset="0"/>
              </a:rPr>
              <a:t>اشتغال</a:t>
            </a:r>
          </a:p>
          <a:p>
            <a:pPr algn="r" rtl="1">
              <a:buClr>
                <a:srgbClr val="AC0000"/>
              </a:buClr>
              <a:buFont typeface="Wingdings" panose="05000000000000000000" pitchFamily="2" charset="2"/>
              <a:buChar char="v"/>
            </a:pPr>
            <a:r>
              <a:rPr lang="fa-IR" sz="2133" b="1" dirty="0">
                <a:solidFill>
                  <a:srgbClr val="0000FF"/>
                </a:solidFill>
                <a:latin typeface="Times New Roman" panose="02020603050405020304" pitchFamily="18" charset="0"/>
                <a:cs typeface="Times New Roman" panose="02020603050405020304" pitchFamily="18" charset="0"/>
              </a:rPr>
              <a:t>مثال: </a:t>
            </a:r>
            <a:r>
              <a:rPr lang="fa-IR" sz="2133" b="1" dirty="0">
                <a:solidFill>
                  <a:srgbClr val="006600"/>
                </a:solidFill>
                <a:latin typeface="Times New Roman" panose="02020603050405020304" pitchFamily="18" charset="0"/>
                <a:cs typeface="Times New Roman" panose="02020603050405020304" pitchFamily="18" charset="0"/>
              </a:rPr>
              <a:t>پرتوگیری در بیمارستان ها ،</a:t>
            </a:r>
          </a:p>
          <a:p>
            <a:pPr algn="r" rtl="1">
              <a:buClr>
                <a:srgbClr val="AC0000"/>
              </a:buClr>
              <a:buFont typeface="Wingdings" panose="05000000000000000000" pitchFamily="2" charset="2"/>
              <a:buChar char="v"/>
            </a:pPr>
            <a:r>
              <a:rPr lang="fa-IR" sz="2133" b="1" dirty="0">
                <a:solidFill>
                  <a:srgbClr val="006600"/>
                </a:solidFill>
                <a:latin typeface="Times New Roman" panose="02020603050405020304" pitchFamily="18" charset="0"/>
                <a:cs typeface="Times New Roman" panose="02020603050405020304" pitchFamily="18" charset="0"/>
              </a:rPr>
              <a:t> مراکز تحقیقاتی ، </a:t>
            </a:r>
          </a:p>
          <a:p>
            <a:pPr algn="r" rtl="1">
              <a:buClr>
                <a:srgbClr val="AC0000"/>
              </a:buClr>
              <a:buFont typeface="Wingdings" panose="05000000000000000000" pitchFamily="2" charset="2"/>
              <a:buChar char="v"/>
            </a:pPr>
            <a:r>
              <a:rPr lang="fa-IR" sz="2133" b="1" dirty="0">
                <a:solidFill>
                  <a:srgbClr val="006600"/>
                </a:solidFill>
                <a:latin typeface="Times New Roman" panose="02020603050405020304" pitchFamily="18" charset="0"/>
                <a:cs typeface="Times New Roman" panose="02020603050405020304" pitchFamily="18" charset="0"/>
              </a:rPr>
              <a:t>درمعادن اورانیم،</a:t>
            </a:r>
          </a:p>
          <a:p>
            <a:pPr algn="r" rtl="1">
              <a:buClr>
                <a:srgbClr val="AC0000"/>
              </a:buClr>
              <a:buFont typeface="Wingdings" panose="05000000000000000000" pitchFamily="2" charset="2"/>
              <a:buChar char="v"/>
            </a:pPr>
            <a:r>
              <a:rPr lang="fa-IR" sz="2133" b="1" dirty="0">
                <a:solidFill>
                  <a:srgbClr val="006600"/>
                </a:solidFill>
                <a:latin typeface="Times New Roman" panose="02020603050405020304" pitchFamily="18" charset="0"/>
                <a:cs typeface="Times New Roman" panose="02020603050405020304" pitchFamily="18" charset="0"/>
              </a:rPr>
              <a:t> نیروگاه های هسته ای، </a:t>
            </a:r>
          </a:p>
          <a:p>
            <a:pPr algn="r" rtl="1">
              <a:buClr>
                <a:srgbClr val="AC0000"/>
              </a:buClr>
              <a:buFont typeface="Wingdings" panose="05000000000000000000" pitchFamily="2" charset="2"/>
              <a:buChar char="v"/>
            </a:pPr>
            <a:r>
              <a:rPr lang="fa-IR" sz="2133" b="1" dirty="0">
                <a:solidFill>
                  <a:srgbClr val="006600"/>
                </a:solidFill>
                <a:latin typeface="Times New Roman" panose="02020603050405020304" pitchFamily="18" charset="0"/>
                <a:cs typeface="Times New Roman" panose="02020603050405020304" pitchFamily="18" charset="0"/>
              </a:rPr>
              <a:t>مراکز تشخیصی – درمانی،</a:t>
            </a:r>
          </a:p>
          <a:p>
            <a:pPr algn="r" rtl="1">
              <a:buClr>
                <a:srgbClr val="AC0000"/>
              </a:buClr>
              <a:buFont typeface="Wingdings" panose="05000000000000000000" pitchFamily="2" charset="2"/>
              <a:buChar char="v"/>
            </a:pPr>
            <a:r>
              <a:rPr lang="fa-IR" sz="2133" b="1" dirty="0">
                <a:solidFill>
                  <a:srgbClr val="006600"/>
                </a:solidFill>
                <a:latin typeface="Times New Roman" panose="02020603050405020304" pitchFamily="18" charset="0"/>
                <a:cs typeface="Times New Roman" panose="02020603050405020304" pitchFamily="18" charset="0"/>
              </a:rPr>
              <a:t> خدمه پروازهای خارجی و ...</a:t>
            </a:r>
          </a:p>
          <a:p>
            <a:pPr marL="0" indent="0" algn="r" rtl="1">
              <a:buNone/>
            </a:pPr>
            <a:endParaRPr lang="fa-IR" sz="2133"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4FBB5FCB-E7DE-4F33-B753-76C3644479BB}" type="slidenum">
              <a:rPr lang="en-US" smtClean="0"/>
              <a:pPr/>
              <a:t>27</a:t>
            </a:fld>
            <a:endParaRPr lang="en-US"/>
          </a:p>
        </p:txBody>
      </p:sp>
      <p:sp>
        <p:nvSpPr>
          <p:cNvPr id="5" name="Footer Placeholder 4"/>
          <p:cNvSpPr>
            <a:spLocks noGrp="1"/>
          </p:cNvSpPr>
          <p:nvPr>
            <p:ph type="ftr" sz="quarter" idx="11"/>
          </p:nvPr>
        </p:nvSpPr>
        <p:spPr/>
        <p:txBody>
          <a:bodyPr/>
          <a:lstStyle/>
          <a:p>
            <a:r>
              <a:rPr lang="en-US"/>
              <a:t>Movahedi</a:t>
            </a:r>
          </a:p>
        </p:txBody>
      </p:sp>
      <p:pic>
        <p:nvPicPr>
          <p:cNvPr id="4" name="Picture 3">
            <a:extLst>
              <a:ext uri="{FF2B5EF4-FFF2-40B4-BE49-F238E27FC236}">
                <a16:creationId xmlns:a16="http://schemas.microsoft.com/office/drawing/2014/main" id="{82A982E3-A454-B35E-51CF-EEED366A73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1196" y="990600"/>
            <a:ext cx="8150395" cy="6095181"/>
          </a:xfrm>
          <a:prstGeom prst="rect">
            <a:avLst/>
          </a:prstGeom>
        </p:spPr>
      </p:pic>
    </p:spTree>
    <p:extLst>
      <p:ext uri="{BB962C8B-B14F-4D97-AF65-F5344CB8AC3E}">
        <p14:creationId xmlns:p14="http://schemas.microsoft.com/office/powerpoint/2010/main" val="2814753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45626"/>
            <a:ext cx="12649200" cy="7023948"/>
          </a:xfrm>
        </p:spPr>
        <p:txBody>
          <a:bodyPr>
            <a:normAutofit fontScale="25000" lnSpcReduction="20000"/>
          </a:bodyPr>
          <a:lstStyle/>
          <a:p>
            <a:pPr marL="0" indent="0" algn="ctr" rtl="1">
              <a:buNone/>
            </a:pPr>
            <a:r>
              <a:rPr lang="fa-IR" sz="10240" b="1" dirty="0">
                <a:solidFill>
                  <a:srgbClr val="AC0000"/>
                </a:solidFill>
                <a:latin typeface="Times New Roman" panose="02020603050405020304" pitchFamily="18" charset="0"/>
                <a:cs typeface="Times New Roman" panose="02020603050405020304" pitchFamily="18" charset="0"/>
              </a:rPr>
              <a:t>اصول دوزیمتری و حفاظت در برابر پرتوهای یون ساز </a:t>
            </a:r>
            <a:r>
              <a:rPr lang="fa-IR" sz="5974" b="1" dirty="0">
                <a:solidFill>
                  <a:srgbClr val="FF0000"/>
                </a:solidFill>
                <a:latin typeface="Times New Roman" panose="02020603050405020304" pitchFamily="18" charset="0"/>
                <a:cs typeface="Times New Roman" panose="02020603050405020304" pitchFamily="18" charset="0"/>
              </a:rPr>
              <a:t>صفحه 299</a:t>
            </a:r>
          </a:p>
          <a:p>
            <a:pPr marL="0" indent="0" algn="r" rtl="1">
              <a:buNone/>
            </a:pPr>
            <a:r>
              <a:rPr lang="fa-IR" sz="9600" b="1" dirty="0">
                <a:solidFill>
                  <a:srgbClr val="C00000"/>
                </a:solidFill>
                <a:latin typeface="Times New Roman" panose="02020603050405020304" pitchFamily="18" charset="0"/>
                <a:cs typeface="Times New Roman" panose="02020603050405020304" pitchFamily="18" charset="0"/>
              </a:rPr>
              <a:t>دوزیمتری </a:t>
            </a:r>
            <a:r>
              <a:rPr lang="fa-IR" sz="7894" b="1" dirty="0">
                <a:solidFill>
                  <a:srgbClr val="C00000"/>
                </a:solidFill>
                <a:latin typeface="Times New Roman" panose="02020603050405020304" pitchFamily="18" charset="0"/>
                <a:cs typeface="Times New Roman" panose="02020603050405020304" pitchFamily="18" charset="0"/>
              </a:rPr>
              <a:t>: </a:t>
            </a:r>
            <a:r>
              <a:rPr lang="fa-IR" sz="7894" b="1" u="sng" dirty="0">
                <a:solidFill>
                  <a:srgbClr val="006600"/>
                </a:solidFill>
                <a:latin typeface="Times New Roman" panose="02020603050405020304" pitchFamily="18" charset="0"/>
                <a:cs typeface="Times New Roman" panose="02020603050405020304" pitchFamily="18" charset="0"/>
              </a:rPr>
              <a:t>ردیابی  و اندازه گیری  پرتوها  </a:t>
            </a:r>
          </a:p>
          <a:p>
            <a:pPr marL="0" indent="0" algn="r" rtl="1">
              <a:buNone/>
            </a:pPr>
            <a:r>
              <a:rPr lang="fa-IR" sz="7894" b="1" dirty="0">
                <a:solidFill>
                  <a:srgbClr val="0000CC"/>
                </a:solidFill>
                <a:latin typeface="Times New Roman" panose="02020603050405020304" pitchFamily="18" charset="0"/>
                <a:cs typeface="Times New Roman" panose="02020603050405020304" pitchFamily="18" charset="0"/>
              </a:rPr>
              <a:t>حالت ردیابی پرتوها : </a:t>
            </a:r>
            <a:r>
              <a:rPr lang="fa-IR" sz="7894" b="1" dirty="0">
                <a:latin typeface="Times New Roman" panose="02020603050405020304" pitchFamily="18" charset="0"/>
                <a:cs typeface="Times New Roman" panose="02020603050405020304" pitchFamily="18" charset="0"/>
              </a:rPr>
              <a:t>برای نشان دادن </a:t>
            </a:r>
            <a:r>
              <a:rPr lang="fa-IR" sz="7894" b="1" dirty="0">
                <a:solidFill>
                  <a:srgbClr val="006600"/>
                </a:solidFill>
                <a:latin typeface="Times New Roman" panose="02020603050405020304" pitchFamily="18" charset="0"/>
                <a:cs typeface="Times New Roman" panose="02020603050405020304" pitchFamily="18" charset="0"/>
              </a:rPr>
              <a:t>وجود یا عدم وجود پرتو </a:t>
            </a:r>
            <a:r>
              <a:rPr lang="fa-IR" sz="7894" b="1" dirty="0">
                <a:latin typeface="Times New Roman" panose="02020603050405020304" pitchFamily="18" charset="0"/>
                <a:cs typeface="Times New Roman" panose="02020603050405020304" pitchFamily="18" charset="0"/>
              </a:rPr>
              <a:t>توسط صدا (بیپ)  </a:t>
            </a:r>
          </a:p>
          <a:p>
            <a:pPr marL="0" indent="0" algn="r" rtl="1">
              <a:buNone/>
            </a:pPr>
            <a:r>
              <a:rPr lang="fa-IR" sz="7894" b="1" dirty="0">
                <a:solidFill>
                  <a:srgbClr val="0000CC"/>
                </a:solidFill>
                <a:latin typeface="Times New Roman" panose="02020603050405020304" pitchFamily="18" charset="0"/>
                <a:cs typeface="Times New Roman" panose="02020603050405020304" pitchFamily="18" charset="0"/>
              </a:rPr>
              <a:t>حالت اندازه گیری: </a:t>
            </a:r>
            <a:r>
              <a:rPr lang="fa-IR" sz="7894" b="1" dirty="0">
                <a:solidFill>
                  <a:srgbClr val="006600"/>
                </a:solidFill>
                <a:latin typeface="Times New Roman" panose="02020603050405020304" pitchFamily="18" charset="0"/>
                <a:cs typeface="Times New Roman" panose="02020603050405020304" pitchFamily="18" charset="0"/>
              </a:rPr>
              <a:t>اندازه گیری شدت پرتوها </a:t>
            </a:r>
            <a:r>
              <a:rPr lang="fa-IR" sz="7894" b="1" dirty="0">
                <a:latin typeface="Times New Roman" panose="02020603050405020304" pitchFamily="18" charset="0"/>
                <a:cs typeface="Times New Roman" panose="02020603050405020304" pitchFamily="18" charset="0"/>
              </a:rPr>
              <a:t>به صورت تابش کلی  مثل </a:t>
            </a:r>
            <a:r>
              <a:rPr lang="en-US" sz="7894" b="1" dirty="0">
                <a:latin typeface="Times New Roman" panose="02020603050405020304" pitchFamily="18" charset="0"/>
                <a:cs typeface="Times New Roman" panose="02020603050405020304" pitchFamily="18" charset="0"/>
              </a:rPr>
              <a:t>  </a:t>
            </a:r>
            <a:r>
              <a:rPr lang="en-US" sz="7894" b="1" dirty="0" err="1">
                <a:latin typeface="Times New Roman" panose="02020603050405020304" pitchFamily="18" charset="0"/>
                <a:cs typeface="Times New Roman" panose="02020603050405020304" pitchFamily="18" charset="0"/>
              </a:rPr>
              <a:t>Gy</a:t>
            </a:r>
            <a:endParaRPr lang="fa-IR" sz="7894" b="1" dirty="0">
              <a:latin typeface="Times New Roman" panose="02020603050405020304" pitchFamily="18" charset="0"/>
              <a:cs typeface="Times New Roman" panose="02020603050405020304" pitchFamily="18" charset="0"/>
            </a:endParaRPr>
          </a:p>
          <a:p>
            <a:pPr marL="0" indent="0" algn="r" rtl="1">
              <a:buNone/>
            </a:pPr>
            <a:r>
              <a:rPr lang="fa-IR" sz="7894" b="1" u="sng" dirty="0">
                <a:solidFill>
                  <a:srgbClr val="006600"/>
                </a:solidFill>
                <a:latin typeface="Times New Roman" panose="02020603050405020304" pitchFamily="18" charset="0"/>
                <a:cs typeface="Times New Roman" panose="02020603050405020304" pitchFamily="18" charset="0"/>
              </a:rPr>
              <a:t>تعیین مقدار شدت و توزیع تشعشع </a:t>
            </a:r>
            <a:r>
              <a:rPr lang="fa-IR" sz="7894" b="1" dirty="0">
                <a:latin typeface="Times New Roman" panose="02020603050405020304" pitchFamily="18" charset="0"/>
                <a:cs typeface="Times New Roman" panose="02020603050405020304" pitchFamily="18" charset="0"/>
              </a:rPr>
              <a:t>ساطع شده از یک چشمه پرتو یونساز با روش های علمی</a:t>
            </a:r>
            <a:r>
              <a:rPr lang="en-US" sz="7894" b="1" dirty="0">
                <a:latin typeface="Times New Roman" panose="02020603050405020304" pitchFamily="18" charset="0"/>
                <a:cs typeface="Times New Roman" panose="02020603050405020304" pitchFamily="18" charset="0"/>
              </a:rPr>
              <a:t>.</a:t>
            </a:r>
          </a:p>
          <a:p>
            <a:pPr marL="0" indent="0" algn="r" rtl="1">
              <a:buNone/>
            </a:pPr>
            <a:endParaRPr lang="fa-IR" sz="7894" b="1" dirty="0">
              <a:solidFill>
                <a:srgbClr val="FF0000"/>
              </a:solidFill>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
            </a:pPr>
            <a:r>
              <a:rPr lang="fa-IR" sz="7894" b="1" dirty="0">
                <a:solidFill>
                  <a:srgbClr val="006600"/>
                </a:solidFill>
                <a:latin typeface="Times New Roman" panose="02020603050405020304" pitchFamily="18" charset="0"/>
                <a:cs typeface="Times New Roman" panose="02020603050405020304" pitchFamily="18" charset="0"/>
              </a:rPr>
              <a:t>مهم </a:t>
            </a:r>
            <a:r>
              <a:rPr lang="fa-IR" sz="7894" b="1" dirty="0">
                <a:solidFill>
                  <a:srgbClr val="D60093"/>
                </a:solidFill>
                <a:latin typeface="Times New Roman" panose="02020603050405020304" pitchFamily="18" charset="0"/>
                <a:cs typeface="Times New Roman" panose="02020603050405020304" pitchFamily="18" charset="0"/>
              </a:rPr>
              <a:t>نظارت و توصیه </a:t>
            </a:r>
            <a:r>
              <a:rPr lang="fa-IR" sz="7894" b="1" dirty="0">
                <a:solidFill>
                  <a:srgbClr val="006600"/>
                </a:solidFill>
                <a:latin typeface="Times New Roman" panose="02020603050405020304" pitchFamily="18" charset="0"/>
                <a:cs typeface="Times New Roman" panose="02020603050405020304" pitchFamily="18" charset="0"/>
              </a:rPr>
              <a:t>های مراجع و کمیته های علمی بین المللی</a:t>
            </a:r>
          </a:p>
          <a:p>
            <a:pPr marL="0" indent="0" algn="r" rtl="1">
              <a:buNone/>
            </a:pPr>
            <a:r>
              <a:rPr lang="fa-IR" sz="7894" b="1" dirty="0">
                <a:solidFill>
                  <a:srgbClr val="CC0066"/>
                </a:solidFill>
                <a:latin typeface="Times New Roman" panose="02020603050405020304" pitchFamily="18" charset="0"/>
                <a:cs typeface="Times New Roman" panose="02020603050405020304" pitchFamily="18" charset="0"/>
              </a:rPr>
              <a:t>دوزیمتری: </a:t>
            </a:r>
            <a:r>
              <a:rPr lang="fa-IR" sz="7894" b="1" u="sng" dirty="0">
                <a:solidFill>
                  <a:srgbClr val="0000FF"/>
                </a:solidFill>
                <a:latin typeface="Times New Roman" panose="02020603050405020304" pitchFamily="18" charset="0"/>
                <a:cs typeface="Times New Roman" panose="02020603050405020304" pitchFamily="18" charset="0"/>
              </a:rPr>
              <a:t>اندازه گیری شدت پرتوزایی </a:t>
            </a:r>
            <a:r>
              <a:rPr lang="fa-IR" sz="7894" b="1" u="sng" dirty="0">
                <a:latin typeface="Times New Roman" panose="02020603050405020304" pitchFamily="18" charset="0"/>
                <a:cs typeface="Times New Roman" panose="02020603050405020304" pitchFamily="18" charset="0"/>
              </a:rPr>
              <a:t>مواد رادیواکتیو، ایکس و گاما</a:t>
            </a:r>
          </a:p>
          <a:p>
            <a:pPr marL="0" indent="0" algn="r" rtl="1">
              <a:buNone/>
            </a:pPr>
            <a:endParaRPr lang="fa-IR" sz="7894" b="1" dirty="0">
              <a:solidFill>
                <a:srgbClr val="FF0000"/>
              </a:solidFill>
              <a:latin typeface="Times New Roman" panose="02020603050405020304" pitchFamily="18" charset="0"/>
              <a:cs typeface="Times New Roman" panose="02020603050405020304" pitchFamily="18" charset="0"/>
            </a:endParaRPr>
          </a:p>
          <a:p>
            <a:pPr marL="0" indent="0" algn="r" rtl="1">
              <a:buNone/>
            </a:pPr>
            <a:r>
              <a:rPr lang="fa-IR" sz="7894" b="1" dirty="0">
                <a:solidFill>
                  <a:srgbClr val="0000FF"/>
                </a:solidFill>
                <a:latin typeface="Times New Roman" panose="02020603050405020304" pitchFamily="18" charset="0"/>
                <a:cs typeface="Times New Roman" panose="02020603050405020304" pitchFamily="18" charset="0"/>
              </a:rPr>
              <a:t>توصیه های مراجع و کمیته های علمی بین الملل</a:t>
            </a:r>
          </a:p>
          <a:p>
            <a:pPr algn="r" rtl="1">
              <a:buFont typeface="Wingdings" panose="05000000000000000000" pitchFamily="2" charset="2"/>
              <a:buChar char="§"/>
            </a:pPr>
            <a:r>
              <a:rPr lang="fa-IR" sz="7894" b="1" dirty="0">
                <a:solidFill>
                  <a:srgbClr val="006600"/>
                </a:solidFill>
                <a:latin typeface="Times New Roman" panose="02020603050405020304" pitchFamily="18" charset="0"/>
                <a:cs typeface="Times New Roman" panose="02020603050405020304" pitchFamily="18" charset="0"/>
              </a:rPr>
              <a:t>تأکید بر اجرای مقررات حفاظت پرتویی</a:t>
            </a:r>
          </a:p>
          <a:p>
            <a:pPr algn="r" rtl="1">
              <a:buFont typeface="Wingdings" panose="05000000000000000000" pitchFamily="2" charset="2"/>
              <a:buChar char="§"/>
            </a:pPr>
            <a:r>
              <a:rPr lang="fa-IR" sz="7894" b="1" dirty="0">
                <a:solidFill>
                  <a:srgbClr val="006600"/>
                </a:solidFill>
                <a:latin typeface="Times New Roman" panose="02020603050405020304" pitchFamily="18" charset="0"/>
                <a:cs typeface="Times New Roman" panose="02020603050405020304" pitchFamily="18" charset="0"/>
              </a:rPr>
              <a:t>مقادیر کم پرتوگیری </a:t>
            </a:r>
            <a:r>
              <a:rPr lang="fa-IR" sz="7894" b="1" dirty="0">
                <a:latin typeface="Times New Roman" panose="02020603050405020304" pitchFamily="18" charset="0"/>
                <a:cs typeface="Times New Roman" panose="02020603050405020304" pitchFamily="18" charset="0"/>
              </a:rPr>
              <a:t>نیز ممکن است سبب ایجاد </a:t>
            </a:r>
            <a:r>
              <a:rPr lang="fa-IR" sz="7894" b="1" dirty="0">
                <a:solidFill>
                  <a:srgbClr val="006600"/>
                </a:solidFill>
                <a:latin typeface="Times New Roman" panose="02020603050405020304" pitchFamily="18" charset="0"/>
                <a:cs typeface="Times New Roman" panose="02020603050405020304" pitchFamily="18" charset="0"/>
              </a:rPr>
              <a:t>آسیب های جدی </a:t>
            </a:r>
            <a:r>
              <a:rPr lang="fa-IR" sz="7894" b="1" dirty="0">
                <a:latin typeface="Times New Roman" panose="02020603050405020304" pitchFamily="18" charset="0"/>
                <a:cs typeface="Times New Roman" panose="02020603050405020304" pitchFamily="18" charset="0"/>
              </a:rPr>
              <a:t>شود.</a:t>
            </a:r>
          </a:p>
          <a:p>
            <a:pPr algn="r" rtl="1">
              <a:buFont typeface="Wingdings" panose="05000000000000000000" pitchFamily="2" charset="2"/>
              <a:buChar char="§"/>
            </a:pPr>
            <a:r>
              <a:rPr lang="fa-IR" sz="7894" b="1" dirty="0">
                <a:solidFill>
                  <a:srgbClr val="006600"/>
                </a:solidFill>
                <a:latin typeface="Times New Roman" panose="02020603050405020304" pitchFamily="18" charset="0"/>
                <a:cs typeface="Times New Roman" panose="02020603050405020304" pitchFamily="18" charset="0"/>
              </a:rPr>
              <a:t>کاهش دوز </a:t>
            </a:r>
            <a:r>
              <a:rPr lang="fa-IR" sz="7894" b="1" dirty="0">
                <a:latin typeface="Times New Roman" panose="02020603050405020304" pitchFamily="18" charset="0"/>
                <a:cs typeface="Times New Roman" panose="02020603050405020304" pitchFamily="18" charset="0"/>
              </a:rPr>
              <a:t>پرتوکاران و افراد عادی جامعه</a:t>
            </a:r>
          </a:p>
          <a:p>
            <a:pPr algn="r" rtl="1">
              <a:buFont typeface="Wingdings" panose="05000000000000000000" pitchFamily="2" charset="2"/>
              <a:buChar char="§"/>
            </a:pPr>
            <a:endParaRPr lang="fa-IR" sz="7894" b="1" dirty="0">
              <a:latin typeface="Times New Roman" panose="02020603050405020304" pitchFamily="18" charset="0"/>
              <a:cs typeface="Times New Roman" panose="02020603050405020304" pitchFamily="18" charset="0"/>
            </a:endParaRPr>
          </a:p>
          <a:p>
            <a:pPr marL="0" indent="0" algn="r" rtl="1">
              <a:buNone/>
            </a:pPr>
            <a:r>
              <a:rPr lang="fa-IR" sz="7894" b="1" dirty="0">
                <a:solidFill>
                  <a:srgbClr val="CC0066"/>
                </a:solidFill>
                <a:latin typeface="Times New Roman" panose="02020603050405020304" pitchFamily="18" charset="0"/>
                <a:cs typeface="Times New Roman" panose="02020603050405020304" pitchFamily="18" charset="0"/>
              </a:rPr>
              <a:t>حفاظت پرتویی</a:t>
            </a:r>
            <a:r>
              <a:rPr lang="fa-IR" sz="7894" b="1" dirty="0">
                <a:latin typeface="Times New Roman" panose="02020603050405020304" pitchFamily="18" charset="0"/>
                <a:cs typeface="Times New Roman" panose="02020603050405020304" pitchFamily="18" charset="0"/>
              </a:rPr>
              <a:t>: </a:t>
            </a:r>
            <a:r>
              <a:rPr lang="fa-IR" sz="7894" b="1" u="sng" dirty="0">
                <a:latin typeface="Times New Roman" panose="02020603050405020304" pitchFamily="18" charset="0"/>
                <a:cs typeface="Times New Roman" panose="02020603050405020304" pitchFamily="18" charset="0"/>
              </a:rPr>
              <a:t>هر نوع اقدام </a:t>
            </a:r>
            <a:r>
              <a:rPr lang="fa-IR" sz="7894" b="1" u="sng" dirty="0">
                <a:solidFill>
                  <a:srgbClr val="006600"/>
                </a:solidFill>
                <a:latin typeface="Times New Roman" panose="02020603050405020304" pitchFamily="18" charset="0"/>
                <a:cs typeface="Times New Roman" panose="02020603050405020304" pitchFamily="18" charset="0"/>
              </a:rPr>
              <a:t>جهت کنترل و کاهش پرتوگیری منابع پرتوزای مصنوعی</a:t>
            </a:r>
          </a:p>
          <a:p>
            <a:pPr marL="0" indent="0" algn="r" rtl="1">
              <a:buNone/>
            </a:pPr>
            <a:r>
              <a:rPr lang="fa-IR" sz="7894" b="1" dirty="0">
                <a:solidFill>
                  <a:srgbClr val="0000FF"/>
                </a:solidFill>
                <a:latin typeface="Times New Roman" panose="02020603050405020304" pitchFamily="18" charset="0"/>
                <a:cs typeface="Times New Roman" panose="02020603050405020304" pitchFamily="18" charset="0"/>
              </a:rPr>
              <a:t>هدف : </a:t>
            </a:r>
            <a:r>
              <a:rPr lang="fa-IR" sz="7894" b="1" dirty="0">
                <a:solidFill>
                  <a:srgbClr val="006600"/>
                </a:solidFill>
                <a:latin typeface="Times New Roman" panose="02020603050405020304" pitchFamily="18" charset="0"/>
                <a:cs typeface="Times New Roman" panose="02020603050405020304" pitchFamily="18" charset="0"/>
              </a:rPr>
              <a:t>کم کردن </a:t>
            </a:r>
            <a:r>
              <a:rPr lang="fa-IR" sz="7894" b="1" dirty="0">
                <a:latin typeface="Times New Roman" panose="02020603050405020304" pitchFamily="18" charset="0"/>
                <a:cs typeface="Times New Roman" panose="02020603050405020304" pitchFamily="18" charset="0"/>
              </a:rPr>
              <a:t>پتانسیل آسیب زایی منابع پرتوزایی </a:t>
            </a:r>
            <a:r>
              <a:rPr lang="fa-IR" sz="7894" b="1" dirty="0">
                <a:solidFill>
                  <a:srgbClr val="006600"/>
                </a:solidFill>
                <a:latin typeface="Times New Roman" panose="02020603050405020304" pitchFamily="18" charset="0"/>
                <a:cs typeface="Times New Roman" panose="02020603050405020304" pitchFamily="18" charset="0"/>
              </a:rPr>
              <a:t>ساخت بشر</a:t>
            </a:r>
          </a:p>
          <a:p>
            <a:pPr algn="r" rtl="1">
              <a:buFont typeface="Wingdings" panose="05000000000000000000" pitchFamily="2" charset="2"/>
              <a:buChar char="§"/>
            </a:pPr>
            <a:endParaRPr lang="fa-IR" sz="7894"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7894" b="1" dirty="0">
                <a:solidFill>
                  <a:srgbClr val="0000CC"/>
                </a:solidFill>
                <a:latin typeface="Times New Roman" panose="02020603050405020304" pitchFamily="18" charset="0"/>
                <a:cs typeface="Times New Roman" panose="02020603050405020304" pitchFamily="18" charset="0"/>
              </a:rPr>
              <a:t>یاداوری کمیت های مورد استفاده در دوزیمتری</a:t>
            </a:r>
          </a:p>
          <a:p>
            <a:pPr marL="0" indent="0" algn="r" rtl="1">
              <a:buNone/>
            </a:pPr>
            <a:r>
              <a:rPr lang="fa-IR" sz="7894" b="1" dirty="0">
                <a:solidFill>
                  <a:srgbClr val="CC0066"/>
                </a:solidFill>
                <a:latin typeface="Times New Roman" panose="02020603050405020304" pitchFamily="18" charset="0"/>
                <a:cs typeface="Times New Roman" panose="02020603050405020304" pitchFamily="18" charset="0"/>
              </a:rPr>
              <a:t>الف ) دوز جذب شده: </a:t>
            </a:r>
            <a:r>
              <a:rPr lang="fa-IR" sz="7894" b="1" dirty="0">
                <a:latin typeface="Times New Roman" panose="02020603050405020304" pitchFamily="18" charset="0"/>
                <a:cs typeface="Times New Roman" panose="02020603050405020304" pitchFamily="18" charset="0"/>
              </a:rPr>
              <a:t>مقدار  انرژی جذب شده در واحد جرم ماده  </a:t>
            </a:r>
            <a:r>
              <a:rPr lang="fa-IR" sz="7894" b="1" dirty="0">
                <a:solidFill>
                  <a:srgbClr val="006600"/>
                </a:solidFill>
                <a:latin typeface="Times New Roman" panose="02020603050405020304" pitchFamily="18" charset="0"/>
                <a:cs typeface="Times New Roman" panose="02020603050405020304" pitchFamily="18" charset="0"/>
              </a:rPr>
              <a:t>واحد آن </a:t>
            </a:r>
            <a:r>
              <a:rPr lang="en-US" sz="7894" b="1" dirty="0">
                <a:solidFill>
                  <a:srgbClr val="006600"/>
                </a:solidFill>
                <a:latin typeface="Times New Roman" panose="02020603050405020304" pitchFamily="18" charset="0"/>
                <a:cs typeface="Times New Roman" panose="02020603050405020304" pitchFamily="18" charset="0"/>
              </a:rPr>
              <a:t>J/kg </a:t>
            </a:r>
            <a:r>
              <a:rPr lang="fa-IR" sz="7894" b="1" dirty="0">
                <a:solidFill>
                  <a:srgbClr val="006600"/>
                </a:solidFill>
                <a:latin typeface="Times New Roman" panose="02020603050405020304" pitchFamily="18" charset="0"/>
                <a:cs typeface="Times New Roman" panose="02020603050405020304" pitchFamily="18" charset="0"/>
              </a:rPr>
              <a:t>  یا گری</a:t>
            </a:r>
            <a:r>
              <a:rPr lang="en-US" sz="7894" b="1" dirty="0">
                <a:solidFill>
                  <a:srgbClr val="006600"/>
                </a:solidFill>
                <a:latin typeface="Times New Roman" panose="02020603050405020304" pitchFamily="18" charset="0"/>
                <a:cs typeface="Times New Roman" panose="02020603050405020304" pitchFamily="18" charset="0"/>
              </a:rPr>
              <a:t>  </a:t>
            </a:r>
            <a:r>
              <a:rPr lang="en-US" sz="7894" b="1" dirty="0" err="1">
                <a:solidFill>
                  <a:srgbClr val="006600"/>
                </a:solidFill>
                <a:latin typeface="Times New Roman" panose="02020603050405020304" pitchFamily="18" charset="0"/>
                <a:cs typeface="Times New Roman" panose="02020603050405020304" pitchFamily="18" charset="0"/>
              </a:rPr>
              <a:t>Gy</a:t>
            </a:r>
            <a:endParaRPr lang="fa-IR" sz="7894"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7894" b="1" dirty="0">
                <a:solidFill>
                  <a:srgbClr val="CC0066"/>
                </a:solidFill>
                <a:latin typeface="Times New Roman" panose="02020603050405020304" pitchFamily="18" charset="0"/>
                <a:cs typeface="Times New Roman" panose="02020603050405020304" pitchFamily="18" charset="0"/>
              </a:rPr>
              <a:t>ب) دوز معادل : </a:t>
            </a:r>
            <a:r>
              <a:rPr lang="fa-IR" sz="7894" b="1" dirty="0">
                <a:latin typeface="Times New Roman" panose="02020603050405020304" pitchFamily="18" charset="0"/>
                <a:cs typeface="Times New Roman" panose="02020603050405020304" pitchFamily="18" charset="0"/>
              </a:rPr>
              <a:t>حاصل ضرب </a:t>
            </a:r>
            <a:r>
              <a:rPr lang="fa-IR" sz="7894" b="1" dirty="0">
                <a:solidFill>
                  <a:srgbClr val="006600"/>
                </a:solidFill>
                <a:latin typeface="Times New Roman" panose="02020603050405020304" pitchFamily="18" charset="0"/>
                <a:cs typeface="Times New Roman" panose="02020603050405020304" pitchFamily="18" charset="0"/>
              </a:rPr>
              <a:t>دوز جذب شده در ضریب وزنی پرتو</a:t>
            </a:r>
            <a:r>
              <a:rPr lang="en-US" sz="7894" b="1" dirty="0">
                <a:solidFill>
                  <a:srgbClr val="006600"/>
                </a:solidFill>
                <a:latin typeface="Times New Roman" panose="02020603050405020304" pitchFamily="18" charset="0"/>
                <a:cs typeface="Times New Roman" panose="02020603050405020304" pitchFamily="18" charset="0"/>
              </a:rPr>
              <a:t>(</a:t>
            </a:r>
            <a:r>
              <a:rPr lang="en-US" sz="7894" b="1" dirty="0" err="1">
                <a:solidFill>
                  <a:srgbClr val="006600"/>
                </a:solidFill>
                <a:latin typeface="Times New Roman" panose="02020603050405020304" pitchFamily="18" charset="0"/>
                <a:cs typeface="Times New Roman" panose="02020603050405020304" pitchFamily="18" charset="0"/>
              </a:rPr>
              <a:t>Wr</a:t>
            </a:r>
            <a:r>
              <a:rPr lang="en-US" sz="7894" b="1" dirty="0">
                <a:solidFill>
                  <a:srgbClr val="006600"/>
                </a:solidFill>
                <a:latin typeface="Times New Roman" panose="02020603050405020304" pitchFamily="18" charset="0"/>
                <a:cs typeface="Times New Roman" panose="02020603050405020304" pitchFamily="18" charset="0"/>
              </a:rPr>
              <a:t>) </a:t>
            </a:r>
            <a:r>
              <a:rPr lang="fa-IR" sz="7894" b="1" dirty="0">
                <a:solidFill>
                  <a:srgbClr val="006600"/>
                </a:solidFill>
                <a:latin typeface="Times New Roman" panose="02020603050405020304" pitchFamily="18" charset="0"/>
                <a:cs typeface="Times New Roman" panose="02020603050405020304" pitchFamily="18" charset="0"/>
              </a:rPr>
              <a:t>.</a:t>
            </a:r>
          </a:p>
          <a:p>
            <a:pPr marL="0" indent="0" algn="r" rtl="1">
              <a:buNone/>
            </a:pPr>
            <a:r>
              <a:rPr lang="fa-IR" sz="7894" b="1" dirty="0">
                <a:latin typeface="Times New Roman" panose="02020603050405020304" pitchFamily="18" charset="0"/>
                <a:cs typeface="Times New Roman" panose="02020603050405020304" pitchFamily="18" charset="0"/>
              </a:rPr>
              <a:t>واحد آن سیورت </a:t>
            </a:r>
            <a:r>
              <a:rPr lang="en-US" sz="7894" b="1" dirty="0" err="1">
                <a:latin typeface="Times New Roman" panose="02020603050405020304" pitchFamily="18" charset="0"/>
                <a:cs typeface="Times New Roman" panose="02020603050405020304" pitchFamily="18" charset="0"/>
              </a:rPr>
              <a:t>Sv</a:t>
            </a:r>
            <a:r>
              <a:rPr lang="en-US" sz="7894" b="1" dirty="0">
                <a:latin typeface="Times New Roman" panose="02020603050405020304" pitchFamily="18" charset="0"/>
                <a:cs typeface="Times New Roman" panose="02020603050405020304" pitchFamily="18" charset="0"/>
              </a:rPr>
              <a:t> </a:t>
            </a:r>
            <a:r>
              <a:rPr lang="fa-IR" sz="7894" b="1" dirty="0">
                <a:latin typeface="Times New Roman" panose="02020603050405020304" pitchFamily="18" charset="0"/>
                <a:cs typeface="Times New Roman" panose="02020603050405020304" pitchFamily="18" charset="0"/>
              </a:rPr>
              <a:t> یا رم</a:t>
            </a:r>
          </a:p>
          <a:p>
            <a:pPr marL="0" indent="0" algn="r" rtl="1">
              <a:buNone/>
            </a:pPr>
            <a:r>
              <a:rPr lang="fa-IR" sz="7894" b="1" dirty="0">
                <a:solidFill>
                  <a:srgbClr val="CC0066"/>
                </a:solidFill>
                <a:latin typeface="Times New Roman" panose="02020603050405020304" pitchFamily="18" charset="0"/>
                <a:cs typeface="Times New Roman" panose="02020603050405020304" pitchFamily="18" charset="0"/>
              </a:rPr>
              <a:t>ج) دوز موثر</a:t>
            </a:r>
            <a:r>
              <a:rPr lang="fa-IR" sz="7894" b="1" dirty="0">
                <a:solidFill>
                  <a:srgbClr val="006600"/>
                </a:solidFill>
                <a:latin typeface="Times New Roman" panose="02020603050405020304" pitchFamily="18" charset="0"/>
                <a:cs typeface="Times New Roman" panose="02020603050405020304" pitchFamily="18" charset="0"/>
              </a:rPr>
              <a:t>: </a:t>
            </a:r>
            <a:r>
              <a:rPr lang="fa-IR" sz="7894" b="1" dirty="0">
                <a:latin typeface="Times New Roman" panose="02020603050405020304" pitchFamily="18" charset="0"/>
                <a:cs typeface="Times New Roman" panose="02020603050405020304" pitchFamily="18" charset="0"/>
              </a:rPr>
              <a:t>حاصل ضرب </a:t>
            </a:r>
            <a:r>
              <a:rPr lang="fa-IR" sz="7894" b="1" dirty="0">
                <a:solidFill>
                  <a:srgbClr val="006600"/>
                </a:solidFill>
                <a:latin typeface="Times New Roman" panose="02020603050405020304" pitchFamily="18" charset="0"/>
                <a:cs typeface="Times New Roman" panose="02020603050405020304" pitchFamily="18" charset="0"/>
              </a:rPr>
              <a:t>دوز معادل </a:t>
            </a:r>
            <a:r>
              <a:rPr lang="fa-IR" sz="7894" b="1" dirty="0">
                <a:latin typeface="Times New Roman" panose="02020603050405020304" pitchFamily="18" charset="0"/>
                <a:cs typeface="Times New Roman" panose="02020603050405020304" pitchFamily="18" charset="0"/>
              </a:rPr>
              <a:t>یک قسمت خاص از بدن </a:t>
            </a:r>
            <a:r>
              <a:rPr lang="fa-IR" sz="7894" b="1" dirty="0">
                <a:solidFill>
                  <a:srgbClr val="006600"/>
                </a:solidFill>
                <a:latin typeface="Times New Roman" panose="02020603050405020304" pitchFamily="18" charset="0"/>
                <a:cs typeface="Times New Roman" panose="02020603050405020304" pitchFamily="18" charset="0"/>
              </a:rPr>
              <a:t>در ضریب توزین بافت . </a:t>
            </a:r>
            <a:r>
              <a:rPr lang="fa-IR" sz="7894" b="1" dirty="0">
                <a:latin typeface="Times New Roman" panose="02020603050405020304" pitchFamily="18" charset="0"/>
                <a:cs typeface="Times New Roman" panose="02020603050405020304" pitchFamily="18" charset="0"/>
              </a:rPr>
              <a:t>واحد آن سیورت</a:t>
            </a:r>
            <a:r>
              <a:rPr lang="en-US" sz="7894" b="1" dirty="0" err="1">
                <a:latin typeface="Times New Roman" panose="02020603050405020304" pitchFamily="18" charset="0"/>
                <a:cs typeface="Times New Roman" panose="02020603050405020304" pitchFamily="18" charset="0"/>
              </a:rPr>
              <a:t>Sv</a:t>
            </a:r>
            <a:r>
              <a:rPr lang="fa-IR" sz="7894" b="1" dirty="0">
                <a:latin typeface="Times New Roman" panose="02020603050405020304" pitchFamily="18" charset="0"/>
                <a:cs typeface="Times New Roman" panose="02020603050405020304" pitchFamily="18" charset="0"/>
              </a:rPr>
              <a:t>یا رم </a:t>
            </a:r>
          </a:p>
        </p:txBody>
      </p:sp>
      <p:sp>
        <p:nvSpPr>
          <p:cNvPr id="2" name="Slide Number Placeholder 1"/>
          <p:cNvSpPr>
            <a:spLocks noGrp="1"/>
          </p:cNvSpPr>
          <p:nvPr>
            <p:ph type="sldNum" sz="quarter" idx="12"/>
          </p:nvPr>
        </p:nvSpPr>
        <p:spPr/>
        <p:txBody>
          <a:bodyPr/>
          <a:lstStyle/>
          <a:p>
            <a:fld id="{4FBB5FCB-E7DE-4F33-B753-76C3644479BB}" type="slidenum">
              <a:rPr lang="en-US" smtClean="0"/>
              <a:pPr/>
              <a:t>28</a:t>
            </a:fld>
            <a:endParaRPr lang="en-US" dirty="0"/>
          </a:p>
        </p:txBody>
      </p:sp>
      <p:sp>
        <p:nvSpPr>
          <p:cNvPr id="4" name="Footer Placeholder 3"/>
          <p:cNvSpPr>
            <a:spLocks noGrp="1"/>
          </p:cNvSpPr>
          <p:nvPr>
            <p:ph type="ftr" sz="quarter" idx="11"/>
          </p:nvPr>
        </p:nvSpPr>
        <p:spPr/>
        <p:txBody>
          <a:bodyPr/>
          <a:lstStyle/>
          <a:p>
            <a:r>
              <a:rPr lang="en-US"/>
              <a:t>Movahedi</a:t>
            </a:r>
          </a:p>
        </p:txBody>
      </p:sp>
      <p:pic>
        <p:nvPicPr>
          <p:cNvPr id="6146" name="Picture 2" descr="C:\Users\Apadana\Desktop\حفاظت پرتوی عکس\اشعه گاما.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11200" y="1066800"/>
            <a:ext cx="2519680" cy="1889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724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1600" y="145627"/>
            <a:ext cx="12725400" cy="6940973"/>
          </a:xfrm>
        </p:spPr>
        <p:txBody>
          <a:bodyPr>
            <a:normAutofit/>
          </a:bodyPr>
          <a:lstStyle/>
          <a:p>
            <a:pPr marL="0" indent="0" algn="ctr">
              <a:buNone/>
            </a:pPr>
            <a:r>
              <a:rPr lang="en-US" sz="2770" b="1" dirty="0">
                <a:solidFill>
                  <a:srgbClr val="C00000"/>
                </a:solidFill>
                <a:latin typeface="Times New Roman" pitchFamily="18" charset="0"/>
                <a:cs typeface="Times New Roman" pitchFamily="18" charset="0"/>
              </a:rPr>
              <a:t>Principles of Dosimetry and Protection against Ionizing Rays</a:t>
            </a:r>
          </a:p>
          <a:p>
            <a:pPr marL="0" indent="0" algn="ctr">
              <a:buNone/>
            </a:pPr>
            <a:endParaRPr lang="en-US" sz="2770" b="1" dirty="0">
              <a:solidFill>
                <a:srgbClr val="C00000"/>
              </a:solidFill>
              <a:latin typeface="Times New Roman" pitchFamily="18" charset="0"/>
              <a:cs typeface="Times New Roman" pitchFamily="18" charset="0"/>
            </a:endParaRPr>
          </a:p>
          <a:p>
            <a:pPr marL="0" indent="0">
              <a:buNone/>
            </a:pPr>
            <a:r>
              <a:rPr lang="en-US" sz="1979" b="1" dirty="0">
                <a:solidFill>
                  <a:srgbClr val="0000FF"/>
                </a:solidFill>
                <a:latin typeface="Times New Roman" pitchFamily="18" charset="0"/>
                <a:cs typeface="Times New Roman" pitchFamily="18" charset="0"/>
              </a:rPr>
              <a:t>Radiation protection: </a:t>
            </a:r>
            <a:r>
              <a:rPr lang="en-US" sz="1979" b="1" dirty="0">
                <a:solidFill>
                  <a:srgbClr val="006600"/>
                </a:solidFill>
                <a:latin typeface="Times New Roman" pitchFamily="18" charset="0"/>
                <a:cs typeface="Times New Roman" pitchFamily="18" charset="0"/>
              </a:rPr>
              <a:t>Any action to control and reduce exposure</a:t>
            </a:r>
          </a:p>
          <a:p>
            <a:pPr marL="0" indent="0">
              <a:buNone/>
            </a:pPr>
            <a:r>
              <a:rPr lang="en-US" sz="1979" b="1" dirty="0">
                <a:solidFill>
                  <a:srgbClr val="006600"/>
                </a:solidFill>
                <a:latin typeface="Times New Roman" pitchFamily="18" charset="0"/>
                <a:cs typeface="Times New Roman" pitchFamily="18" charset="0"/>
              </a:rPr>
              <a:t> to artificial sources of radiation</a:t>
            </a:r>
          </a:p>
          <a:p>
            <a:pPr marL="0" indent="0">
              <a:buNone/>
            </a:pPr>
            <a:endParaRPr lang="en-US" sz="1979" b="1" dirty="0">
              <a:solidFill>
                <a:srgbClr val="990099"/>
              </a:solidFill>
              <a:latin typeface="Times New Roman" pitchFamily="18" charset="0"/>
              <a:cs typeface="Times New Roman" pitchFamily="18" charset="0"/>
            </a:endParaRPr>
          </a:p>
          <a:p>
            <a:pPr marL="0" indent="0">
              <a:buNone/>
            </a:pPr>
            <a:r>
              <a:rPr lang="en-US" sz="2374" b="1" dirty="0">
                <a:solidFill>
                  <a:srgbClr val="FF0000"/>
                </a:solidFill>
                <a:latin typeface="Times New Roman" pitchFamily="18" charset="0"/>
                <a:cs typeface="Times New Roman" pitchFamily="18" charset="0"/>
              </a:rPr>
              <a:t> Dosimetry: </a:t>
            </a:r>
            <a:r>
              <a:rPr lang="en-US" sz="1979" b="1" dirty="0">
                <a:solidFill>
                  <a:srgbClr val="006600"/>
                </a:solidFill>
                <a:latin typeface="Times New Roman" pitchFamily="18" charset="0"/>
                <a:cs typeface="Times New Roman" pitchFamily="18" charset="0"/>
              </a:rPr>
              <a:t>measuring the intensity of radioactive radiation, X-ray and gamma</a:t>
            </a:r>
          </a:p>
          <a:p>
            <a:endParaRPr lang="en-US" sz="1979" b="1" dirty="0">
              <a:solidFill>
                <a:srgbClr val="660066"/>
              </a:solidFill>
              <a:latin typeface="Times New Roman" pitchFamily="18" charset="0"/>
              <a:cs typeface="Times New Roman" pitchFamily="18" charset="0"/>
            </a:endParaRPr>
          </a:p>
          <a:p>
            <a:pPr>
              <a:buFont typeface="Wingdings" panose="05000000000000000000" pitchFamily="2" charset="2"/>
              <a:buChar char="Ø"/>
            </a:pPr>
            <a:r>
              <a:rPr lang="en-US" sz="1979" b="1" dirty="0">
                <a:latin typeface="Times New Roman" pitchFamily="18" charset="0"/>
                <a:cs typeface="Times New Roman" pitchFamily="18" charset="0"/>
              </a:rPr>
              <a:t>References and recommendations of the international scientific committee</a:t>
            </a:r>
          </a:p>
          <a:p>
            <a:pPr>
              <a:buFont typeface="Wingdings" panose="05000000000000000000" pitchFamily="2" charset="2"/>
              <a:buChar char="Ø"/>
            </a:pPr>
            <a:r>
              <a:rPr lang="en-US" sz="1979" b="1" dirty="0">
                <a:solidFill>
                  <a:srgbClr val="006600"/>
                </a:solidFill>
                <a:latin typeface="Times New Roman" pitchFamily="18" charset="0"/>
                <a:cs typeface="Times New Roman" pitchFamily="18" charset="0"/>
              </a:rPr>
              <a:t>emphasis on the implementation of the radiation </a:t>
            </a:r>
            <a:r>
              <a:rPr lang="en-US" sz="1979" b="1" dirty="0">
                <a:latin typeface="Times New Roman" pitchFamily="18" charset="0"/>
                <a:cs typeface="Times New Roman" pitchFamily="18" charset="0"/>
              </a:rPr>
              <a:t>protection regulations</a:t>
            </a:r>
          </a:p>
          <a:p>
            <a:pPr>
              <a:buFont typeface="Wingdings" panose="05000000000000000000" pitchFamily="2" charset="2"/>
              <a:buChar char="Ø"/>
            </a:pPr>
            <a:r>
              <a:rPr lang="en-US" sz="1979" b="1" dirty="0">
                <a:latin typeface="Times New Roman" pitchFamily="18" charset="0"/>
                <a:cs typeface="Times New Roman" pitchFamily="18" charset="0"/>
              </a:rPr>
              <a:t>even </a:t>
            </a:r>
            <a:r>
              <a:rPr lang="en-US" sz="1979" b="1" dirty="0">
                <a:solidFill>
                  <a:srgbClr val="006600"/>
                </a:solidFill>
                <a:latin typeface="Times New Roman" pitchFamily="18" charset="0"/>
                <a:cs typeface="Times New Roman" pitchFamily="18" charset="0"/>
              </a:rPr>
              <a:t>low levels of exposure </a:t>
            </a:r>
            <a:r>
              <a:rPr lang="en-US" sz="1979" b="1" dirty="0">
                <a:latin typeface="Times New Roman" pitchFamily="18" charset="0"/>
                <a:cs typeface="Times New Roman" pitchFamily="18" charset="0"/>
              </a:rPr>
              <a:t>may cause serious damage.</a:t>
            </a:r>
          </a:p>
          <a:p>
            <a:pPr>
              <a:buFont typeface="Wingdings" panose="05000000000000000000" pitchFamily="2" charset="2"/>
              <a:buChar char="Ø"/>
            </a:pPr>
            <a:endParaRPr lang="en-US" sz="1979" b="1" dirty="0">
              <a:latin typeface="Times New Roman" pitchFamily="18" charset="0"/>
              <a:cs typeface="Times New Roman" pitchFamily="18" charset="0"/>
            </a:endParaRPr>
          </a:p>
          <a:p>
            <a:pPr marL="0" indent="0" algn="ctr">
              <a:buNone/>
            </a:pPr>
            <a:r>
              <a:rPr lang="en-US" sz="2374" b="1" dirty="0">
                <a:solidFill>
                  <a:srgbClr val="C00000"/>
                </a:solidFill>
                <a:latin typeface="Times New Roman" pitchFamily="18" charset="0"/>
                <a:cs typeface="Times New Roman" pitchFamily="18" charset="0"/>
              </a:rPr>
              <a:t>Quantities used in dosimetry:</a:t>
            </a:r>
            <a:endParaRPr lang="en-US" sz="2374" b="1" i="1" u="sng" dirty="0">
              <a:solidFill>
                <a:srgbClr val="C00000"/>
              </a:solidFill>
              <a:latin typeface="Times New Roman" pitchFamily="18" charset="0"/>
              <a:cs typeface="Times New Roman" pitchFamily="18" charset="0"/>
            </a:endParaRPr>
          </a:p>
          <a:p>
            <a:pPr marL="0" indent="0">
              <a:buNone/>
            </a:pPr>
            <a:r>
              <a:rPr lang="en-US" sz="1979" b="1" u="sng" dirty="0">
                <a:solidFill>
                  <a:srgbClr val="0033CC"/>
                </a:solidFill>
                <a:latin typeface="Times New Roman" pitchFamily="18" charset="0"/>
                <a:cs typeface="Times New Roman" pitchFamily="18" charset="0"/>
              </a:rPr>
              <a:t>Dose in patients with radiographic, fluoroscopy and radiotherapy</a:t>
            </a:r>
          </a:p>
          <a:p>
            <a:pPr marL="0" indent="0">
              <a:buNone/>
            </a:pPr>
            <a:r>
              <a:rPr lang="en-US" sz="1979" b="1" dirty="0">
                <a:solidFill>
                  <a:prstClr val="black"/>
                </a:solidFill>
                <a:latin typeface="Times New Roman" pitchFamily="18" charset="0"/>
                <a:cs typeface="Times New Roman" pitchFamily="18" charset="0"/>
              </a:rPr>
              <a:t>In diagnostic range ,the  dose of radiation is much less </a:t>
            </a:r>
          </a:p>
          <a:p>
            <a:pPr marL="0" indent="0">
              <a:buNone/>
            </a:pPr>
            <a:r>
              <a:rPr lang="en-US" sz="1979" b="1" dirty="0">
                <a:latin typeface="Times New Roman" pitchFamily="18" charset="0"/>
                <a:cs typeface="Times New Roman" pitchFamily="18" charset="0"/>
              </a:rPr>
              <a:t>Patient Dose </a:t>
            </a:r>
            <a:r>
              <a:rPr lang="en-US" sz="1979" b="1" dirty="0">
                <a:solidFill>
                  <a:srgbClr val="006600"/>
                </a:solidFill>
                <a:latin typeface="Times New Roman" pitchFamily="18" charset="0"/>
                <a:cs typeface="Times New Roman" pitchFamily="18" charset="0"/>
              </a:rPr>
              <a:t>in normal </a:t>
            </a:r>
            <a:r>
              <a:rPr lang="en-US" sz="1979" b="1" dirty="0">
                <a:latin typeface="Times New Roman" pitchFamily="18" charset="0"/>
                <a:cs typeface="Times New Roman" pitchFamily="18" charset="0"/>
              </a:rPr>
              <a:t>circumstances </a:t>
            </a:r>
            <a:r>
              <a:rPr lang="en-US" sz="1979" b="1" dirty="0">
                <a:solidFill>
                  <a:srgbClr val="006600"/>
                </a:solidFill>
                <a:latin typeface="Times New Roman" pitchFamily="18" charset="0"/>
                <a:cs typeface="Times New Roman" pitchFamily="18" charset="0"/>
              </a:rPr>
              <a:t>is never enough to cause </a:t>
            </a:r>
            <a:r>
              <a:rPr lang="en-US" sz="1979" b="1" u="sng" dirty="0">
                <a:solidFill>
                  <a:srgbClr val="006600"/>
                </a:solidFill>
                <a:latin typeface="Times New Roman" pitchFamily="18" charset="0"/>
                <a:cs typeface="Times New Roman" pitchFamily="18" charset="0"/>
              </a:rPr>
              <a:t>cell death</a:t>
            </a:r>
            <a:r>
              <a:rPr lang="en-US" sz="1979" b="1" dirty="0">
                <a:solidFill>
                  <a:srgbClr val="006600"/>
                </a:solidFill>
                <a:latin typeface="Times New Roman" pitchFamily="18" charset="0"/>
                <a:cs typeface="Times New Roman" pitchFamily="18" charset="0"/>
              </a:rPr>
              <a:t>.</a:t>
            </a:r>
          </a:p>
          <a:p>
            <a:endParaRPr lang="en-US" sz="1979" b="1" dirty="0">
              <a:solidFill>
                <a:srgbClr val="006600"/>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29</a:t>
            </a:fld>
            <a:endParaRPr lang="en-US" dirty="0"/>
          </a:p>
        </p:txBody>
      </p:sp>
      <p:sp>
        <p:nvSpPr>
          <p:cNvPr id="2" name="Footer Placeholder 1"/>
          <p:cNvSpPr>
            <a:spLocks noGrp="1"/>
          </p:cNvSpPr>
          <p:nvPr>
            <p:ph type="ftr" sz="quarter" idx="11"/>
          </p:nvPr>
        </p:nvSpPr>
        <p:spPr/>
        <p:txBody>
          <a:bodyPr/>
          <a:lstStyle/>
          <a:p>
            <a:r>
              <a:rPr lang="en-US">
                <a:solidFill>
                  <a:prstClr val="black">
                    <a:tint val="75000"/>
                  </a:prstClr>
                </a:solidFill>
              </a:rPr>
              <a:t>Movahedi</a:t>
            </a:r>
            <a:endParaRPr lang="en-US" dirty="0">
              <a:solidFill>
                <a:prstClr val="black">
                  <a:tint val="75000"/>
                </a:prstClr>
              </a:solidFill>
            </a:endParaRPr>
          </a:p>
        </p:txBody>
      </p:sp>
    </p:spTree>
    <p:extLst>
      <p:ext uri="{BB962C8B-B14F-4D97-AF65-F5344CB8AC3E}">
        <p14:creationId xmlns:p14="http://schemas.microsoft.com/office/powerpoint/2010/main" val="2964117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subTitle" idx="1"/>
          </p:nvPr>
        </p:nvSpPr>
        <p:spPr>
          <a:xfrm>
            <a:off x="254000" y="145626"/>
            <a:ext cx="12573000" cy="7023948"/>
          </a:xfrm>
        </p:spPr>
        <p:txBody>
          <a:bodyPr>
            <a:noAutofit/>
          </a:bodyPr>
          <a:lstStyle/>
          <a:p>
            <a:pPr rtl="1"/>
            <a:r>
              <a:rPr lang="ar-SA" altLang="en-US" sz="2800" b="1" dirty="0">
                <a:solidFill>
                  <a:srgbClr val="C00000"/>
                </a:solidFill>
                <a:latin typeface="Times New Roman" panose="02020603050405020304" pitchFamily="18" charset="0"/>
                <a:ea typeface="+mj-ea"/>
                <a:cs typeface="Times New Roman" panose="02020603050405020304" pitchFamily="18" charset="0"/>
              </a:rPr>
              <a:t>زیست </a:t>
            </a:r>
            <a:r>
              <a:rPr lang="fa-IR" altLang="en-US" sz="2800" b="1" dirty="0">
                <a:solidFill>
                  <a:srgbClr val="C00000"/>
                </a:solidFill>
                <a:latin typeface="Times New Roman" panose="02020603050405020304" pitchFamily="18" charset="0"/>
                <a:ea typeface="+mj-ea"/>
                <a:cs typeface="Times New Roman" panose="02020603050405020304" pitchFamily="18" charset="0"/>
              </a:rPr>
              <a:t>شناسی </a:t>
            </a:r>
            <a:r>
              <a:rPr lang="ar-SA" altLang="en-US" sz="2800" b="1" dirty="0">
                <a:solidFill>
                  <a:srgbClr val="C00000"/>
                </a:solidFill>
                <a:latin typeface="Times New Roman" panose="02020603050405020304" pitchFamily="18" charset="0"/>
                <a:ea typeface="+mj-ea"/>
                <a:cs typeface="Times New Roman" panose="02020603050405020304" pitchFamily="18" charset="0"/>
              </a:rPr>
              <a:t>پرتو</a:t>
            </a:r>
            <a:r>
              <a:rPr lang="fa-IR" altLang="en-US" sz="2800" b="1" dirty="0">
                <a:solidFill>
                  <a:srgbClr val="C00000"/>
                </a:solidFill>
                <a:latin typeface="Times New Roman" panose="02020603050405020304" pitchFamily="18" charset="0"/>
                <a:ea typeface="+mj-ea"/>
                <a:cs typeface="Times New Roman" panose="02020603050405020304" pitchFamily="18" charset="0"/>
              </a:rPr>
              <a:t> و حفاظت </a:t>
            </a:r>
            <a:r>
              <a:rPr lang="en-GB" altLang="en-US" sz="2800" b="1" dirty="0">
                <a:solidFill>
                  <a:srgbClr val="A50021"/>
                </a:solidFill>
                <a:latin typeface="Times New Roman" panose="02020603050405020304" pitchFamily="18" charset="0"/>
                <a:ea typeface="+mj-ea"/>
                <a:cs typeface="Times New Roman" panose="02020603050405020304" pitchFamily="18" charset="0"/>
              </a:rPr>
              <a:t> </a:t>
            </a:r>
            <a:r>
              <a:rPr lang="en-US" altLang="en-US" sz="2133" b="1" dirty="0">
                <a:solidFill>
                  <a:prstClr val="black"/>
                </a:solidFill>
                <a:latin typeface="Times New Roman" panose="02020603050405020304" pitchFamily="18" charset="0"/>
                <a:ea typeface="+mj-ea"/>
                <a:cs typeface="Times New Roman" panose="02020603050405020304" pitchFamily="18" charset="0"/>
              </a:rPr>
              <a:t>Radiobiology  </a:t>
            </a:r>
            <a:r>
              <a:rPr lang="fa-IR" altLang="en-US" sz="2133" b="1" dirty="0">
                <a:solidFill>
                  <a:prstClr val="black"/>
                </a:solidFill>
                <a:latin typeface="Times New Roman" panose="02020603050405020304" pitchFamily="18" charset="0"/>
                <a:ea typeface="+mj-ea"/>
                <a:cs typeface="Times New Roman" panose="02020603050405020304" pitchFamily="18" charset="0"/>
              </a:rPr>
              <a:t>   </a:t>
            </a:r>
            <a:br>
              <a:rPr lang="en-GB" altLang="en-US" sz="2133" b="1" dirty="0">
                <a:solidFill>
                  <a:prstClr val="black"/>
                </a:solidFill>
                <a:latin typeface="Times New Roman" panose="02020603050405020304" pitchFamily="18" charset="0"/>
                <a:ea typeface="+mj-ea"/>
                <a:cs typeface="Times New Roman" panose="02020603050405020304" pitchFamily="18" charset="0"/>
              </a:rPr>
            </a:br>
            <a:r>
              <a:rPr lang="fa-IR" altLang="en-US" sz="2133" b="1" dirty="0">
                <a:solidFill>
                  <a:srgbClr val="0000CC"/>
                </a:solidFill>
                <a:latin typeface="Times New Roman" panose="02020603050405020304" pitchFamily="18" charset="0"/>
                <a:cs typeface="Times New Roman" panose="02020603050405020304" pitchFamily="18" charset="0"/>
              </a:rPr>
              <a:t>بخش اول: زيست شناسي پرتويي</a:t>
            </a:r>
            <a:endParaRPr lang="en-GB" altLang="en-US" sz="2133" b="1" dirty="0">
              <a:solidFill>
                <a:srgbClr val="0000CC"/>
              </a:solidFill>
              <a:latin typeface="Times New Roman" panose="02020603050405020304" pitchFamily="18" charset="0"/>
              <a:cs typeface="Times New Roman" panose="02020603050405020304" pitchFamily="18" charset="0"/>
            </a:endParaRPr>
          </a:p>
          <a:p>
            <a:pPr rtl="1"/>
            <a:r>
              <a:rPr lang="fa-IR" altLang="en-US" sz="2133" b="1" dirty="0">
                <a:solidFill>
                  <a:srgbClr val="0000CC"/>
                </a:solidFill>
                <a:latin typeface="Times New Roman" panose="02020603050405020304" pitchFamily="18" charset="0"/>
                <a:cs typeface="Times New Roman" panose="02020603050405020304" pitchFamily="18" charset="0"/>
              </a:rPr>
              <a:t>انواع پرتوهاي يون ساز مورد استفاده در پزشکي</a:t>
            </a:r>
            <a:endParaRPr lang="en-GB" altLang="en-US" sz="2133" b="1" dirty="0">
              <a:solidFill>
                <a:srgbClr val="0000CC"/>
              </a:solidFill>
              <a:latin typeface="Times New Roman" panose="02020603050405020304" pitchFamily="18" charset="0"/>
              <a:cs typeface="Times New Roman" panose="02020603050405020304" pitchFamily="18" charset="0"/>
            </a:endParaRPr>
          </a:p>
          <a:p>
            <a:pPr algn="r" rtl="1"/>
            <a:r>
              <a:rPr lang="fa-IR" altLang="en-US" sz="2400" b="1" dirty="0">
                <a:solidFill>
                  <a:srgbClr val="000066"/>
                </a:solidFill>
                <a:latin typeface="Times New Roman" panose="02020603050405020304" pitchFamily="18" charset="0"/>
                <a:cs typeface="Times New Roman" panose="02020603050405020304" pitchFamily="18" charset="0"/>
              </a:rPr>
              <a:t>تقسيم بندي به دو گروه:</a:t>
            </a:r>
            <a:endParaRPr lang="en-GB" altLang="en-US" sz="2400" b="1" dirty="0">
              <a:solidFill>
                <a:srgbClr val="000066"/>
              </a:solidFill>
              <a:latin typeface="Times New Roman" panose="02020603050405020304" pitchFamily="18" charset="0"/>
              <a:cs typeface="Times New Roman" panose="02020603050405020304" pitchFamily="18" charset="0"/>
            </a:endParaRPr>
          </a:p>
          <a:p>
            <a:pPr algn="r" rtl="1"/>
            <a:r>
              <a:rPr lang="fa-IR" altLang="en-US" sz="2133" b="1" dirty="0">
                <a:solidFill>
                  <a:srgbClr val="C00000"/>
                </a:solidFill>
                <a:latin typeface="Times New Roman" panose="02020603050405020304" pitchFamily="18" charset="0"/>
                <a:cs typeface="Times New Roman" panose="02020603050405020304" pitchFamily="18" charset="0"/>
              </a:rPr>
              <a:t>1- پرتوهاي الکترومغناطيس: </a:t>
            </a:r>
            <a:r>
              <a:rPr lang="fa-IR" altLang="en-US" sz="2133" b="1" dirty="0">
                <a:solidFill>
                  <a:srgbClr val="006600"/>
                </a:solidFill>
                <a:latin typeface="Times New Roman" panose="02020603050405020304" pitchFamily="18" charset="0"/>
                <a:cs typeface="Times New Roman" panose="02020603050405020304" pitchFamily="18" charset="0"/>
              </a:rPr>
              <a:t>ايکس، گاما</a:t>
            </a:r>
          </a:p>
          <a:p>
            <a:pPr algn="r" rtl="1"/>
            <a:endParaRPr lang="fa-IR" altLang="en-US" sz="2133" b="1" dirty="0">
              <a:solidFill>
                <a:srgbClr val="006600"/>
              </a:solidFill>
              <a:latin typeface="Times New Roman" panose="02020603050405020304" pitchFamily="18" charset="0"/>
              <a:cs typeface="Times New Roman" panose="02020603050405020304" pitchFamily="18" charset="0"/>
            </a:endParaRPr>
          </a:p>
          <a:p>
            <a:pPr marL="365769" indent="-365769" algn="r" rtl="1">
              <a:buFont typeface="Wingdings" panose="05000000000000000000" pitchFamily="2" charset="2"/>
              <a:buChar char="§"/>
            </a:pPr>
            <a:r>
              <a:rPr lang="fa-IR" altLang="en-US" sz="2133" b="1" dirty="0">
                <a:solidFill>
                  <a:srgbClr val="C00000"/>
                </a:solidFill>
                <a:latin typeface="Times New Roman" panose="02020603050405020304" pitchFamily="18" charset="0"/>
                <a:cs typeface="Times New Roman" panose="02020603050405020304" pitchFamily="18" charset="0"/>
              </a:rPr>
              <a:t>2- پرتوهاي ذره اي: </a:t>
            </a:r>
          </a:p>
          <a:p>
            <a:pPr marL="365769" indent="-365769" algn="r" rtl="1">
              <a:buFont typeface="Wingdings" panose="05000000000000000000" pitchFamily="2" charset="2"/>
              <a:buChar char="§"/>
            </a:pPr>
            <a:r>
              <a:rPr lang="fa-IR" altLang="en-US" sz="2133" b="1" dirty="0">
                <a:solidFill>
                  <a:srgbClr val="006600"/>
                </a:solidFill>
                <a:latin typeface="Times New Roman" panose="02020603050405020304" pitchFamily="18" charset="0"/>
                <a:cs typeface="Times New Roman" panose="02020603050405020304" pitchFamily="18" charset="0"/>
              </a:rPr>
              <a:t>الکترون ها  /  پرتون ها،</a:t>
            </a:r>
          </a:p>
          <a:p>
            <a:pPr marL="365769" indent="-365769" algn="r" rtl="1">
              <a:buFont typeface="Wingdings" panose="05000000000000000000" pitchFamily="2" charset="2"/>
              <a:buChar char="§"/>
            </a:pPr>
            <a:r>
              <a:rPr lang="fa-IR" altLang="en-US" sz="2133" b="1" dirty="0">
                <a:solidFill>
                  <a:srgbClr val="006600"/>
                </a:solidFill>
                <a:latin typeface="Times New Roman" panose="02020603050405020304" pitchFamily="18" charset="0"/>
                <a:cs typeface="Times New Roman" panose="02020603050405020304" pitchFamily="18" charset="0"/>
              </a:rPr>
              <a:t> ذرات الفا /  نوترون ها،</a:t>
            </a:r>
          </a:p>
          <a:p>
            <a:pPr marL="365769" indent="-365769" algn="r" rtl="1">
              <a:buFont typeface="Wingdings" panose="05000000000000000000" pitchFamily="2" charset="2"/>
              <a:buChar char="§"/>
            </a:pPr>
            <a:r>
              <a:rPr lang="fa-IR" altLang="en-US" sz="2133" b="1" dirty="0">
                <a:solidFill>
                  <a:srgbClr val="006600"/>
                </a:solidFill>
                <a:latin typeface="Times New Roman" panose="02020603050405020304" pitchFamily="18" charset="0"/>
                <a:cs typeface="Times New Roman" panose="02020603050405020304" pitchFamily="18" charset="0"/>
              </a:rPr>
              <a:t>يون هاي سنگين</a:t>
            </a:r>
          </a:p>
          <a:p>
            <a:pPr marL="365769" indent="-365769" algn="r" rtl="1">
              <a:buFont typeface="Wingdings" panose="05000000000000000000" pitchFamily="2" charset="2"/>
              <a:buChar char="§"/>
            </a:pPr>
            <a:endParaRPr lang="en-GB" altLang="en-US" sz="2133" b="1" dirty="0">
              <a:solidFill>
                <a:srgbClr val="006600"/>
              </a:solidFill>
              <a:latin typeface="Times New Roman" panose="02020603050405020304" pitchFamily="18" charset="0"/>
              <a:cs typeface="Times New Roman" panose="02020603050405020304" pitchFamily="18" charset="0"/>
            </a:endParaRPr>
          </a:p>
          <a:p>
            <a:pPr algn="r" rtl="1" eaLnBrk="1" hangingPunct="1"/>
            <a:r>
              <a:rPr lang="fa-IR" altLang="en-US" sz="2133" b="1" dirty="0">
                <a:solidFill>
                  <a:srgbClr val="0000CC"/>
                </a:solidFill>
                <a:latin typeface="Times New Roman" panose="02020603050405020304" pitchFamily="18" charset="0"/>
                <a:cs typeface="Times New Roman" panose="02020603050405020304" pitchFamily="18" charset="0"/>
              </a:rPr>
              <a:t>زیان بخش:</a:t>
            </a:r>
            <a:r>
              <a:rPr lang="fa-IR" altLang="en-US" sz="2133" b="1" dirty="0">
                <a:latin typeface="Times New Roman" panose="02020603050405020304" pitchFamily="18" charset="0"/>
                <a:cs typeface="Times New Roman" panose="02020603050405020304" pitchFamily="18" charset="0"/>
              </a:rPr>
              <a:t> </a:t>
            </a:r>
            <a:r>
              <a:rPr lang="fa-IR" altLang="en-US" sz="2133" b="1" dirty="0">
                <a:solidFill>
                  <a:srgbClr val="006600"/>
                </a:solidFill>
                <a:latin typeface="Times New Roman" panose="02020603050405020304" pitchFamily="18" charset="0"/>
                <a:cs typeface="Times New Roman" panose="02020603050405020304" pitchFamily="18" charset="0"/>
              </a:rPr>
              <a:t>پرتوهای یون ساز بدون تردید زیان بخش هستند.</a:t>
            </a:r>
          </a:p>
          <a:p>
            <a:pPr algn="r" rtl="1" eaLnBrk="1" hangingPunct="1"/>
            <a:r>
              <a:rPr lang="fa-IR" altLang="en-US" sz="2133" b="1" dirty="0">
                <a:solidFill>
                  <a:schemeClr val="tx1"/>
                </a:solidFill>
                <a:latin typeface="Times New Roman" panose="02020603050405020304" pitchFamily="18" charset="0"/>
                <a:cs typeface="Times New Roman" panose="02020603050405020304" pitchFamily="18" charset="0"/>
              </a:rPr>
              <a:t>اگر دارای شدت کافی باشند باعث</a:t>
            </a:r>
            <a:r>
              <a:rPr lang="fa-IR" altLang="en-US" sz="2133" b="1" dirty="0">
                <a:latin typeface="Times New Roman" panose="02020603050405020304" pitchFamily="18" charset="0"/>
                <a:cs typeface="Times New Roman" panose="02020603050405020304" pitchFamily="18" charset="0"/>
              </a:rPr>
              <a:t> </a:t>
            </a:r>
            <a:r>
              <a:rPr lang="fa-IR" altLang="en-US" sz="2133" b="1" dirty="0">
                <a:solidFill>
                  <a:srgbClr val="CC0000"/>
                </a:solidFill>
                <a:latin typeface="Times New Roman" panose="02020603050405020304" pitchFamily="18" charset="0"/>
                <a:cs typeface="Times New Roman" panose="02020603050405020304" pitchFamily="18" charset="0"/>
              </a:rPr>
              <a:t>ایجاد سرطان و صدمات ژنتیکی</a:t>
            </a:r>
            <a:r>
              <a:rPr lang="fa-IR" altLang="en-US" sz="2133" b="1" dirty="0">
                <a:latin typeface="Times New Roman" panose="02020603050405020304" pitchFamily="18" charset="0"/>
                <a:cs typeface="Times New Roman" panose="02020603050405020304" pitchFamily="18" charset="0"/>
              </a:rPr>
              <a:t> </a:t>
            </a:r>
            <a:r>
              <a:rPr lang="fa-IR" altLang="en-US" sz="2133" b="1" dirty="0">
                <a:solidFill>
                  <a:schemeClr val="tx1"/>
                </a:solidFill>
                <a:latin typeface="Times New Roman" panose="02020603050405020304" pitchFamily="18" charset="0"/>
                <a:cs typeface="Times New Roman" panose="02020603050405020304" pitchFamily="18" charset="0"/>
              </a:rPr>
              <a:t>می شوند.</a:t>
            </a:r>
          </a:p>
          <a:p>
            <a:pPr algn="r" rtl="1" eaLnBrk="1" hangingPunct="1"/>
            <a:endParaRPr lang="en-GB" altLang="en-US" sz="2133" b="1" dirty="0">
              <a:solidFill>
                <a:schemeClr val="tx1"/>
              </a:solidFill>
              <a:latin typeface="Times New Roman" panose="02020603050405020304" pitchFamily="18" charset="0"/>
              <a:cs typeface="Times New Roman" panose="02020603050405020304" pitchFamily="18" charset="0"/>
            </a:endParaRPr>
          </a:p>
          <a:p>
            <a:pPr algn="r" rtl="1"/>
            <a:r>
              <a:rPr lang="fa-IR" altLang="en-US" sz="2133" b="1" dirty="0">
                <a:solidFill>
                  <a:srgbClr val="D60093"/>
                </a:solidFill>
                <a:latin typeface="Times New Roman" panose="02020603050405020304" pitchFamily="18" charset="0"/>
                <a:cs typeface="Times New Roman" panose="02020603050405020304" pitchFamily="18" charset="0"/>
              </a:rPr>
              <a:t> اهمیت حفاظت پرتویی: </a:t>
            </a:r>
            <a:r>
              <a:rPr lang="fa-IR" altLang="en-US" sz="2133" b="1" dirty="0">
                <a:solidFill>
                  <a:schemeClr val="tx1"/>
                </a:solidFill>
                <a:latin typeface="Times New Roman" panose="02020603050405020304" pitchFamily="18" charset="0"/>
                <a:cs typeface="Times New Roman" panose="02020603050405020304" pitchFamily="18" charset="0"/>
              </a:rPr>
              <a:t>مشخص شدن بعد از </a:t>
            </a:r>
            <a:r>
              <a:rPr lang="fa-IR" sz="2133" b="1" dirty="0">
                <a:solidFill>
                  <a:schemeClr val="tx1"/>
                </a:solidFill>
                <a:latin typeface="Times New Roman" panose="02020603050405020304" pitchFamily="18" charset="0"/>
                <a:cs typeface="Times New Roman" panose="02020603050405020304" pitchFamily="18" charset="0"/>
              </a:rPr>
              <a:t>استفاده از </a:t>
            </a:r>
            <a:r>
              <a:rPr lang="fa-IR" sz="2133" b="1" dirty="0">
                <a:solidFill>
                  <a:srgbClr val="006600"/>
                </a:solidFill>
                <a:latin typeface="Times New Roman" panose="02020603050405020304" pitchFamily="18" charset="0"/>
                <a:cs typeface="Times New Roman" panose="02020603050405020304" pitchFamily="18" charset="0"/>
              </a:rPr>
              <a:t>بمب اتمی </a:t>
            </a:r>
            <a:r>
              <a:rPr lang="fa-IR" sz="2133" b="1" dirty="0">
                <a:solidFill>
                  <a:schemeClr val="tx1"/>
                </a:solidFill>
                <a:latin typeface="Times New Roman" panose="02020603050405020304" pitchFamily="18" charset="0"/>
                <a:cs typeface="Times New Roman" panose="02020603050405020304" pitchFamily="18" charset="0"/>
              </a:rPr>
              <a:t>( پروژه منهتن)</a:t>
            </a:r>
          </a:p>
          <a:p>
            <a:pPr algn="r" rtl="1"/>
            <a:endParaRPr lang="fa-IR" sz="2133" b="1" dirty="0">
              <a:solidFill>
                <a:schemeClr val="tx1"/>
              </a:solidFill>
              <a:latin typeface="Times New Roman" panose="02020603050405020304" pitchFamily="18" charset="0"/>
              <a:cs typeface="Times New Roman" panose="02020603050405020304" pitchFamily="18" charset="0"/>
            </a:endParaRPr>
          </a:p>
          <a:p>
            <a:pPr algn="r" rtl="1" eaLnBrk="1" hangingPunct="1"/>
            <a:r>
              <a:rPr lang="fa-IR" altLang="en-US" sz="2400" b="1" dirty="0">
                <a:solidFill>
                  <a:srgbClr val="0000CC"/>
                </a:solidFill>
                <a:latin typeface="Times New Roman" panose="02020603050405020304" pitchFamily="18" charset="0"/>
                <a:cs typeface="Times New Roman" panose="02020603050405020304" pitchFamily="18" charset="0"/>
              </a:rPr>
              <a:t>مزایای زیاد:</a:t>
            </a:r>
            <a:r>
              <a:rPr lang="fa-IR" altLang="en-US" sz="2400" b="1" dirty="0">
                <a:latin typeface="Times New Roman" panose="02020603050405020304" pitchFamily="18" charset="0"/>
                <a:cs typeface="Times New Roman" panose="02020603050405020304" pitchFamily="18" charset="0"/>
              </a:rPr>
              <a:t> </a:t>
            </a:r>
            <a:r>
              <a:rPr lang="fa-IR" altLang="en-US" sz="2133" b="1" dirty="0">
                <a:solidFill>
                  <a:schemeClr val="tx1"/>
                </a:solidFill>
                <a:latin typeface="Times New Roman" panose="02020603050405020304" pitchFamily="18" charset="0"/>
                <a:cs typeface="Times New Roman" panose="02020603050405020304" pitchFamily="18" charset="0"/>
              </a:rPr>
              <a:t>از طرفی استفاده از پرتوهای یون ساز مزایای زیادی دارد</a:t>
            </a:r>
            <a:endParaRPr lang="en-GB" altLang="en-US" sz="2133" b="1" dirty="0">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pPr>
              <a:defRPr/>
            </a:pPr>
            <a:r>
              <a:rPr lang="en-US">
                <a:solidFill>
                  <a:srgbClr val="000000"/>
                </a:solidFill>
              </a:rPr>
              <a:t>Movahedi</a:t>
            </a:r>
          </a:p>
        </p:txBody>
      </p:sp>
      <p:sp>
        <p:nvSpPr>
          <p:cNvPr id="5" name="Slide Number Placeholder 4"/>
          <p:cNvSpPr>
            <a:spLocks noGrp="1"/>
          </p:cNvSpPr>
          <p:nvPr>
            <p:ph type="sldNum" sz="quarter" idx="12"/>
          </p:nvPr>
        </p:nvSpPr>
        <p:spPr/>
        <p:txBody>
          <a:bodyPr/>
          <a:lstStyle/>
          <a:p>
            <a:pPr>
              <a:defRPr/>
            </a:pPr>
            <a:fld id="{73E1A957-7FAA-43DB-916F-EC28B5F71A79}" type="slidenum">
              <a:rPr lang="ar-SA" smtClean="0">
                <a:solidFill>
                  <a:srgbClr val="000000"/>
                </a:solidFill>
              </a:rPr>
              <a:pPr>
                <a:defRPr/>
              </a:pPr>
              <a:t>3</a:t>
            </a:fld>
            <a:endParaRPr lang="en-GB" dirty="0">
              <a:solidFill>
                <a:srgbClr val="000000"/>
              </a:solidFill>
            </a:endParaRPr>
          </a:p>
        </p:txBody>
      </p:sp>
      <p:pic>
        <p:nvPicPr>
          <p:cNvPr id="6" name="Picture 6"/>
          <p:cNvPicPr>
            <a:picLocks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38094" t="17177" r="1059" b="39775"/>
          <a:stretch>
            <a:fillRect/>
          </a:stretch>
        </p:blipFill>
        <p:spPr bwMode="auto">
          <a:xfrm>
            <a:off x="635000" y="1219200"/>
            <a:ext cx="2763520" cy="1745254"/>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721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45627"/>
            <a:ext cx="12649200" cy="6990081"/>
          </a:xfrm>
        </p:spPr>
        <p:txBody>
          <a:bodyPr>
            <a:normAutofit fontScale="25000" lnSpcReduction="20000"/>
          </a:bodyPr>
          <a:lstStyle/>
          <a:p>
            <a:pPr marL="0" indent="0" algn="ctr" rtl="1">
              <a:buNone/>
            </a:pPr>
            <a:r>
              <a:rPr lang="fa-IR" sz="10240" b="1" dirty="0">
                <a:solidFill>
                  <a:srgbClr val="AC0000"/>
                </a:solidFill>
                <a:latin typeface="Times New Roman" panose="02020603050405020304" pitchFamily="18" charset="0"/>
                <a:cs typeface="Times New Roman" panose="02020603050405020304" pitchFamily="18" charset="0"/>
              </a:rPr>
              <a:t>روشهای دوزیمتری:300</a:t>
            </a:r>
          </a:p>
          <a:p>
            <a:pPr marL="0" indent="0" algn="r" rtl="1">
              <a:buNone/>
            </a:pPr>
            <a:r>
              <a:rPr lang="fa-IR" sz="8534" b="1" dirty="0">
                <a:solidFill>
                  <a:srgbClr val="0000CC"/>
                </a:solidFill>
                <a:latin typeface="Times New Roman" panose="02020603050405020304" pitchFamily="18" charset="0"/>
                <a:cs typeface="Times New Roman" panose="02020603050405020304" pitchFamily="18" charset="0"/>
              </a:rPr>
              <a:t>دستگاه دوزیمتر: </a:t>
            </a:r>
            <a:r>
              <a:rPr lang="fa-IR" sz="8534" b="1" dirty="0">
                <a:latin typeface="Times New Roman" panose="02020603050405020304" pitchFamily="18" charset="0"/>
                <a:cs typeface="Times New Roman" panose="02020603050405020304" pitchFamily="18" charset="0"/>
              </a:rPr>
              <a:t>وسیله ای است </a:t>
            </a:r>
            <a:r>
              <a:rPr lang="fa-IR" sz="8534" b="1" dirty="0">
                <a:solidFill>
                  <a:srgbClr val="006600"/>
                </a:solidFill>
                <a:latin typeface="Times New Roman" panose="02020603050405020304" pitchFamily="18" charset="0"/>
                <a:cs typeface="Times New Roman" panose="02020603050405020304" pitchFamily="18" charset="0"/>
              </a:rPr>
              <a:t>برای ردیابی پرتوها  و انداره گیری تابش </a:t>
            </a:r>
            <a:endParaRPr lang="en-US" sz="8534"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8534" b="1" dirty="0">
                <a:solidFill>
                  <a:srgbClr val="CC0066"/>
                </a:solidFill>
                <a:latin typeface="Times New Roman" panose="02020603050405020304" pitchFamily="18" charset="0"/>
                <a:cs typeface="Times New Roman" panose="02020603050405020304" pitchFamily="18" charset="0"/>
              </a:rPr>
              <a:t>اهمیت موضوع : </a:t>
            </a:r>
            <a:r>
              <a:rPr lang="fa-IR" sz="8534" b="1" u="sng" dirty="0">
                <a:solidFill>
                  <a:srgbClr val="0000FF"/>
                </a:solidFill>
                <a:latin typeface="Times New Roman" panose="02020603050405020304" pitchFamily="18" charset="0"/>
                <a:cs typeface="Times New Roman" panose="02020603050405020304" pitchFamily="18" charset="0"/>
              </a:rPr>
              <a:t>اندازه گیری شدت پرتوزایی </a:t>
            </a:r>
            <a:r>
              <a:rPr lang="fa-IR" sz="8534" b="1" u="sng" dirty="0">
                <a:solidFill>
                  <a:prstClr val="black"/>
                </a:solidFill>
                <a:latin typeface="Times New Roman" panose="02020603050405020304" pitchFamily="18" charset="0"/>
                <a:cs typeface="Times New Roman" panose="02020603050405020304" pitchFamily="18" charset="0"/>
              </a:rPr>
              <a:t>مواد رادیواکتیو، ایکس و گاما</a:t>
            </a:r>
          </a:p>
          <a:p>
            <a:pPr marL="0" indent="0" algn="r" rtl="1">
              <a:buNone/>
            </a:pPr>
            <a:r>
              <a:rPr lang="fa-IR" sz="10240" b="1" dirty="0">
                <a:solidFill>
                  <a:srgbClr val="C00000"/>
                </a:solidFill>
                <a:latin typeface="Times New Roman" panose="02020603050405020304" pitchFamily="18" charset="0"/>
                <a:cs typeface="Times New Roman" panose="02020603050405020304" pitchFamily="18" charset="0"/>
              </a:rPr>
              <a:t>دوزیمتری :  </a:t>
            </a:r>
            <a:r>
              <a:rPr lang="fa-IR" sz="8534" b="1" dirty="0">
                <a:latin typeface="Times New Roman" panose="02020603050405020304" pitchFamily="18" charset="0"/>
                <a:cs typeface="Times New Roman" panose="02020603050405020304" pitchFamily="18" charset="0"/>
              </a:rPr>
              <a:t>اندازه گیری </a:t>
            </a:r>
            <a:r>
              <a:rPr lang="fa-IR" sz="8534" b="1" dirty="0">
                <a:solidFill>
                  <a:srgbClr val="006600"/>
                </a:solidFill>
                <a:latin typeface="Times New Roman" panose="02020603050405020304" pitchFamily="18" charset="0"/>
                <a:cs typeface="Times New Roman" panose="02020603050405020304" pitchFamily="18" charset="0"/>
              </a:rPr>
              <a:t>مقدار انرژی جذب </a:t>
            </a:r>
            <a:r>
              <a:rPr lang="fa-IR" sz="8534" b="1" dirty="0">
                <a:latin typeface="Times New Roman" panose="02020603050405020304" pitchFamily="18" charset="0"/>
                <a:cs typeface="Times New Roman" panose="02020603050405020304" pitchFamily="18" charset="0"/>
              </a:rPr>
              <a:t>شده در مواد مورد تابش</a:t>
            </a:r>
          </a:p>
          <a:p>
            <a:pPr marL="0" indent="0" algn="r" rtl="1">
              <a:buNone/>
            </a:pPr>
            <a:r>
              <a:rPr lang="fa-IR" sz="10240" b="1" dirty="0">
                <a:solidFill>
                  <a:srgbClr val="C00000"/>
                </a:solidFill>
                <a:latin typeface="Times New Roman" panose="02020603050405020304" pitchFamily="18" charset="0"/>
                <a:cs typeface="Times New Roman" panose="02020603050405020304" pitchFamily="18" charset="0"/>
              </a:rPr>
              <a:t>روش </a:t>
            </a:r>
            <a:r>
              <a:rPr lang="fa-IR" sz="10240" b="1" dirty="0">
                <a:solidFill>
                  <a:srgbClr val="006600"/>
                </a:solidFill>
                <a:latin typeface="Times New Roman" panose="02020603050405020304" pitchFamily="18" charset="0"/>
                <a:cs typeface="Times New Roman" panose="02020603050405020304" pitchFamily="18" charset="0"/>
              </a:rPr>
              <a:t>: </a:t>
            </a:r>
            <a:r>
              <a:rPr lang="fa-IR" sz="8534" b="1" dirty="0">
                <a:solidFill>
                  <a:srgbClr val="006600"/>
                </a:solidFill>
                <a:latin typeface="Times New Roman" panose="02020603050405020304" pitchFamily="18" charset="0"/>
                <a:cs typeface="Times New Roman" panose="02020603050405020304" pitchFamily="18" charset="0"/>
              </a:rPr>
              <a:t>جذب انرژی پرتوها در محیط مادی </a:t>
            </a:r>
            <a:r>
              <a:rPr lang="fa-IR" sz="8534" b="1" dirty="0">
                <a:latin typeface="Times New Roman" panose="02020603050405020304" pitchFamily="18" charset="0"/>
                <a:cs typeface="Times New Roman" panose="02020603050405020304" pitchFamily="18" charset="0"/>
              </a:rPr>
              <a:t>در نتیجه </a:t>
            </a:r>
            <a:r>
              <a:rPr lang="fa-IR" sz="8534" b="1" dirty="0">
                <a:solidFill>
                  <a:srgbClr val="006600"/>
                </a:solidFill>
                <a:latin typeface="Times New Roman" panose="02020603050405020304" pitchFamily="18" charset="0"/>
                <a:cs typeface="Times New Roman" panose="02020603050405020304" pitchFamily="18" charset="0"/>
              </a:rPr>
              <a:t>تغییرات فیزیکی و شیمیایی</a:t>
            </a:r>
          </a:p>
          <a:p>
            <a:pPr marL="0" indent="0" algn="r" rtl="1">
              <a:lnSpc>
                <a:spcPct val="120000"/>
              </a:lnSpc>
              <a:buNone/>
            </a:pPr>
            <a:r>
              <a:rPr lang="fa-IR" sz="8534" b="1" dirty="0">
                <a:solidFill>
                  <a:srgbClr val="C00000"/>
                </a:solidFill>
                <a:latin typeface="Times New Roman" panose="02020603050405020304" pitchFamily="18" charset="0"/>
                <a:cs typeface="Times New Roman" panose="02020603050405020304" pitchFamily="18" charset="0"/>
              </a:rPr>
              <a:t>نوع تغییرات در محیط مادی : </a:t>
            </a:r>
            <a:r>
              <a:rPr lang="fa-IR" sz="8534" b="1" dirty="0">
                <a:solidFill>
                  <a:srgbClr val="006600"/>
                </a:solidFill>
                <a:latin typeface="Times New Roman" panose="02020603050405020304" pitchFamily="18" charset="0"/>
                <a:cs typeface="Times New Roman" panose="02020603050405020304" pitchFamily="18" charset="0"/>
              </a:rPr>
              <a:t>افزایش دمای ماده ، یونیزاسیون در ماده</a:t>
            </a:r>
          </a:p>
          <a:p>
            <a:pPr marL="0" indent="0" algn="ctr" rtl="1">
              <a:lnSpc>
                <a:spcPct val="120000"/>
              </a:lnSpc>
              <a:buNone/>
            </a:pPr>
            <a:r>
              <a:rPr lang="fa-IR" sz="10240" b="1" dirty="0">
                <a:solidFill>
                  <a:srgbClr val="AC0000"/>
                </a:solidFill>
                <a:latin typeface="Times New Roman" panose="02020603050405020304" pitchFamily="18" charset="0"/>
                <a:cs typeface="Times New Roman" panose="02020603050405020304" pitchFamily="18" charset="0"/>
              </a:rPr>
              <a:t>دوزیمترهای گازی</a:t>
            </a:r>
            <a:r>
              <a:rPr lang="fa-IR" sz="10240" b="1" dirty="0">
                <a:solidFill>
                  <a:srgbClr val="FF0000"/>
                </a:solidFill>
                <a:latin typeface="Times New Roman" panose="02020603050405020304" pitchFamily="18" charset="0"/>
                <a:cs typeface="Times New Roman" panose="02020603050405020304" pitchFamily="18" charset="0"/>
              </a:rPr>
              <a:t>:301 </a:t>
            </a:r>
          </a:p>
          <a:p>
            <a:pPr marL="0" indent="0" algn="r" rtl="1">
              <a:lnSpc>
                <a:spcPct val="120000"/>
              </a:lnSpc>
              <a:buNone/>
            </a:pPr>
            <a:r>
              <a:rPr lang="fa-IR" altLang="en-US" sz="9600" b="1" dirty="0">
                <a:solidFill>
                  <a:srgbClr val="D60093"/>
                </a:solidFill>
                <a:latin typeface="Times New Roman" panose="02020603050405020304" pitchFamily="18" charset="0"/>
                <a:cs typeface="Times New Roman" panose="02020603050405020304" pitchFamily="18" charset="0"/>
              </a:rPr>
              <a:t>کاربرد</a:t>
            </a:r>
            <a:r>
              <a:rPr lang="fa-IR" altLang="en-US" sz="8534" b="1" dirty="0">
                <a:solidFill>
                  <a:srgbClr val="D60093"/>
                </a:solidFill>
                <a:latin typeface="Times New Roman" panose="02020603050405020304" pitchFamily="18" charset="0"/>
                <a:cs typeface="Times New Roman" panose="02020603050405020304" pitchFamily="18" charset="0"/>
              </a:rPr>
              <a:t>: </a:t>
            </a:r>
            <a:r>
              <a:rPr lang="fa-IR" sz="8534" b="1" dirty="0">
                <a:latin typeface="Times New Roman" panose="02020603050405020304" pitchFamily="18" charset="0"/>
                <a:ea typeface="Times New Roman"/>
                <a:cs typeface="Times New Roman" panose="02020603050405020304" pitchFamily="18" charset="0"/>
              </a:rPr>
              <a:t>اندازه گیری </a:t>
            </a:r>
            <a:r>
              <a:rPr lang="fa-IR" altLang="en-US" sz="8534" b="1" dirty="0">
                <a:latin typeface="Times New Roman" panose="02020603050405020304" pitchFamily="18" charset="0"/>
                <a:cs typeface="Times New Roman" panose="02020603050405020304" pitchFamily="18" charset="0"/>
              </a:rPr>
              <a:t> </a:t>
            </a:r>
            <a:r>
              <a:rPr lang="fa-IR" sz="8534" b="1" dirty="0">
                <a:latin typeface="Times New Roman" panose="02020603050405020304" pitchFamily="18" charset="0"/>
                <a:ea typeface="Times New Roman"/>
                <a:cs typeface="Times New Roman" panose="02020603050405020304" pitchFamily="18" charset="0"/>
              </a:rPr>
              <a:t>شدت تابشی و ردیابی در نواحی اطراف</a:t>
            </a:r>
          </a:p>
          <a:p>
            <a:pPr marL="0" indent="0" algn="r" rtl="1">
              <a:lnSpc>
                <a:spcPct val="120000"/>
              </a:lnSpc>
              <a:buNone/>
            </a:pPr>
            <a:r>
              <a:rPr lang="fa-IR" sz="8534" b="1" dirty="0">
                <a:latin typeface="Times New Roman" panose="02020603050405020304" pitchFamily="18" charset="0"/>
                <a:ea typeface="Times New Roman"/>
                <a:cs typeface="Times New Roman" panose="02020603050405020304" pitchFamily="18" charset="0"/>
              </a:rPr>
              <a:t> فلورسکوپ ،</a:t>
            </a:r>
            <a:r>
              <a:rPr lang="fa-IR" altLang="en-US" sz="8534" b="1" dirty="0">
                <a:solidFill>
                  <a:srgbClr val="006600"/>
                </a:solidFill>
                <a:latin typeface="Times New Roman" panose="02020603050405020304" pitchFamily="18" charset="0"/>
                <a:cs typeface="Times New Roman" panose="02020603050405020304" pitchFamily="18" charset="0"/>
              </a:rPr>
              <a:t>آلودگیهای رادیواکتیو، </a:t>
            </a:r>
            <a:r>
              <a:rPr lang="fa-IR" sz="8534" b="1" dirty="0">
                <a:latin typeface="Times New Roman" panose="02020603050405020304" pitchFamily="18" charset="0"/>
                <a:ea typeface="Times New Roman"/>
                <a:cs typeface="Times New Roman" panose="02020603050405020304" pitchFamily="18" charset="0"/>
              </a:rPr>
              <a:t>ژنراتورهای رادیونوکلوئید،</a:t>
            </a:r>
          </a:p>
          <a:p>
            <a:pPr marL="0" indent="0" algn="r" rtl="1">
              <a:lnSpc>
                <a:spcPct val="120000"/>
              </a:lnSpc>
              <a:buNone/>
            </a:pPr>
            <a:r>
              <a:rPr lang="fa-IR" sz="8534" b="1" dirty="0">
                <a:latin typeface="Times New Roman" panose="02020603050405020304" pitchFamily="18" charset="0"/>
                <a:ea typeface="Times New Roman"/>
                <a:cs typeface="Times New Roman" panose="02020603050405020304" pitchFamily="18" charset="0"/>
              </a:rPr>
              <a:t>تابشهای کم انرژی β ساطع شده از </a:t>
            </a:r>
            <a:r>
              <a:rPr lang="fa-IR" sz="8534" b="1" dirty="0">
                <a:solidFill>
                  <a:srgbClr val="006600"/>
                </a:solidFill>
                <a:latin typeface="Times New Roman" panose="02020603050405020304" pitchFamily="18" charset="0"/>
                <a:ea typeface="Times New Roman"/>
                <a:cs typeface="Times New Roman" panose="02020603050405020304" pitchFamily="18" charset="0"/>
              </a:rPr>
              <a:t>کربن 14 </a:t>
            </a:r>
            <a:r>
              <a:rPr lang="en-US" sz="8534" b="1" dirty="0">
                <a:solidFill>
                  <a:srgbClr val="006600"/>
                </a:solidFill>
                <a:latin typeface="Times New Roman" panose="02020603050405020304" pitchFamily="18" charset="0"/>
                <a:ea typeface="Times New Roman"/>
                <a:cs typeface="Times New Roman" panose="02020603050405020304" pitchFamily="18" charset="0"/>
              </a:rPr>
              <a:t>(1C)</a:t>
            </a:r>
            <a:r>
              <a:rPr lang="fa-IR" sz="8534" b="1" dirty="0">
                <a:solidFill>
                  <a:srgbClr val="006600"/>
                </a:solidFill>
                <a:latin typeface="Times New Roman" panose="02020603050405020304" pitchFamily="18" charset="0"/>
                <a:ea typeface="Times New Roman"/>
                <a:cs typeface="Times New Roman" panose="02020603050405020304" pitchFamily="18" charset="0"/>
              </a:rPr>
              <a:t> و تریتیم </a:t>
            </a:r>
            <a:r>
              <a:rPr lang="en-US" sz="8534" b="1" dirty="0">
                <a:solidFill>
                  <a:srgbClr val="006600"/>
                </a:solidFill>
                <a:latin typeface="Times New Roman" panose="02020603050405020304" pitchFamily="18" charset="0"/>
                <a:ea typeface="Times New Roman"/>
                <a:cs typeface="Times New Roman" panose="02020603050405020304" pitchFamily="18" charset="0"/>
              </a:rPr>
              <a:t>(</a:t>
            </a:r>
            <a:r>
              <a:rPr lang="en-US" sz="8534" b="1" baseline="30000" dirty="0">
                <a:solidFill>
                  <a:srgbClr val="006600"/>
                </a:solidFill>
                <a:latin typeface="Times New Roman" panose="02020603050405020304" pitchFamily="18" charset="0"/>
                <a:ea typeface="Times New Roman"/>
                <a:cs typeface="Times New Roman" panose="02020603050405020304" pitchFamily="18" charset="0"/>
              </a:rPr>
              <a:t>3</a:t>
            </a:r>
            <a:r>
              <a:rPr lang="en-US" sz="8534" b="1" dirty="0">
                <a:solidFill>
                  <a:srgbClr val="006600"/>
                </a:solidFill>
                <a:latin typeface="Times New Roman" panose="02020603050405020304" pitchFamily="18" charset="0"/>
                <a:ea typeface="Times New Roman"/>
                <a:cs typeface="Times New Roman" panose="02020603050405020304" pitchFamily="18" charset="0"/>
              </a:rPr>
              <a:t>H) </a:t>
            </a:r>
            <a:endParaRPr lang="fa-IR" altLang="en-US" sz="8534" b="1" dirty="0">
              <a:solidFill>
                <a:srgbClr val="006600"/>
              </a:solidFill>
              <a:latin typeface="Times New Roman" panose="02020603050405020304" pitchFamily="18" charset="0"/>
              <a:cs typeface="Times New Roman" panose="02020603050405020304" pitchFamily="18" charset="0"/>
            </a:endParaRPr>
          </a:p>
          <a:p>
            <a:pPr marL="0" indent="0" algn="r" rtl="1">
              <a:lnSpc>
                <a:spcPct val="120000"/>
              </a:lnSpc>
              <a:buNone/>
            </a:pPr>
            <a:r>
              <a:rPr lang="fa-IR" altLang="en-US" sz="9600" b="1" dirty="0">
                <a:solidFill>
                  <a:srgbClr val="000099"/>
                </a:solidFill>
                <a:latin typeface="Times New Roman" panose="02020603050405020304" pitchFamily="18" charset="0"/>
                <a:cs typeface="Times New Roman" panose="02020603050405020304" pitchFamily="18" charset="0"/>
              </a:rPr>
              <a:t>چگونگی عملکرد </a:t>
            </a:r>
            <a:r>
              <a:rPr lang="fa-IR" altLang="en-US" sz="9600" b="1" dirty="0">
                <a:latin typeface="Times New Roman" panose="02020603050405020304" pitchFamily="18" charset="0"/>
                <a:cs typeface="Times New Roman" panose="02020603050405020304" pitchFamily="18" charset="0"/>
              </a:rPr>
              <a:t>:</a:t>
            </a:r>
          </a:p>
          <a:p>
            <a:pPr algn="r" rtl="1">
              <a:lnSpc>
                <a:spcPct val="120000"/>
              </a:lnSpc>
              <a:buFont typeface="Wingdings" panose="05000000000000000000" pitchFamily="2" charset="2"/>
              <a:buChar char="Ø"/>
            </a:pPr>
            <a:r>
              <a:rPr lang="fa-IR" altLang="en-US" sz="8534" b="1" dirty="0">
                <a:solidFill>
                  <a:srgbClr val="006600"/>
                </a:solidFill>
                <a:latin typeface="Times New Roman" panose="02020603050405020304" pitchFamily="18" charset="0"/>
                <a:cs typeface="Times New Roman" panose="02020603050405020304" pitchFamily="18" charset="0"/>
              </a:rPr>
              <a:t>تابش پرتوهای یونیزان به ورودی دستگاه</a:t>
            </a:r>
          </a:p>
          <a:p>
            <a:pPr algn="r" rtl="1">
              <a:lnSpc>
                <a:spcPct val="120000"/>
              </a:lnSpc>
              <a:buClr>
                <a:srgbClr val="D60093"/>
              </a:buClr>
              <a:buFont typeface="Wingdings" panose="05000000000000000000" pitchFamily="2" charset="2"/>
              <a:buChar char="Ø"/>
            </a:pPr>
            <a:r>
              <a:rPr lang="fa-IR" altLang="en-US" sz="8534" b="1" dirty="0">
                <a:latin typeface="Times New Roman" panose="02020603050405020304" pitchFamily="18" charset="0"/>
                <a:cs typeface="Times New Roman" panose="02020603050405020304" pitchFamily="18" charset="0"/>
              </a:rPr>
              <a:t> </a:t>
            </a:r>
            <a:r>
              <a:rPr lang="fa-IR" altLang="en-US" sz="8534" b="1" dirty="0">
                <a:solidFill>
                  <a:srgbClr val="006600"/>
                </a:solidFill>
                <a:latin typeface="Times New Roman" panose="02020603050405020304" pitchFamily="18" charset="0"/>
                <a:cs typeface="Times New Roman" panose="02020603050405020304" pitchFamily="18" charset="0"/>
              </a:rPr>
              <a:t>یونیزاسیون مولکول های درون  گاز بوسیله تابش  </a:t>
            </a:r>
          </a:p>
          <a:p>
            <a:pPr algn="r" rtl="1">
              <a:lnSpc>
                <a:spcPct val="120000"/>
              </a:lnSpc>
              <a:buClr>
                <a:srgbClr val="D60093"/>
              </a:buClr>
              <a:buFont typeface="Wingdings" panose="05000000000000000000" pitchFamily="2" charset="2"/>
              <a:buChar char="Ø"/>
            </a:pPr>
            <a:r>
              <a:rPr lang="fa-IR" altLang="en-US" sz="8534" b="1" dirty="0">
                <a:solidFill>
                  <a:srgbClr val="006600"/>
                </a:solidFill>
                <a:latin typeface="Times New Roman" panose="02020603050405020304" pitchFamily="18" charset="0"/>
                <a:cs typeface="Times New Roman" panose="02020603050405020304" pitchFamily="18" charset="0"/>
              </a:rPr>
              <a:t>تولید جفت یون ه</a:t>
            </a:r>
            <a:r>
              <a:rPr lang="fa-IR" altLang="en-US" sz="8534" b="1" dirty="0">
                <a:latin typeface="Times New Roman" panose="02020603050405020304" pitchFamily="18" charset="0"/>
                <a:cs typeface="Times New Roman" panose="02020603050405020304" pitchFamily="18" charset="0"/>
              </a:rPr>
              <a:t>ا  </a:t>
            </a:r>
          </a:p>
          <a:p>
            <a:pPr algn="r" rtl="1">
              <a:lnSpc>
                <a:spcPct val="120000"/>
              </a:lnSpc>
              <a:buClr>
                <a:srgbClr val="D60093"/>
              </a:buClr>
              <a:buFont typeface="Wingdings" panose="05000000000000000000" pitchFamily="2" charset="2"/>
              <a:buChar char="Ø"/>
            </a:pPr>
            <a:r>
              <a:rPr lang="fa-IR" altLang="en-US" sz="8534" b="1" dirty="0">
                <a:solidFill>
                  <a:srgbClr val="006600"/>
                </a:solidFill>
                <a:latin typeface="Times New Roman" panose="02020603050405020304" pitchFamily="18" charset="0"/>
                <a:cs typeface="Times New Roman" panose="02020603050405020304" pitchFamily="18" charset="0"/>
              </a:rPr>
              <a:t> برقراری اختلاف ولتاژ بین دو الکترود  </a:t>
            </a:r>
          </a:p>
          <a:p>
            <a:pPr algn="r" rtl="1">
              <a:lnSpc>
                <a:spcPct val="120000"/>
              </a:lnSpc>
              <a:buFont typeface="Wingdings" panose="05000000000000000000" pitchFamily="2" charset="2"/>
              <a:buChar char="Ø"/>
            </a:pPr>
            <a:r>
              <a:rPr lang="fa-IR" sz="8534" b="1" dirty="0">
                <a:solidFill>
                  <a:srgbClr val="006600"/>
                </a:solidFill>
                <a:latin typeface="Times New Roman" panose="02020603050405020304" pitchFamily="18" charset="0"/>
                <a:cs typeface="Times New Roman" panose="02020603050405020304" pitchFamily="18" charset="0"/>
              </a:rPr>
              <a:t>ایجاد جریان الکتریکی توسط یون ها</a:t>
            </a:r>
          </a:p>
          <a:p>
            <a:pPr algn="r" rtl="1">
              <a:lnSpc>
                <a:spcPct val="120000"/>
              </a:lnSpc>
              <a:buFont typeface="Wingdings" panose="05000000000000000000" pitchFamily="2" charset="2"/>
              <a:buChar char="Ø"/>
            </a:pPr>
            <a:r>
              <a:rPr lang="fa-IR" sz="8534" b="1" dirty="0">
                <a:solidFill>
                  <a:srgbClr val="006600"/>
                </a:solidFill>
                <a:latin typeface="Times New Roman" panose="02020603050405020304" pitchFamily="18" charset="0"/>
                <a:cs typeface="Times New Roman" panose="02020603050405020304" pitchFamily="18" charset="0"/>
              </a:rPr>
              <a:t> اندازه گیری جریان الکتریکی ایجاد شده</a:t>
            </a:r>
          </a:p>
          <a:p>
            <a:pPr algn="r" rtl="1">
              <a:lnSpc>
                <a:spcPct val="120000"/>
              </a:lnSpc>
              <a:buClr>
                <a:srgbClr val="D60093"/>
              </a:buClr>
              <a:buFont typeface="Wingdings" panose="05000000000000000000" pitchFamily="2" charset="2"/>
              <a:buChar char="Ø"/>
            </a:pPr>
            <a:r>
              <a:rPr lang="fa-IR" sz="8534" b="1" dirty="0">
                <a:solidFill>
                  <a:srgbClr val="006600"/>
                </a:solidFill>
                <a:latin typeface="Times New Roman" panose="02020603050405020304" pitchFamily="18" charset="0"/>
                <a:cs typeface="Times New Roman" panose="02020603050405020304" pitchFamily="18" charset="0"/>
              </a:rPr>
              <a:t>تناسب تابش پرتوهای یونساز با جریان الکتریکی</a:t>
            </a:r>
            <a:endParaRPr lang="en-US" sz="8534"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C22BF90C-2DF8-4C32-BB09-26A704C36533}" type="slidenum">
              <a:rPr lang="ar-SA" smtClean="0"/>
              <a:pPr>
                <a:defRPr/>
              </a:pPr>
              <a:t>30</a:t>
            </a:fld>
            <a:endParaRPr lang="en-US" dirty="0"/>
          </a:p>
        </p:txBody>
      </p:sp>
      <p:pic>
        <p:nvPicPr>
          <p:cNvPr id="6"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53043" y="145626"/>
            <a:ext cx="3720183" cy="2170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ooter Placeholder 1"/>
          <p:cNvSpPr>
            <a:spLocks noGrp="1"/>
          </p:cNvSpPr>
          <p:nvPr>
            <p:ph type="ftr" sz="quarter" idx="11"/>
          </p:nvPr>
        </p:nvSpPr>
        <p:spPr>
          <a:xfrm>
            <a:off x="2682240" y="6746241"/>
            <a:ext cx="3088640" cy="389467"/>
          </a:xfrm>
        </p:spPr>
        <p:txBody>
          <a:bodyPr/>
          <a:lstStyle/>
          <a:p>
            <a:r>
              <a:rPr lang="en-US" dirty="0"/>
              <a:t>Movahedi</a:t>
            </a:r>
          </a:p>
        </p:txBody>
      </p:sp>
      <p:pic>
        <p:nvPicPr>
          <p:cNvPr id="17410" name="Picture 2" descr="C:\Users\Apadana\Desktop\حفاظت پرتوی عکس\Capture4.PN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77800" y="4557533"/>
            <a:ext cx="3963742" cy="2563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875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45627"/>
            <a:ext cx="12725400" cy="7023949"/>
          </a:xfrm>
        </p:spPr>
        <p:txBody>
          <a:bodyPr/>
          <a:lstStyle/>
          <a:p>
            <a:pPr eaLnBrk="1" fontAlgn="auto" hangingPunct="1">
              <a:lnSpc>
                <a:spcPct val="120000"/>
              </a:lnSpc>
              <a:spcAft>
                <a:spcPts val="0"/>
              </a:spcAft>
              <a:buFont typeface="Wingdings" panose="05000000000000000000" pitchFamily="2" charset="2"/>
              <a:buChar char="§"/>
            </a:pPr>
            <a:r>
              <a:rPr lang="fa-IR" sz="2133" b="1" dirty="0">
                <a:solidFill>
                  <a:srgbClr val="000099"/>
                </a:solidFill>
                <a:latin typeface="Times New Roman" panose="02020603050405020304" pitchFamily="18" charset="0"/>
                <a:cs typeface="Times New Roman" panose="02020603050405020304" pitchFamily="18" charset="0"/>
              </a:rPr>
              <a:t>مثال: </a:t>
            </a:r>
            <a:r>
              <a:rPr lang="fa-IR" sz="2400" b="1" dirty="0">
                <a:solidFill>
                  <a:srgbClr val="000099"/>
                </a:solidFill>
                <a:latin typeface="Times New Roman" panose="02020603050405020304" pitchFamily="18" charset="0"/>
                <a:cs typeface="Times New Roman" panose="02020603050405020304" pitchFamily="18" charset="0"/>
              </a:rPr>
              <a:t>شمارنده گایگر مولر </a:t>
            </a:r>
            <a:r>
              <a:rPr lang="fa-IR" sz="2133" b="1" dirty="0">
                <a:solidFill>
                  <a:prstClr val="black"/>
                </a:solidFill>
                <a:latin typeface="Times New Roman" panose="02020603050405020304" pitchFamily="18" charset="0"/>
                <a:cs typeface="Times New Roman" panose="02020603050405020304" pitchFamily="18" charset="0"/>
              </a:rPr>
              <a:t>کاربرد فقط برای ردیابی پرتویی</a:t>
            </a:r>
            <a:endParaRPr lang="en-US" sz="2133" dirty="0">
              <a:solidFill>
                <a:prstClr val="black"/>
              </a:solidFill>
              <a:latin typeface="Times New Roman" panose="02020603050405020304" pitchFamily="18" charset="0"/>
              <a:cs typeface="Times New Roman" panose="02020603050405020304" pitchFamily="18" charset="0"/>
            </a:endParaRPr>
          </a:p>
          <a:p>
            <a:pPr marL="0" indent="0" eaLnBrk="1" fontAlgn="auto" hangingPunct="1">
              <a:spcAft>
                <a:spcPts val="0"/>
              </a:spcAft>
              <a:buNone/>
            </a:pPr>
            <a:endParaRPr lang="fa-IR" sz="2133" b="1" dirty="0">
              <a:solidFill>
                <a:srgbClr val="C00000"/>
              </a:solidFill>
              <a:latin typeface="Times New Roman" panose="02020603050405020304" pitchFamily="18" charset="0"/>
              <a:cs typeface="Times New Roman" panose="02020603050405020304" pitchFamily="18" charset="0"/>
            </a:endParaRPr>
          </a:p>
          <a:p>
            <a:pPr marL="0" indent="0" eaLnBrk="1" fontAlgn="auto" hangingPunct="1">
              <a:spcAft>
                <a:spcPts val="0"/>
              </a:spcAft>
              <a:buNone/>
            </a:pPr>
            <a:r>
              <a:rPr lang="fa-IR" sz="2400" b="1" dirty="0">
                <a:solidFill>
                  <a:srgbClr val="C00000"/>
                </a:solidFill>
                <a:latin typeface="Times New Roman" panose="02020603050405020304" pitchFamily="18" charset="0"/>
                <a:cs typeface="Times New Roman" panose="02020603050405020304" pitchFamily="18" charset="0"/>
              </a:rPr>
              <a:t>اتاقک یونیزاسیون: </a:t>
            </a:r>
            <a:r>
              <a:rPr lang="fa-IR" sz="2133" b="1" dirty="0">
                <a:solidFill>
                  <a:prstClr val="black"/>
                </a:solidFill>
                <a:latin typeface="Times New Roman" panose="02020603050405020304" pitchFamily="18" charset="0"/>
                <a:cs typeface="Times New Roman" panose="02020603050405020304" pitchFamily="18" charset="0"/>
              </a:rPr>
              <a:t>اشکار سازی پرتوهای </a:t>
            </a:r>
            <a:r>
              <a:rPr lang="fa-IR" sz="2133" b="1" dirty="0">
                <a:solidFill>
                  <a:srgbClr val="006600"/>
                </a:solidFill>
                <a:latin typeface="Times New Roman" panose="02020603050405020304" pitchFamily="18" charset="0"/>
                <a:cs typeface="Times New Roman" panose="02020603050405020304" pitchFamily="18" charset="0"/>
              </a:rPr>
              <a:t>ایکس ، گاما و بتای پر انرژی</a:t>
            </a:r>
            <a:r>
              <a:rPr lang="en-US" sz="2133" b="1" dirty="0">
                <a:solidFill>
                  <a:srgbClr val="006600"/>
                </a:solidFill>
                <a:latin typeface="Times New Roman" panose="02020603050405020304" pitchFamily="18" charset="0"/>
                <a:cs typeface="Times New Roman" panose="02020603050405020304" pitchFamily="18" charset="0"/>
              </a:rPr>
              <a:t>.</a:t>
            </a:r>
          </a:p>
          <a:p>
            <a:pPr marL="0" indent="0" eaLnBrk="1" fontAlgn="auto" hangingPunct="1">
              <a:spcAft>
                <a:spcPts val="0"/>
              </a:spcAft>
              <a:buNone/>
            </a:pPr>
            <a:endParaRPr lang="en-US" sz="2133" dirty="0">
              <a:solidFill>
                <a:srgbClr val="006600"/>
              </a:solidFill>
              <a:latin typeface="Times New Roman" panose="02020603050405020304" pitchFamily="18" charset="0"/>
              <a:cs typeface="Times New Roman" panose="02020603050405020304" pitchFamily="18" charset="0"/>
            </a:endParaRPr>
          </a:p>
          <a:p>
            <a:pPr marL="0" indent="0" eaLnBrk="1" fontAlgn="auto" hangingPunct="1">
              <a:spcAft>
                <a:spcPts val="0"/>
              </a:spcAft>
              <a:buNone/>
            </a:pPr>
            <a:r>
              <a:rPr lang="fa-IR" sz="2133" b="1" dirty="0">
                <a:solidFill>
                  <a:srgbClr val="0000CC"/>
                </a:solidFill>
                <a:latin typeface="Times New Roman" panose="02020603050405020304" pitchFamily="18" charset="0"/>
                <a:cs typeface="Times New Roman" panose="02020603050405020304" pitchFamily="18" charset="0"/>
              </a:rPr>
              <a:t>کاربرد: </a:t>
            </a:r>
            <a:r>
              <a:rPr lang="fa-IR" sz="2133" b="1" dirty="0">
                <a:solidFill>
                  <a:prstClr val="black"/>
                </a:solidFill>
                <a:latin typeface="Times New Roman" panose="02020603050405020304" pitchFamily="18" charset="0"/>
                <a:cs typeface="Times New Roman" panose="02020603050405020304" pitchFamily="18" charset="0"/>
              </a:rPr>
              <a:t>تعیین </a:t>
            </a:r>
            <a:r>
              <a:rPr lang="fa-IR" sz="2133" b="1" dirty="0">
                <a:solidFill>
                  <a:srgbClr val="006600"/>
                </a:solidFill>
                <a:latin typeface="Times New Roman" panose="02020603050405020304" pitchFamily="18" charset="0"/>
                <a:cs typeface="Times New Roman" panose="02020603050405020304" pitchFamily="18" charset="0"/>
              </a:rPr>
              <a:t>شدت تابش گیری </a:t>
            </a:r>
            <a:r>
              <a:rPr lang="fa-IR" sz="2133" b="1" dirty="0">
                <a:solidFill>
                  <a:prstClr val="black"/>
                </a:solidFill>
                <a:latin typeface="Times New Roman" panose="02020603050405020304" pitchFamily="18" charset="0"/>
                <a:cs typeface="Times New Roman" panose="02020603050405020304" pitchFamily="18" charset="0"/>
              </a:rPr>
              <a:t>به </a:t>
            </a:r>
            <a:r>
              <a:rPr lang="fa-IR" sz="2133" b="1" dirty="0">
                <a:solidFill>
                  <a:srgbClr val="006600"/>
                </a:solidFill>
                <a:latin typeface="Times New Roman" panose="02020603050405020304" pitchFamily="18" charset="0"/>
                <a:cs typeface="Times New Roman" panose="02020603050405020304" pitchFamily="18" charset="0"/>
              </a:rPr>
              <a:t>میلی رونتگن در ساعت</a:t>
            </a:r>
            <a:endParaRPr lang="en-US" sz="2133" b="1" dirty="0">
              <a:solidFill>
                <a:srgbClr val="006600"/>
              </a:solidFill>
              <a:latin typeface="Times New Roman" panose="02020603050405020304" pitchFamily="18" charset="0"/>
              <a:cs typeface="Times New Roman" panose="02020603050405020304" pitchFamily="18" charset="0"/>
            </a:endParaRPr>
          </a:p>
          <a:p>
            <a:pPr marL="0" indent="0" eaLnBrk="1" fontAlgn="auto" hangingPunct="1">
              <a:spcAft>
                <a:spcPts val="0"/>
              </a:spcAft>
              <a:buNone/>
            </a:pPr>
            <a:endParaRPr lang="en-US" sz="2133" dirty="0">
              <a:solidFill>
                <a:srgbClr val="006600"/>
              </a:solidFill>
              <a:latin typeface="Times New Roman" panose="02020603050405020304" pitchFamily="18" charset="0"/>
              <a:cs typeface="Times New Roman" panose="02020603050405020304" pitchFamily="18" charset="0"/>
            </a:endParaRPr>
          </a:p>
          <a:p>
            <a:pPr marL="0" indent="0" eaLnBrk="1" fontAlgn="auto" hangingPunct="1">
              <a:lnSpc>
                <a:spcPct val="120000"/>
              </a:lnSpc>
              <a:spcAft>
                <a:spcPts val="0"/>
              </a:spcAft>
              <a:buNone/>
            </a:pPr>
            <a:r>
              <a:rPr lang="fa-IR" sz="2133" b="1" dirty="0">
                <a:solidFill>
                  <a:srgbClr val="FF0000"/>
                </a:solidFill>
                <a:latin typeface="Times New Roman" panose="02020603050405020304" pitchFamily="18" charset="0"/>
                <a:cs typeface="Times New Roman" panose="02020603050405020304" pitchFamily="18" charset="0"/>
              </a:rPr>
              <a:t> </a:t>
            </a:r>
            <a:r>
              <a:rPr lang="fa-IR" sz="2133" b="1" dirty="0">
                <a:solidFill>
                  <a:srgbClr val="000099"/>
                </a:solidFill>
                <a:latin typeface="Times New Roman" panose="02020603050405020304" pitchFamily="18" charset="0"/>
                <a:cs typeface="Times New Roman" panose="02020603050405020304" pitchFamily="18" charset="0"/>
              </a:rPr>
              <a:t>قرائت خروجی دستگاه:</a:t>
            </a:r>
            <a:r>
              <a:rPr lang="fa-IR" sz="2133" b="1" dirty="0">
                <a:solidFill>
                  <a:srgbClr val="006600"/>
                </a:solidFill>
                <a:latin typeface="Times New Roman" panose="02020603050405020304" pitchFamily="18" charset="0"/>
                <a:cs typeface="Times New Roman" panose="02020603050405020304" pitchFamily="18" charset="0"/>
              </a:rPr>
              <a:t>براساس میلی رم </a:t>
            </a:r>
            <a:r>
              <a:rPr lang="en-US" sz="2133" b="1" dirty="0">
                <a:solidFill>
                  <a:srgbClr val="006600"/>
                </a:solidFill>
                <a:latin typeface="Times New Roman" panose="02020603050405020304" pitchFamily="18" charset="0"/>
                <a:cs typeface="Times New Roman" panose="02020603050405020304" pitchFamily="18" charset="0"/>
              </a:rPr>
              <a:t> (</a:t>
            </a:r>
            <a:r>
              <a:rPr lang="en-US" sz="2133" b="1" dirty="0" err="1">
                <a:solidFill>
                  <a:srgbClr val="006600"/>
                </a:solidFill>
                <a:latin typeface="Times New Roman" panose="02020603050405020304" pitchFamily="18" charset="0"/>
                <a:cs typeface="Times New Roman" panose="02020603050405020304" pitchFamily="18" charset="0"/>
              </a:rPr>
              <a:t>mrem</a:t>
            </a:r>
            <a:r>
              <a:rPr lang="en-US" sz="2133" b="1" dirty="0">
                <a:solidFill>
                  <a:srgbClr val="006600"/>
                </a:solidFill>
                <a:latin typeface="Times New Roman" panose="02020603050405020304" pitchFamily="18" charset="0"/>
                <a:cs typeface="Times New Roman" panose="02020603050405020304" pitchFamily="18" charset="0"/>
              </a:rPr>
              <a:t>)</a:t>
            </a:r>
            <a:r>
              <a:rPr lang="fa-IR" sz="2133" b="1" dirty="0">
                <a:solidFill>
                  <a:prstClr val="black"/>
                </a:solidFill>
                <a:latin typeface="Times New Roman" panose="02020603050405020304" pitchFamily="18" charset="0"/>
                <a:cs typeface="Times New Roman" panose="02020603050405020304" pitchFamily="18" charset="0"/>
              </a:rPr>
              <a:t>یا </a:t>
            </a:r>
            <a:r>
              <a:rPr lang="en-US" sz="2133" b="1" dirty="0" err="1">
                <a:solidFill>
                  <a:prstClr val="black"/>
                </a:solidFill>
                <a:latin typeface="Times New Roman" panose="02020603050405020304" pitchFamily="18" charset="0"/>
                <a:cs typeface="Times New Roman" panose="02020603050405020304" pitchFamily="18" charset="0"/>
              </a:rPr>
              <a:t>mrem</a:t>
            </a:r>
            <a:r>
              <a:rPr lang="en-US" sz="2133" b="1" dirty="0">
                <a:solidFill>
                  <a:prstClr val="black"/>
                </a:solidFill>
                <a:latin typeface="Times New Roman" panose="02020603050405020304" pitchFamily="18" charset="0"/>
                <a:cs typeface="Times New Roman" panose="02020603050405020304" pitchFamily="18" charset="0"/>
              </a:rPr>
              <a:t>/</a:t>
            </a:r>
            <a:r>
              <a:rPr lang="en-US" sz="2133" b="1" dirty="0" err="1">
                <a:solidFill>
                  <a:prstClr val="black"/>
                </a:solidFill>
                <a:latin typeface="Times New Roman" panose="02020603050405020304" pitchFamily="18" charset="0"/>
                <a:cs typeface="Times New Roman" panose="02020603050405020304" pitchFamily="18" charset="0"/>
              </a:rPr>
              <a:t>hr</a:t>
            </a:r>
            <a:endParaRPr lang="en-GB" sz="2133" b="1" dirty="0">
              <a:solidFill>
                <a:prstClr val="black"/>
              </a:solidFill>
              <a:latin typeface="Times New Roman" panose="02020603050405020304" pitchFamily="18" charset="0"/>
              <a:cs typeface="Times New Roman" panose="02020603050405020304" pitchFamily="18" charset="0"/>
            </a:endParaRPr>
          </a:p>
          <a:p>
            <a:pPr marL="0" indent="0" eaLnBrk="1" fontAlgn="auto" hangingPunct="1">
              <a:lnSpc>
                <a:spcPct val="120000"/>
              </a:lnSpc>
              <a:spcAft>
                <a:spcPts val="0"/>
              </a:spcAft>
              <a:buNone/>
            </a:pPr>
            <a:r>
              <a:rPr lang="fa-IR" sz="2133" b="1" dirty="0">
                <a:solidFill>
                  <a:prstClr val="black"/>
                </a:solidFill>
                <a:latin typeface="Times New Roman" panose="02020603050405020304" pitchFamily="18" charset="0"/>
                <a:cs typeface="Times New Roman" panose="02020603050405020304" pitchFamily="18" charset="0"/>
              </a:rPr>
              <a:t>مثال: اتاقک یونیزاسیون: </a:t>
            </a:r>
            <a:r>
              <a:rPr lang="fa-IR" sz="2133" b="1" dirty="0">
                <a:solidFill>
                  <a:srgbClr val="006600"/>
                </a:solidFill>
                <a:latin typeface="Times New Roman" panose="02020603050405020304" pitchFamily="18" charset="0"/>
                <a:cs typeface="Times New Roman" panose="02020603050405020304" pitchFamily="18" charset="0"/>
              </a:rPr>
              <a:t>شامل دو الکترود مثبت و منفی، مثل خازن</a:t>
            </a:r>
          </a:p>
          <a:p>
            <a:pPr marL="0" indent="0" eaLnBrk="1" fontAlgn="auto" hangingPunct="1">
              <a:lnSpc>
                <a:spcPct val="120000"/>
              </a:lnSpc>
              <a:spcAft>
                <a:spcPts val="0"/>
              </a:spcAft>
              <a:buNone/>
            </a:pPr>
            <a:r>
              <a:rPr lang="fa-IR" sz="2133" b="1" dirty="0">
                <a:solidFill>
                  <a:srgbClr val="006600"/>
                </a:solidFill>
                <a:latin typeface="Times New Roman" panose="02020603050405020304" pitchFamily="18" charset="0"/>
                <a:cs typeface="Times New Roman" panose="02020603050405020304" pitchFamily="18" charset="0"/>
              </a:rPr>
              <a:t> گاز درون اتاقک نقش خازن حرکت یونهای</a:t>
            </a:r>
            <a:endParaRPr lang="fa-IR" sz="2133" b="1" dirty="0">
              <a:solidFill>
                <a:srgbClr val="000099"/>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C22BF90C-2DF8-4C32-BB09-26A704C36533}" type="slidenum">
              <a:rPr lang="ar-SA" smtClean="0">
                <a:solidFill>
                  <a:prstClr val="black">
                    <a:tint val="75000"/>
                  </a:prstClr>
                </a:solidFill>
              </a:rPr>
              <a:pPr>
                <a:defRPr/>
              </a:pPr>
              <a:t>31</a:t>
            </a:fld>
            <a:endParaRPr lang="en-US">
              <a:solidFill>
                <a:prstClr val="black">
                  <a:tint val="75000"/>
                </a:prstClr>
              </a:solidFill>
            </a:endParaRPr>
          </a:p>
        </p:txBody>
      </p:sp>
      <p:sp>
        <p:nvSpPr>
          <p:cNvPr id="2" name="Footer Placeholder 1"/>
          <p:cNvSpPr>
            <a:spLocks noGrp="1"/>
          </p:cNvSpPr>
          <p:nvPr>
            <p:ph type="ftr" sz="quarter" idx="11"/>
          </p:nvPr>
        </p:nvSpPr>
        <p:spPr/>
        <p:txBody>
          <a:bodyPr/>
          <a:lstStyle/>
          <a:p>
            <a:pPr>
              <a:defRPr/>
            </a:pPr>
            <a:r>
              <a:rPr lang="en-US">
                <a:solidFill>
                  <a:prstClr val="black">
                    <a:tint val="75000"/>
                  </a:prstClr>
                </a:solidFill>
              </a:rPr>
              <a:t>Movahedi</a:t>
            </a:r>
          </a:p>
        </p:txBody>
      </p:sp>
      <p:pic>
        <p:nvPicPr>
          <p:cNvPr id="5" name="Picture 2" descr="C:\Users\Apadana\Desktop\حفاظت پرتوی عکس\اشکارساز هسته ای.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52078" y="145623"/>
            <a:ext cx="4460488"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524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725400" cy="6940974"/>
          </a:xfrm>
        </p:spPr>
        <p:txBody>
          <a:bodyPr/>
          <a:lstStyle/>
          <a:p>
            <a:pPr marL="0" indent="0" algn="ctr">
              <a:buNone/>
            </a:pPr>
            <a:r>
              <a:rPr lang="fa-IR" sz="2560" b="1" dirty="0">
                <a:solidFill>
                  <a:srgbClr val="000099"/>
                </a:solidFill>
                <a:latin typeface="Times New Roman" panose="02020603050405020304" pitchFamily="18" charset="0"/>
                <a:cs typeface="Times New Roman" panose="02020603050405020304" pitchFamily="18" charset="0"/>
              </a:rPr>
              <a:t>مثال دوزیمترهای گازی</a:t>
            </a:r>
          </a:p>
          <a:p>
            <a:pPr marL="0" indent="0" algn="ctr">
              <a:buNone/>
            </a:pPr>
            <a:r>
              <a:rPr lang="fa-IR" sz="2987" b="1" dirty="0">
                <a:solidFill>
                  <a:srgbClr val="C00000"/>
                </a:solidFill>
                <a:latin typeface="Times New Roman" panose="02020603050405020304" pitchFamily="18" charset="0"/>
                <a:cs typeface="Times New Roman" panose="02020603050405020304" pitchFamily="18" charset="0"/>
              </a:rPr>
              <a:t>آشكارسازهاي گايگر- مولر </a:t>
            </a:r>
          </a:p>
          <a:p>
            <a:pPr lvl="0">
              <a:buClr>
                <a:srgbClr val="D60093"/>
              </a:buClr>
              <a:buFont typeface="Wingdings" panose="05000000000000000000" pitchFamily="2" charset="2"/>
              <a:buChar char="q"/>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eaLnBrk="1" fontAlgn="auto" hangingPunct="1">
              <a:spcAft>
                <a:spcPts val="0"/>
              </a:spcAft>
              <a:buNone/>
            </a:pPr>
            <a:r>
              <a:rPr lang="fa-IR" sz="2133" b="1" dirty="0">
                <a:solidFill>
                  <a:srgbClr val="0000CC"/>
                </a:solidFill>
                <a:latin typeface="Times New Roman" panose="02020603050405020304" pitchFamily="18" charset="0"/>
                <a:cs typeface="Times New Roman" panose="02020603050405020304" pitchFamily="18" charset="0"/>
              </a:rPr>
              <a:t>شمارشگر گایگر: </a:t>
            </a:r>
            <a:r>
              <a:rPr lang="fa-IR" sz="2133" b="1" dirty="0">
                <a:solidFill>
                  <a:srgbClr val="006600"/>
                </a:solidFill>
                <a:latin typeface="Times New Roman" panose="02020603050405020304" pitchFamily="18" charset="0"/>
                <a:cs typeface="Times New Roman" panose="02020603050405020304" pitchFamily="18" charset="0"/>
              </a:rPr>
              <a:t>جمع آوری یون </a:t>
            </a:r>
            <a:r>
              <a:rPr lang="fa-IR" sz="2133" b="1" dirty="0">
                <a:solidFill>
                  <a:prstClr val="black"/>
                </a:solidFill>
                <a:latin typeface="Times New Roman" panose="02020603050405020304" pitchFamily="18" charset="0"/>
                <a:cs typeface="Times New Roman" panose="02020603050405020304" pitchFamily="18" charset="0"/>
              </a:rPr>
              <a:t>های تولید شده در یک اتاقک آکنده از </a:t>
            </a:r>
          </a:p>
          <a:p>
            <a:pPr marL="0" indent="0" eaLnBrk="1" fontAlgn="auto" hangingPunct="1">
              <a:spcAft>
                <a:spcPts val="0"/>
              </a:spcAft>
              <a:buNone/>
            </a:pPr>
            <a:r>
              <a:rPr lang="fa-IR" sz="2133" b="1" dirty="0">
                <a:solidFill>
                  <a:prstClr val="black"/>
                </a:solidFill>
                <a:latin typeface="Times New Roman" panose="02020603050405020304" pitchFamily="18" charset="0"/>
                <a:cs typeface="Times New Roman" panose="02020603050405020304" pitchFamily="18" charset="0"/>
              </a:rPr>
              <a:t>گاز و تعیین مقدار تابش</a:t>
            </a:r>
            <a:endParaRPr lang="en-US" sz="2133" dirty="0">
              <a:solidFill>
                <a:prstClr val="black"/>
              </a:solidFill>
              <a:latin typeface="Times New Roman" panose="02020603050405020304" pitchFamily="18" charset="0"/>
              <a:cs typeface="Times New Roman" panose="02020603050405020304" pitchFamily="18" charset="0"/>
            </a:endParaRPr>
          </a:p>
          <a:p>
            <a:pPr marL="0" indent="0" eaLnBrk="1" fontAlgn="auto" hangingPunct="1">
              <a:spcAft>
                <a:spcPts val="0"/>
              </a:spcAft>
              <a:buNone/>
            </a:pPr>
            <a:r>
              <a:rPr lang="fa-IR" sz="2133" b="1" dirty="0">
                <a:solidFill>
                  <a:srgbClr val="0000CC"/>
                </a:solidFill>
                <a:latin typeface="Times New Roman" panose="02020603050405020304" pitchFamily="18" charset="0"/>
                <a:cs typeface="Times New Roman" panose="02020603050405020304" pitchFamily="18" charset="0"/>
              </a:rPr>
              <a:t>نوع آشکارسازی </a:t>
            </a:r>
            <a:r>
              <a:rPr lang="fa-IR" sz="2133" b="1" dirty="0">
                <a:solidFill>
                  <a:prstClr val="black"/>
                </a:solidFill>
                <a:latin typeface="Times New Roman" panose="02020603050405020304" pitchFamily="18" charset="0"/>
                <a:cs typeface="Times New Roman" panose="02020603050405020304" pitchFamily="18" charset="0"/>
              </a:rPr>
              <a:t>: </a:t>
            </a:r>
            <a:r>
              <a:rPr lang="fa-IR" sz="2133" b="1" dirty="0">
                <a:solidFill>
                  <a:srgbClr val="CC0066"/>
                </a:solidFill>
                <a:latin typeface="Times New Roman" panose="02020603050405020304" pitchFamily="18" charset="0"/>
                <a:cs typeface="Times New Roman" panose="02020603050405020304" pitchFamily="18" charset="0"/>
              </a:rPr>
              <a:t>ردیابی واشکارسازی </a:t>
            </a:r>
            <a:r>
              <a:rPr lang="fa-IR" sz="2133" b="1" dirty="0">
                <a:solidFill>
                  <a:prstClr val="black"/>
                </a:solidFill>
                <a:latin typeface="Times New Roman" panose="02020603050405020304" pitchFamily="18" charset="0"/>
                <a:cs typeface="Times New Roman" panose="02020603050405020304" pitchFamily="18" charset="0"/>
              </a:rPr>
              <a:t>پرتوهای </a:t>
            </a:r>
            <a:r>
              <a:rPr lang="fa-IR" sz="2133" b="1" dirty="0">
                <a:solidFill>
                  <a:srgbClr val="006600"/>
                </a:solidFill>
                <a:latin typeface="Times New Roman" panose="02020603050405020304" pitchFamily="18" charset="0"/>
                <a:cs typeface="Times New Roman" panose="02020603050405020304" pitchFamily="18" charset="0"/>
              </a:rPr>
              <a:t>ایکس، </a:t>
            </a:r>
            <a:r>
              <a:rPr lang="fa-IR" sz="2133" b="1" u="sng" dirty="0">
                <a:solidFill>
                  <a:srgbClr val="006600"/>
                </a:solidFill>
                <a:latin typeface="Times New Roman" panose="02020603050405020304" pitchFamily="18" charset="0"/>
                <a:cs typeface="Times New Roman" panose="02020603050405020304" pitchFamily="18" charset="0"/>
              </a:rPr>
              <a:t>گاما ، بتای و الفا </a:t>
            </a:r>
            <a:endParaRPr lang="en-US" sz="2133" dirty="0">
              <a:solidFill>
                <a:srgbClr val="006600"/>
              </a:solidFill>
              <a:latin typeface="Times New Roman" panose="02020603050405020304" pitchFamily="18" charset="0"/>
              <a:cs typeface="Times New Roman" panose="02020603050405020304" pitchFamily="18" charset="0"/>
            </a:endParaRPr>
          </a:p>
          <a:p>
            <a:pPr marL="0" indent="0" eaLnBrk="1" fontAlgn="auto" hangingPunct="1">
              <a:spcAft>
                <a:spcPts val="0"/>
              </a:spcAft>
              <a:buNone/>
            </a:pPr>
            <a:r>
              <a:rPr lang="fa-IR" sz="2133" b="1" dirty="0">
                <a:solidFill>
                  <a:prstClr val="black"/>
                </a:solidFill>
                <a:latin typeface="Times New Roman" panose="02020603050405020304" pitchFamily="18" charset="0"/>
                <a:cs typeface="Times New Roman" panose="02020603050405020304" pitchFamily="18" charset="0"/>
              </a:rPr>
              <a:t>همینطور تعیین </a:t>
            </a:r>
            <a:r>
              <a:rPr lang="fa-IR" sz="2133" b="1" dirty="0">
                <a:solidFill>
                  <a:srgbClr val="006600"/>
                </a:solidFill>
                <a:latin typeface="Times New Roman" panose="02020603050405020304" pitchFamily="18" charset="0"/>
                <a:cs typeface="Times New Roman" panose="02020603050405020304" pitchFamily="18" charset="0"/>
              </a:rPr>
              <a:t>موقعیت چشمه های مفقود </a:t>
            </a:r>
            <a:r>
              <a:rPr lang="fa-IR" sz="2133" b="1" dirty="0">
                <a:solidFill>
                  <a:prstClr val="black"/>
                </a:solidFill>
                <a:latin typeface="Times New Roman" panose="02020603050405020304" pitchFamily="18" charset="0"/>
                <a:cs typeface="Times New Roman" panose="02020603050405020304" pitchFamily="18" charset="0"/>
              </a:rPr>
              <a:t>شده</a:t>
            </a:r>
            <a:endParaRPr lang="en-US" sz="2133" dirty="0">
              <a:latin typeface="Times New Roman" panose="02020603050405020304" pitchFamily="18" charset="0"/>
              <a:cs typeface="Times New Roman" panose="02020603050405020304" pitchFamily="18" charset="0"/>
            </a:endParaRPr>
          </a:p>
          <a:p>
            <a:pPr marL="0" indent="0" eaLnBrk="1" fontAlgn="auto" hangingPunct="1">
              <a:spcAft>
                <a:spcPts val="0"/>
              </a:spcAft>
              <a:buNone/>
            </a:pPr>
            <a:r>
              <a:rPr lang="fa-IR" sz="2133" b="1" dirty="0">
                <a:solidFill>
                  <a:prstClr val="black"/>
                </a:solidFill>
                <a:latin typeface="Times New Roman" panose="02020603050405020304" pitchFamily="18" charset="0"/>
                <a:cs typeface="Times New Roman" panose="02020603050405020304" pitchFamily="18" charset="0"/>
              </a:rPr>
              <a:t>متداولترین و مفیدترین آشکارساز چشمه های تشعشع و </a:t>
            </a:r>
            <a:r>
              <a:rPr lang="fa-IR" sz="2133" b="1" dirty="0">
                <a:solidFill>
                  <a:srgbClr val="006600"/>
                </a:solidFill>
                <a:latin typeface="Times New Roman" panose="02020603050405020304" pitchFamily="18" charset="0"/>
                <a:cs typeface="Times New Roman" panose="02020603050405020304" pitchFamily="18" charset="0"/>
              </a:rPr>
              <a:t>مقادیر کم آلودگی رادیواکتیو</a:t>
            </a:r>
            <a:endParaRPr lang="en-US" sz="2133" dirty="0">
              <a:solidFill>
                <a:srgbClr val="006600"/>
              </a:solidFill>
              <a:latin typeface="Times New Roman" panose="02020603050405020304" pitchFamily="18" charset="0"/>
              <a:cs typeface="Times New Roman" panose="02020603050405020304" pitchFamily="18" charset="0"/>
            </a:endParaRPr>
          </a:p>
          <a:p>
            <a:pPr marL="0" indent="0">
              <a:buNone/>
            </a:pPr>
            <a:endParaRPr lang="fa-IR" sz="2133" b="1" dirty="0">
              <a:solidFill>
                <a:srgbClr val="FF0000"/>
              </a:solidFill>
              <a:latin typeface="Times New Roman" panose="02020603050405020304" pitchFamily="18" charset="0"/>
              <a:cs typeface="Times New Roman" panose="02020603050405020304" pitchFamily="18" charset="0"/>
            </a:endParaRP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کاربرد </a:t>
            </a:r>
          </a:p>
          <a:p>
            <a:pPr lvl="0">
              <a:buClr>
                <a:srgbClr val="D60093"/>
              </a:buClr>
              <a:buFont typeface="Wingdings" panose="05000000000000000000" pitchFamily="2" charset="2"/>
              <a:buChar char="q"/>
            </a:pPr>
            <a:r>
              <a:rPr lang="fa-IR" sz="2133" b="1" dirty="0">
                <a:solidFill>
                  <a:srgbClr val="000099"/>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مواردي كه شدت تابش پايين </a:t>
            </a:r>
            <a:r>
              <a:rPr lang="fa-IR" sz="2133" b="1" dirty="0">
                <a:solidFill>
                  <a:prstClr val="black"/>
                </a:solidFill>
                <a:latin typeface="Times New Roman" panose="02020603050405020304" pitchFamily="18" charset="0"/>
                <a:cs typeface="Times New Roman" panose="02020603050405020304" pitchFamily="18" charset="0"/>
              </a:rPr>
              <a:t>( مانند پزشكي)  </a:t>
            </a:r>
            <a:endParaRPr lang="en-GB" sz="2133" b="1" dirty="0">
              <a:solidFill>
                <a:srgbClr val="006600"/>
              </a:solidFill>
              <a:latin typeface="Times New Roman" panose="02020603050405020304" pitchFamily="18" charset="0"/>
              <a:cs typeface="Times New Roman" panose="02020603050405020304" pitchFamily="18" charset="0"/>
            </a:endParaRPr>
          </a:p>
          <a:p>
            <a:pPr lvl="0">
              <a:buClr>
                <a:srgbClr val="D60093"/>
              </a:buClr>
              <a:buFont typeface="Wingdings" panose="05000000000000000000" pitchFamily="2" charset="2"/>
              <a:buChar char="q"/>
            </a:pPr>
            <a:r>
              <a:rPr lang="fa-IR" sz="2133" b="1" dirty="0">
                <a:solidFill>
                  <a:srgbClr val="006600"/>
                </a:solidFill>
                <a:latin typeface="Times New Roman" panose="02020603050405020304" pitchFamily="18" charset="0"/>
                <a:cs typeface="Times New Roman" panose="02020603050405020304" pitchFamily="18" charset="0"/>
              </a:rPr>
              <a:t>کاربرد در امور ایمنی پرتو ؛ بررسی آلودگی های محیطی </a:t>
            </a:r>
          </a:p>
          <a:p>
            <a:pPr marL="0" indent="0" eaLnBrk="1" fontAlgn="auto" hangingPunct="1">
              <a:spcAft>
                <a:spcPts val="0"/>
              </a:spcAft>
              <a:buNone/>
            </a:pPr>
            <a:r>
              <a:rPr lang="fa-IR" sz="2133" b="1" dirty="0">
                <a:solidFill>
                  <a:srgbClr val="006600"/>
                </a:solidFill>
                <a:latin typeface="Times New Roman" panose="02020603050405020304" pitchFamily="18" charset="0"/>
                <a:cs typeface="Times New Roman" panose="02020603050405020304" pitchFamily="18" charset="0"/>
              </a:rPr>
              <a:t>حساس به پرتو </a:t>
            </a:r>
            <a:r>
              <a:rPr lang="fa-IR" sz="2133" b="1" dirty="0">
                <a:solidFill>
                  <a:prstClr val="black"/>
                </a:solidFill>
                <a:latin typeface="Times New Roman" panose="02020603050405020304" pitchFamily="18" charset="0"/>
                <a:cs typeface="Times New Roman" panose="02020603050405020304" pitchFamily="18" charset="0"/>
              </a:rPr>
              <a:t>ایکس، </a:t>
            </a:r>
            <a:r>
              <a:rPr lang="fa-IR" sz="2133" b="1" u="sng" dirty="0">
                <a:solidFill>
                  <a:prstClr val="black"/>
                </a:solidFill>
                <a:latin typeface="Times New Roman" panose="02020603050405020304" pitchFamily="18" charset="0"/>
                <a:cs typeface="Times New Roman" panose="02020603050405020304" pitchFamily="18" charset="0"/>
              </a:rPr>
              <a:t>گاما ، بتای و الفا </a:t>
            </a:r>
            <a:endParaRPr lang="en-US" sz="2133" dirty="0">
              <a:solidFill>
                <a:prstClr val="black"/>
              </a:solidFill>
              <a:latin typeface="Times New Roman" panose="02020603050405020304" pitchFamily="18" charset="0"/>
              <a:cs typeface="Times New Roman" panose="02020603050405020304" pitchFamily="18" charset="0"/>
            </a:endParaRPr>
          </a:p>
          <a:p>
            <a:pPr lvl="0">
              <a:buClr>
                <a:srgbClr val="D60093"/>
              </a:buClr>
              <a:buFont typeface="Wingdings" panose="05000000000000000000" pitchFamily="2" charset="2"/>
              <a:buChar char="q"/>
            </a:pPr>
            <a:r>
              <a:rPr lang="fa-IR" sz="2133" b="1" dirty="0">
                <a:solidFill>
                  <a:srgbClr val="006600"/>
                </a:solidFill>
                <a:latin typeface="Times New Roman" panose="02020603050405020304" pitchFamily="18" charset="0"/>
                <a:cs typeface="Times New Roman" panose="02020603050405020304" pitchFamily="18" charset="0"/>
              </a:rPr>
              <a:t>حساس ترین نوع آشکارساز</a:t>
            </a:r>
          </a:p>
          <a:p>
            <a:pPr lvl="0">
              <a:buClr>
                <a:srgbClr val="D60093"/>
              </a:buClr>
              <a:buFont typeface="Wingdings" panose="05000000000000000000" pitchFamily="2" charset="2"/>
              <a:buChar char="q"/>
            </a:pPr>
            <a:r>
              <a:rPr lang="fa-IR" sz="2133" b="1" dirty="0">
                <a:solidFill>
                  <a:srgbClr val="006600"/>
                </a:solidFill>
                <a:latin typeface="Times New Roman" panose="02020603050405020304" pitchFamily="18" charset="0"/>
                <a:cs typeface="Times New Roman" panose="02020603050405020304" pitchFamily="18" charset="0"/>
              </a:rPr>
              <a:t> </a:t>
            </a:r>
            <a:r>
              <a:rPr lang="fa-IR" sz="2133" b="1" dirty="0">
                <a:solidFill>
                  <a:prstClr val="black"/>
                </a:solidFill>
                <a:latin typeface="Times New Roman" panose="02020603050405020304" pitchFamily="18" charset="0"/>
                <a:cs typeface="Times New Roman" panose="02020603050405020304" pitchFamily="18" charset="0"/>
              </a:rPr>
              <a:t>مهم: آز آن </a:t>
            </a:r>
            <a:r>
              <a:rPr lang="fa-IR" sz="2133" b="1" dirty="0">
                <a:solidFill>
                  <a:srgbClr val="006600"/>
                </a:solidFill>
                <a:latin typeface="Times New Roman" panose="02020603050405020304" pitchFamily="18" charset="0"/>
                <a:cs typeface="Times New Roman" panose="02020603050405020304" pitchFamily="18" charset="0"/>
              </a:rPr>
              <a:t>نمیتوان برای اندازه گیری شدت تابش </a:t>
            </a:r>
            <a:r>
              <a:rPr lang="fa-IR" sz="2133" b="1" dirty="0">
                <a:solidFill>
                  <a:prstClr val="black"/>
                </a:solidFill>
                <a:latin typeface="Times New Roman" panose="02020603050405020304" pitchFamily="18" charset="0"/>
                <a:cs typeface="Times New Roman" panose="02020603050405020304" pitchFamily="18" charset="0"/>
              </a:rPr>
              <a:t>استفاده کرد </a:t>
            </a:r>
            <a:endParaRPr lang="en-US" sz="2133"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pPr>
              <a:defRPr/>
            </a:pPr>
            <a:r>
              <a:rPr lang="en-US" dirty="0">
                <a:solidFill>
                  <a:prstClr val="black">
                    <a:tint val="75000"/>
                  </a:prstClr>
                </a:solidFill>
              </a:rPr>
              <a:t>Movahedi</a:t>
            </a:r>
          </a:p>
        </p:txBody>
      </p:sp>
      <p:sp>
        <p:nvSpPr>
          <p:cNvPr id="5" name="Slide Number Placeholder 4"/>
          <p:cNvSpPr>
            <a:spLocks noGrp="1"/>
          </p:cNvSpPr>
          <p:nvPr>
            <p:ph type="sldNum" sz="quarter" idx="12"/>
          </p:nvPr>
        </p:nvSpPr>
        <p:spPr/>
        <p:txBody>
          <a:bodyPr/>
          <a:lstStyle/>
          <a:p>
            <a:pPr>
              <a:defRPr/>
            </a:pPr>
            <a:fld id="{C22BF90C-2DF8-4C32-BB09-26A704C36533}" type="slidenum">
              <a:rPr lang="ar-SA" smtClean="0">
                <a:solidFill>
                  <a:prstClr val="black">
                    <a:tint val="75000"/>
                  </a:prstClr>
                </a:solidFill>
              </a:rPr>
              <a:pPr>
                <a:defRPr/>
              </a:pPr>
              <a:t>32</a:t>
            </a:fld>
            <a:endParaRPr lang="en-US">
              <a:solidFill>
                <a:prstClr val="black">
                  <a:tint val="75000"/>
                </a:prstClr>
              </a:solidFill>
            </a:endParaRPr>
          </a:p>
        </p:txBody>
      </p:sp>
      <p:pic>
        <p:nvPicPr>
          <p:cNvPr id="6"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6400" y="145623"/>
            <a:ext cx="2811850" cy="2572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C:\Users\Apadana\Desktop\حفاظت پرتوی عکس\شمارشگر گایگر مولر.jfif"/>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6400" y="3966967"/>
            <a:ext cx="2651760" cy="1960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2808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8"/>
            <a:ext cx="12725400" cy="7023947"/>
          </a:xfrm>
        </p:spPr>
        <p:txBody>
          <a:bodyPr>
            <a:noAutofit/>
          </a:bodyPr>
          <a:lstStyle/>
          <a:p>
            <a:pPr marL="0" indent="0" algn="ctr">
              <a:buNone/>
              <a:tabLst>
                <a:tab pos="5791356" algn="l"/>
              </a:tabLst>
            </a:pPr>
            <a:r>
              <a:rPr lang="fa-IR" sz="2560" b="1" dirty="0">
                <a:solidFill>
                  <a:srgbClr val="C00000"/>
                </a:solidFill>
                <a:latin typeface="Times New Roman" panose="02020603050405020304" pitchFamily="18" charset="0"/>
                <a:cs typeface="Times New Roman" panose="02020603050405020304" pitchFamily="18" charset="0"/>
              </a:rPr>
              <a:t>2- دوزیمتری ترمولومینسانس </a:t>
            </a:r>
            <a:r>
              <a:rPr lang="en-US" sz="2560" b="1" dirty="0">
                <a:solidFill>
                  <a:srgbClr val="FF0000"/>
                </a:solidFill>
                <a:latin typeface="Times New Roman" panose="02020603050405020304" pitchFamily="18" charset="0"/>
                <a:cs typeface="Times New Roman" panose="02020603050405020304" pitchFamily="18" charset="0"/>
              </a:rPr>
              <a:t>(TLD) </a:t>
            </a:r>
            <a:r>
              <a:rPr lang="fa-IR" sz="2560" b="1" dirty="0">
                <a:solidFill>
                  <a:srgbClr val="FF0000"/>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صفحه 302</a:t>
            </a:r>
          </a:p>
          <a:p>
            <a:pPr marL="0" indent="0">
              <a:buNone/>
            </a:pPr>
            <a:r>
              <a:rPr lang="fa-IR" sz="2133" b="1" dirty="0">
                <a:solidFill>
                  <a:srgbClr val="D20000"/>
                </a:solidFill>
                <a:latin typeface="Times New Roman" panose="02020603050405020304" pitchFamily="18" charset="0"/>
                <a:cs typeface="Times New Roman" panose="02020603050405020304" pitchFamily="18" charset="0"/>
              </a:rPr>
              <a:t>تئوری فیزیکی: </a:t>
            </a:r>
            <a:r>
              <a:rPr lang="fa-IR" sz="2133" b="1" dirty="0">
                <a:solidFill>
                  <a:srgbClr val="006600"/>
                </a:solidFill>
                <a:latin typeface="Times New Roman" panose="02020603050405020304" pitchFamily="18" charset="0"/>
                <a:cs typeface="Times New Roman" panose="02020603050405020304" pitchFamily="18" charset="0"/>
              </a:rPr>
              <a:t>تابش پرتوهای یونیزان </a:t>
            </a:r>
            <a:r>
              <a:rPr lang="fa-IR" sz="2133" b="1" dirty="0">
                <a:latin typeface="Times New Roman" panose="02020603050405020304" pitchFamily="18" charset="0"/>
                <a:cs typeface="Times New Roman" panose="02020603050405020304" pitchFamily="18" charset="0"/>
              </a:rPr>
              <a:t>به بعضی از مواد سبب </a:t>
            </a:r>
            <a:r>
              <a:rPr lang="fa-IR" sz="2133" b="1" u="sng" dirty="0">
                <a:solidFill>
                  <a:srgbClr val="006600"/>
                </a:solidFill>
                <a:latin typeface="Times New Roman" panose="02020603050405020304" pitchFamily="18" charset="0"/>
                <a:cs typeface="Times New Roman" panose="02020603050405020304" pitchFamily="18" charset="0"/>
              </a:rPr>
              <a:t>درخشش نور </a:t>
            </a:r>
            <a:r>
              <a:rPr lang="fa-IR" sz="2133" b="1" dirty="0">
                <a:latin typeface="Times New Roman" panose="02020603050405020304" pitchFamily="18" charset="0"/>
                <a:cs typeface="Times New Roman" panose="02020603050405020304" pitchFamily="18" charset="0"/>
              </a:rPr>
              <a:t>روشن</a:t>
            </a:r>
            <a:endParaRPr lang="en-US" sz="2133" b="1" dirty="0">
              <a:latin typeface="Times New Roman" panose="02020603050405020304" pitchFamily="18" charset="0"/>
              <a:cs typeface="Times New Roman" panose="02020603050405020304" pitchFamily="18" charset="0"/>
            </a:endParaRPr>
          </a:p>
          <a:p>
            <a:pPr marL="0" indent="0">
              <a:buNone/>
            </a:pPr>
            <a:r>
              <a:rPr lang="fa-IR" sz="2133" b="1" dirty="0">
                <a:solidFill>
                  <a:srgbClr val="006600"/>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از آنها پس از </a:t>
            </a:r>
            <a:r>
              <a:rPr lang="fa-IR" sz="2133" b="1" dirty="0">
                <a:solidFill>
                  <a:srgbClr val="006600"/>
                </a:solidFill>
                <a:latin typeface="Times New Roman" panose="02020603050405020304" pitchFamily="18" charset="0"/>
                <a:cs typeface="Times New Roman" panose="02020603050405020304" pitchFamily="18" charset="0"/>
              </a:rPr>
              <a:t>حرارت </a:t>
            </a:r>
            <a:r>
              <a:rPr lang="fa-IR" sz="2133" b="1" dirty="0">
                <a:latin typeface="Times New Roman" panose="02020603050405020304" pitchFamily="18" charset="0"/>
                <a:cs typeface="Times New Roman" panose="02020603050405020304" pitchFamily="18" charset="0"/>
              </a:rPr>
              <a:t>دادن میگردد.</a:t>
            </a: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مشخصات </a:t>
            </a:r>
            <a:r>
              <a:rPr lang="en-US" sz="2133" b="1" dirty="0">
                <a:solidFill>
                  <a:srgbClr val="000099"/>
                </a:solidFill>
                <a:latin typeface="Times New Roman" panose="02020603050405020304" pitchFamily="18" charset="0"/>
                <a:cs typeface="Times New Roman" panose="02020603050405020304" pitchFamily="18" charset="0"/>
              </a:rPr>
              <a:t>TLD</a:t>
            </a:r>
            <a:r>
              <a:rPr lang="fa-IR" sz="2133" b="1" dirty="0">
                <a:solidFill>
                  <a:srgbClr val="000099"/>
                </a:solidFill>
                <a:latin typeface="Times New Roman" panose="02020603050405020304" pitchFamily="18" charset="0"/>
                <a:cs typeface="Times New Roman" panose="02020603050405020304" pitchFamily="18" charset="0"/>
              </a:rPr>
              <a:t>:</a:t>
            </a:r>
          </a:p>
          <a:p>
            <a:pPr marL="0" indent="0">
              <a:buNone/>
            </a:pPr>
            <a:r>
              <a:rPr lang="fa-IR" sz="2133" b="1" dirty="0">
                <a:latin typeface="Times New Roman" panose="02020603050405020304" pitchFamily="18" charset="0"/>
                <a:cs typeface="Times New Roman" panose="02020603050405020304" pitchFamily="18" charset="0"/>
              </a:rPr>
              <a:t> ساخته شده از </a:t>
            </a:r>
            <a:r>
              <a:rPr lang="fa-IR" sz="2133" b="1" u="sng" dirty="0">
                <a:solidFill>
                  <a:srgbClr val="006600"/>
                </a:solidFill>
                <a:latin typeface="Times New Roman" panose="02020603050405020304" pitchFamily="18" charset="0"/>
                <a:cs typeface="Times New Roman" panose="02020603050405020304" pitchFamily="18" charset="0"/>
              </a:rPr>
              <a:t>فلوراید کلسیم همراه منگنز یا فلورید لیتیم </a:t>
            </a:r>
            <a:r>
              <a:rPr lang="fa-IR" sz="2133" b="1" dirty="0">
                <a:latin typeface="Times New Roman" panose="02020603050405020304" pitchFamily="18" charset="0"/>
                <a:cs typeface="Times New Roman" panose="02020603050405020304" pitchFamily="18" charset="0"/>
              </a:rPr>
              <a:t>به صورت ناخالصی  </a:t>
            </a:r>
          </a:p>
          <a:p>
            <a:pPr marL="0" indent="0">
              <a:buNone/>
            </a:pPr>
            <a:r>
              <a:rPr lang="fa-IR" sz="2133" b="1" dirty="0">
                <a:solidFill>
                  <a:srgbClr val="006600"/>
                </a:solidFill>
                <a:latin typeface="Times New Roman" panose="02020603050405020304" pitchFamily="18" charset="0"/>
                <a:cs typeface="Times New Roman" panose="02020603050405020304" pitchFamily="18" charset="0"/>
              </a:rPr>
              <a:t>حرارت دادن </a:t>
            </a:r>
            <a:r>
              <a:rPr lang="fa-IR" sz="2133" b="1" dirty="0">
                <a:latin typeface="Times New Roman" panose="02020603050405020304" pitchFamily="18" charset="0"/>
                <a:cs typeface="Times New Roman" panose="02020603050405020304" pitchFamily="18" charset="0"/>
              </a:rPr>
              <a:t>این بلورها پس از تابش گیری  </a:t>
            </a:r>
          </a:p>
          <a:p>
            <a:pPr marL="0" indent="0">
              <a:buNone/>
            </a:pPr>
            <a:r>
              <a:rPr lang="fa-IR"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تابش انرژی </a:t>
            </a:r>
            <a:r>
              <a:rPr lang="fa-IR" sz="2133" b="1" dirty="0">
                <a:latin typeface="Times New Roman" panose="02020603050405020304" pitchFamily="18" charset="0"/>
                <a:cs typeface="Times New Roman" panose="02020603050405020304" pitchFamily="18" charset="0"/>
              </a:rPr>
              <a:t>جذب شده به صورت </a:t>
            </a:r>
            <a:r>
              <a:rPr lang="fa-IR" sz="2133" b="1" dirty="0">
                <a:solidFill>
                  <a:srgbClr val="0000CC"/>
                </a:solidFill>
                <a:latin typeface="Times New Roman" panose="02020603050405020304" pitchFamily="18" charset="0"/>
                <a:cs typeface="Times New Roman" panose="02020603050405020304" pitchFamily="18" charset="0"/>
              </a:rPr>
              <a:t>نور</a:t>
            </a:r>
            <a:r>
              <a:rPr lang="fa-IR" sz="2133" b="1" dirty="0">
                <a:latin typeface="Times New Roman" panose="02020603050405020304" pitchFamily="18" charset="0"/>
                <a:cs typeface="Times New Roman" panose="02020603050405020304" pitchFamily="18" charset="0"/>
              </a:rPr>
              <a:t> ( ترمولومینسانس)</a:t>
            </a:r>
            <a:endParaRPr lang="en-US" sz="2133" b="1" dirty="0">
              <a:latin typeface="Times New Roman" panose="02020603050405020304" pitchFamily="18" charset="0"/>
              <a:cs typeface="Times New Roman" panose="02020603050405020304" pitchFamily="18" charset="0"/>
            </a:endParaRP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تئوری بور</a:t>
            </a:r>
            <a:r>
              <a:rPr lang="fa-IR" sz="2133" b="1" dirty="0">
                <a:latin typeface="Times New Roman" panose="02020603050405020304" pitchFamily="18" charset="0"/>
                <a:cs typeface="Times New Roman" panose="02020603050405020304" pitchFamily="18" charset="0"/>
              </a:rPr>
              <a:t>: در یک اتم منفرد، </a:t>
            </a:r>
            <a:r>
              <a:rPr lang="fa-IR" sz="2133" b="1" dirty="0">
                <a:solidFill>
                  <a:srgbClr val="006600"/>
                </a:solidFill>
                <a:latin typeface="Times New Roman" panose="02020603050405020304" pitchFamily="18" charset="0"/>
                <a:cs typeface="Times New Roman" panose="02020603050405020304" pitchFamily="18" charset="0"/>
              </a:rPr>
              <a:t>سطوح انرژی مجاز الکترونی شامل</a:t>
            </a:r>
            <a:endParaRPr lang="en-US" sz="2133" b="1" dirty="0">
              <a:solidFill>
                <a:srgbClr val="006600"/>
              </a:solidFill>
              <a:latin typeface="Times New Roman" panose="02020603050405020304" pitchFamily="18" charset="0"/>
              <a:cs typeface="Times New Roman" panose="02020603050405020304" pitchFamily="18" charset="0"/>
            </a:endParaRPr>
          </a:p>
          <a:p>
            <a:pPr marL="0" indent="0">
              <a:buNone/>
            </a:pPr>
            <a:r>
              <a:rPr lang="fa-IR" sz="2133" b="1" dirty="0">
                <a:solidFill>
                  <a:srgbClr val="006600"/>
                </a:solidFill>
                <a:latin typeface="Times New Roman" panose="02020603050405020304" pitchFamily="18" charset="0"/>
                <a:cs typeface="Times New Roman" panose="02020603050405020304" pitchFamily="18" charset="0"/>
              </a:rPr>
              <a:t> یک </a:t>
            </a:r>
            <a:r>
              <a:rPr lang="fa-IR" sz="2133" b="1" dirty="0">
                <a:solidFill>
                  <a:srgbClr val="0000CC"/>
                </a:solidFill>
                <a:latin typeface="Times New Roman" panose="02020603050405020304" pitchFamily="18" charset="0"/>
                <a:cs typeface="Times New Roman" panose="02020603050405020304" pitchFamily="18" charset="0"/>
              </a:rPr>
              <a:t>سری ترازهای جداگانه انرژی</a:t>
            </a:r>
          </a:p>
          <a:p>
            <a:pPr marL="0" indent="0">
              <a:buNone/>
              <a:tabLst>
                <a:tab pos="1159965" algn="l"/>
              </a:tabLst>
            </a:pPr>
            <a:r>
              <a:rPr lang="fa-IR" sz="2133" b="1" dirty="0">
                <a:solidFill>
                  <a:srgbClr val="000099"/>
                </a:solidFill>
                <a:latin typeface="Times New Roman" panose="02020603050405020304" pitchFamily="18" charset="0"/>
                <a:cs typeface="Times New Roman" panose="02020603050405020304" pitchFamily="18" charset="0"/>
              </a:rPr>
              <a:t>	</a:t>
            </a:r>
            <a:r>
              <a:rPr lang="fa-IR" sz="2133" b="1" dirty="0">
                <a:solidFill>
                  <a:srgbClr val="FF0000"/>
                </a:solidFill>
                <a:latin typeface="Times New Roman" panose="02020603050405020304" pitchFamily="18" charset="0"/>
                <a:cs typeface="Times New Roman" panose="02020603050405020304" pitchFamily="18" charset="0"/>
              </a:rPr>
              <a:t>باند ظرفیت: </a:t>
            </a:r>
            <a:r>
              <a:rPr lang="fa-IR" sz="2133" b="1" dirty="0">
                <a:latin typeface="Times New Roman" panose="02020603050405020304" pitchFamily="18" charset="0"/>
                <a:cs typeface="Times New Roman" panose="02020603050405020304" pitchFamily="18" charset="0"/>
              </a:rPr>
              <a:t>اشغال </a:t>
            </a:r>
            <a:r>
              <a:rPr lang="fa-IR" sz="2133" b="1" dirty="0">
                <a:solidFill>
                  <a:srgbClr val="FF0000"/>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بالاترین سطح انرژی  </a:t>
            </a:r>
            <a:r>
              <a:rPr lang="fa-IR" sz="2133" b="1" dirty="0">
                <a:latin typeface="Times New Roman" panose="02020603050405020304" pitchFamily="18" charset="0"/>
                <a:cs typeface="Times New Roman" panose="02020603050405020304" pitchFamily="18" charset="0"/>
              </a:rPr>
              <a:t>بوسیله الکترون ها  </a:t>
            </a:r>
          </a:p>
          <a:p>
            <a:pPr marL="0" indent="0">
              <a:buNone/>
              <a:tabLst>
                <a:tab pos="1036348" algn="l"/>
              </a:tabLst>
            </a:pPr>
            <a:r>
              <a:rPr lang="fa-IR" sz="2133" b="1" dirty="0">
                <a:solidFill>
                  <a:srgbClr val="FF0000"/>
                </a:solidFill>
                <a:latin typeface="Times New Roman" panose="02020603050405020304" pitchFamily="18" charset="0"/>
                <a:cs typeface="Times New Roman" panose="02020603050405020304" pitchFamily="18" charset="0"/>
              </a:rPr>
              <a:t>باند هدایت: </a:t>
            </a:r>
            <a:r>
              <a:rPr lang="fa-IR" sz="2133" b="1" dirty="0">
                <a:solidFill>
                  <a:srgbClr val="006600"/>
                </a:solidFill>
                <a:latin typeface="Times New Roman" panose="02020603050405020304" pitchFamily="18" charset="0"/>
                <a:cs typeface="Times New Roman" panose="02020603050405020304" pitchFamily="18" charset="0"/>
              </a:rPr>
              <a:t>پایین ترین باند خالی از الکترون</a:t>
            </a:r>
          </a:p>
          <a:p>
            <a:pPr marL="0" indent="0">
              <a:buNone/>
              <a:tabLst>
                <a:tab pos="1036348" algn="l"/>
              </a:tabLst>
            </a:pPr>
            <a:r>
              <a:rPr lang="fa-IR" sz="2133" b="1" dirty="0">
                <a:solidFill>
                  <a:srgbClr val="FF0000"/>
                </a:solidFill>
                <a:latin typeface="Times New Roman" panose="02020603050405020304" pitchFamily="18" charset="0"/>
                <a:cs typeface="Times New Roman" panose="02020603050405020304" pitchFamily="18" charset="0"/>
              </a:rPr>
              <a:t>نواحی ممنوعه: </a:t>
            </a:r>
            <a:r>
              <a:rPr lang="fa-IR" sz="2133" b="1" dirty="0">
                <a:solidFill>
                  <a:srgbClr val="006600"/>
                </a:solidFill>
                <a:latin typeface="Times New Roman" panose="02020603050405020304" pitchFamily="18" charset="0"/>
                <a:cs typeface="Times New Roman" panose="02020603050405020304" pitchFamily="18" charset="0"/>
              </a:rPr>
              <a:t>فاصله میان باند های انرژی </a:t>
            </a:r>
            <a:r>
              <a:rPr lang="fa-IR" sz="2133" b="1" dirty="0">
                <a:latin typeface="Times New Roman" panose="02020603050405020304" pitchFamily="18" charset="0"/>
                <a:cs typeface="Times New Roman" panose="02020603050405020304" pitchFamily="18" charset="0"/>
              </a:rPr>
              <a:t>مجاز یعنی بین باند هدایت و ظرفیت</a:t>
            </a:r>
          </a:p>
          <a:p>
            <a:pPr marL="0" indent="0">
              <a:buNone/>
              <a:tabLst>
                <a:tab pos="975386" algn="l"/>
              </a:tabLst>
            </a:pPr>
            <a:r>
              <a:rPr lang="fa-IR" sz="2133" b="1" dirty="0">
                <a:solidFill>
                  <a:srgbClr val="FF0000"/>
                </a:solidFill>
                <a:latin typeface="Times New Roman" panose="02020603050405020304" pitchFamily="18" charset="0"/>
                <a:cs typeface="Times New Roman" panose="02020603050405020304" pitchFamily="18" charset="0"/>
              </a:rPr>
              <a:t>ایجاد حفره:</a:t>
            </a:r>
            <a:r>
              <a:rPr lang="fa-IR" sz="2133" b="1" dirty="0">
                <a:solidFill>
                  <a:srgbClr val="006600"/>
                </a:solidFill>
                <a:latin typeface="Times New Roman" panose="02020603050405020304" pitchFamily="18" charset="0"/>
                <a:cs typeface="Times New Roman" panose="02020603050405020304" pitchFamily="18" charset="0"/>
              </a:rPr>
              <a:t> جابجایی الکترون</a:t>
            </a:r>
          </a:p>
          <a:p>
            <a:pPr marL="0" indent="0">
              <a:buNone/>
              <a:tabLst>
                <a:tab pos="975386" algn="l"/>
              </a:tabLst>
            </a:pPr>
            <a:r>
              <a:rPr lang="fa-IR" sz="2133" b="1" dirty="0">
                <a:solidFill>
                  <a:srgbClr val="0000CC"/>
                </a:solidFill>
                <a:latin typeface="Times New Roman" panose="02020603050405020304" pitchFamily="18" charset="0"/>
                <a:cs typeface="Times New Roman" panose="02020603050405020304" pitchFamily="18" charset="0"/>
              </a:rPr>
              <a:t> چگونگی ایجاد حفره : </a:t>
            </a:r>
            <a:r>
              <a:rPr lang="fa-IR" sz="2133" b="1" dirty="0">
                <a:solidFill>
                  <a:srgbClr val="006600"/>
                </a:solidFill>
                <a:latin typeface="Times New Roman" panose="02020603050405020304" pitchFamily="18" charset="0"/>
                <a:cs typeface="Times New Roman" panose="02020603050405020304" pitchFamily="18" charset="0"/>
              </a:rPr>
              <a:t>اگر یک الکترون از باند ظرفیت انرژی </a:t>
            </a:r>
            <a:r>
              <a:rPr lang="fa-IR" sz="2133" b="1" dirty="0">
                <a:latin typeface="Times New Roman" panose="02020603050405020304" pitchFamily="18" charset="0"/>
                <a:cs typeface="Times New Roman" panose="02020603050405020304" pitchFamily="18" charset="0"/>
              </a:rPr>
              <a:t>کافی دریافت کند </a:t>
            </a:r>
          </a:p>
          <a:p>
            <a:pPr marL="0" indent="0">
              <a:buNone/>
              <a:tabLst>
                <a:tab pos="975386" algn="l"/>
              </a:tabLst>
            </a:pPr>
            <a:r>
              <a:rPr lang="fa-IR" sz="2133" b="1" dirty="0">
                <a:latin typeface="Times New Roman" panose="02020603050405020304" pitchFamily="18" charset="0"/>
                <a:cs typeface="Times New Roman" panose="02020603050405020304" pitchFamily="18" charset="0"/>
              </a:rPr>
              <a:t>و </a:t>
            </a:r>
            <a:r>
              <a:rPr lang="fa-IR" sz="2133" b="1" dirty="0">
                <a:solidFill>
                  <a:srgbClr val="006600"/>
                </a:solidFill>
                <a:latin typeface="Times New Roman" panose="02020603050405020304" pitchFamily="18" charset="0"/>
                <a:cs typeface="Times New Roman" panose="02020603050405020304" pitchFamily="18" charset="0"/>
              </a:rPr>
              <a:t>به باند هدایت </a:t>
            </a:r>
            <a:r>
              <a:rPr lang="fa-IR" sz="2133" b="1" dirty="0">
                <a:latin typeface="Times New Roman" panose="02020603050405020304" pitchFamily="18" charset="0"/>
                <a:cs typeface="Times New Roman" panose="02020603050405020304" pitchFamily="18" charset="0"/>
              </a:rPr>
              <a:t>برود </a:t>
            </a:r>
            <a:r>
              <a:rPr lang="fa-IR" sz="2133" b="1" dirty="0">
                <a:solidFill>
                  <a:srgbClr val="006600"/>
                </a:solidFill>
                <a:latin typeface="Times New Roman" panose="02020603050405020304" pitchFamily="18" charset="0"/>
                <a:cs typeface="Times New Roman" panose="02020603050405020304" pitchFamily="18" charset="0"/>
              </a:rPr>
              <a:t>یک جابجایی در باند </a:t>
            </a:r>
            <a:r>
              <a:rPr lang="fa-IR" sz="2133" b="1" dirty="0">
                <a:latin typeface="Times New Roman" panose="02020603050405020304" pitchFamily="18" charset="0"/>
                <a:cs typeface="Times New Roman" panose="02020603050405020304" pitchFamily="18" charset="0"/>
              </a:rPr>
              <a:t>ظرفیت بر جا میگذارد  </a:t>
            </a:r>
          </a:p>
          <a:p>
            <a:pPr marL="0" indent="0">
              <a:buNone/>
            </a:pPr>
            <a:r>
              <a:rPr lang="fa-IR" sz="2133" b="1" dirty="0">
                <a:solidFill>
                  <a:srgbClr val="FF0000"/>
                </a:solidFill>
                <a:latin typeface="Times New Roman" panose="02020603050405020304" pitchFamily="18" charset="0"/>
                <a:cs typeface="Times New Roman" panose="02020603050405020304" pitchFamily="18" charset="0"/>
              </a:rPr>
              <a:t>ناخالصی موجود در کریستال:</a:t>
            </a:r>
            <a:r>
              <a:rPr lang="en-US" sz="2133" b="1" dirty="0">
                <a:solidFill>
                  <a:srgbClr val="FF0000"/>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تغییر در باندهای انرژی</a:t>
            </a:r>
          </a:p>
          <a:p>
            <a:pPr marL="0" indent="0">
              <a:buNone/>
            </a:pPr>
            <a:r>
              <a:rPr lang="fa-IR" sz="2133" b="1" dirty="0">
                <a:latin typeface="Times New Roman" panose="02020603050405020304" pitchFamily="18" charset="0"/>
                <a:cs typeface="Times New Roman" panose="02020603050405020304" pitchFamily="18" charset="0"/>
              </a:rPr>
              <a:t>پدید آمدن </a:t>
            </a:r>
            <a:r>
              <a:rPr lang="fa-IR" sz="2133" b="1" dirty="0">
                <a:solidFill>
                  <a:srgbClr val="006600"/>
                </a:solidFill>
                <a:latin typeface="Times New Roman" panose="02020603050405020304" pitchFamily="18" charset="0"/>
                <a:cs typeface="Times New Roman" panose="02020603050405020304" pitchFamily="18" charset="0"/>
              </a:rPr>
              <a:t>سطوح مجاز </a:t>
            </a:r>
            <a:r>
              <a:rPr lang="fa-IR" sz="2133" b="1" dirty="0">
                <a:latin typeface="Times New Roman" panose="02020603050405020304" pitchFamily="18" charset="0"/>
                <a:cs typeface="Times New Roman" panose="02020603050405020304" pitchFamily="18" charset="0"/>
              </a:rPr>
              <a:t>انرژی بین</a:t>
            </a:r>
            <a:r>
              <a:rPr lang="fa-IR" sz="2133" b="1" dirty="0">
                <a:solidFill>
                  <a:srgbClr val="006600"/>
                </a:solidFill>
                <a:latin typeface="Times New Roman" panose="02020603050405020304" pitchFamily="18" charset="0"/>
                <a:cs typeface="Times New Roman" panose="02020603050405020304" pitchFamily="18" charset="0"/>
              </a:rPr>
              <a:t> باند ظرفیت و هدایت </a:t>
            </a:r>
            <a:r>
              <a:rPr lang="fa-IR" sz="2133" b="1" dirty="0">
                <a:latin typeface="Times New Roman" panose="02020603050405020304" pitchFamily="18" charset="0"/>
                <a:cs typeface="Times New Roman" panose="02020603050405020304" pitchFamily="18" charset="0"/>
              </a:rPr>
              <a:t>در ناحیه ممنوعه</a:t>
            </a:r>
          </a:p>
          <a:p>
            <a:pPr marL="0" indent="0">
              <a:buNone/>
            </a:pPr>
            <a:r>
              <a:rPr lang="fa-IR" sz="2133" b="1" dirty="0">
                <a:solidFill>
                  <a:srgbClr val="FF0000"/>
                </a:solidFill>
                <a:latin typeface="Times New Roman" panose="02020603050405020304" pitchFamily="18" charset="0"/>
                <a:cs typeface="Times New Roman" panose="02020603050405020304" pitchFamily="18" charset="0"/>
              </a:rPr>
              <a:t>تحت تابش قراردادن کریستال</a:t>
            </a:r>
            <a:endParaRPr lang="en-US" sz="2133" u="sng"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C22BF90C-2DF8-4C32-BB09-26A704C36533}" type="slidenum">
              <a:rPr lang="ar-SA" smtClean="0">
                <a:solidFill>
                  <a:prstClr val="black">
                    <a:tint val="75000"/>
                  </a:prstClr>
                </a:solidFill>
              </a:rPr>
              <a:pPr>
                <a:defRPr/>
              </a:pPr>
              <a:t>33</a:t>
            </a:fld>
            <a:endParaRPr lang="en-US">
              <a:solidFill>
                <a:prstClr val="black">
                  <a:tint val="75000"/>
                </a:prstClr>
              </a:solidFill>
            </a:endParaRPr>
          </a:p>
        </p:txBody>
      </p:sp>
      <p:sp>
        <p:nvSpPr>
          <p:cNvPr id="2" name="Footer Placeholder 1"/>
          <p:cNvSpPr>
            <a:spLocks noGrp="1"/>
          </p:cNvSpPr>
          <p:nvPr>
            <p:ph type="ftr" sz="quarter" idx="11"/>
          </p:nvPr>
        </p:nvSpPr>
        <p:spPr/>
        <p:txBody>
          <a:bodyPr/>
          <a:lstStyle/>
          <a:p>
            <a:r>
              <a:rPr lang="en-US" dirty="0">
                <a:solidFill>
                  <a:prstClr val="black">
                    <a:tint val="75000"/>
                  </a:prstClr>
                </a:solidFill>
              </a:rPr>
              <a:t>Movahedi</a:t>
            </a:r>
          </a:p>
        </p:txBody>
      </p:sp>
      <p:pic>
        <p:nvPicPr>
          <p:cNvPr id="16386" name="Picture 2" descr="C:\Users\Apadana\Desktop\حفاظت پرتوی عکس\Capture6.PN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5505" y="762000"/>
            <a:ext cx="3200400" cy="23923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37D028C-0C36-F158-154D-518480C9B29F}"/>
              </a:ext>
            </a:extLst>
          </p:cNvPr>
          <p:cNvPicPr>
            <a:picLocks noChangeAspect="1"/>
          </p:cNvPicPr>
          <p:nvPr/>
        </p:nvPicPr>
        <p:blipFill>
          <a:blip r:embed="rId4"/>
          <a:stretch>
            <a:fillRect/>
          </a:stretch>
        </p:blipFill>
        <p:spPr>
          <a:xfrm>
            <a:off x="859922" y="3462318"/>
            <a:ext cx="2838596" cy="1397072"/>
          </a:xfrm>
          <a:prstGeom prst="rect">
            <a:avLst/>
          </a:prstGeom>
        </p:spPr>
      </p:pic>
    </p:spTree>
    <p:extLst>
      <p:ext uri="{BB962C8B-B14F-4D97-AF65-F5344CB8AC3E}">
        <p14:creationId xmlns:p14="http://schemas.microsoft.com/office/powerpoint/2010/main" val="12571886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98214"/>
            <a:ext cx="12725399" cy="7092580"/>
          </a:xfrm>
        </p:spPr>
        <p:txBody>
          <a:bodyPr/>
          <a:lstStyle/>
          <a:p>
            <a:pPr marL="0" indent="0" algn="ctr">
              <a:buNone/>
            </a:pPr>
            <a:r>
              <a:rPr lang="fa-IR" sz="2133" b="1" dirty="0">
                <a:latin typeface="Times New Roman" panose="02020603050405020304" pitchFamily="18" charset="0"/>
                <a:cs typeface="Times New Roman" panose="02020603050405020304" pitchFamily="18" charset="0"/>
              </a:rPr>
              <a:t>	</a:t>
            </a:r>
            <a:r>
              <a:rPr lang="fa-IR" sz="2133" b="1" dirty="0">
                <a:solidFill>
                  <a:srgbClr val="C00000"/>
                </a:solidFill>
                <a:latin typeface="Times New Roman" panose="02020603050405020304" pitchFamily="18" charset="0"/>
                <a:cs typeface="Times New Roman" panose="02020603050405020304" pitchFamily="18" charset="0"/>
              </a:rPr>
              <a:t>خلاصه </a:t>
            </a:r>
            <a:r>
              <a:rPr lang="fa-IR" sz="2560" b="1" dirty="0">
                <a:solidFill>
                  <a:srgbClr val="C00000"/>
                </a:solidFill>
                <a:latin typeface="Times New Roman" panose="02020603050405020304" pitchFamily="18" charset="0"/>
                <a:cs typeface="Times New Roman" panose="02020603050405020304" pitchFamily="18" charset="0"/>
              </a:rPr>
              <a:t>عملکرد دستگاه </a:t>
            </a:r>
            <a:r>
              <a:rPr lang="en-US" sz="2560" b="1" dirty="0">
                <a:solidFill>
                  <a:srgbClr val="C00000"/>
                </a:solidFill>
                <a:latin typeface="Times New Roman" panose="02020603050405020304" pitchFamily="18" charset="0"/>
                <a:cs typeface="Times New Roman" panose="02020603050405020304" pitchFamily="18" charset="0"/>
              </a:rPr>
              <a:t>TLD</a:t>
            </a:r>
            <a:r>
              <a:rPr lang="fa-IR" sz="2133" b="1" dirty="0">
                <a:solidFill>
                  <a:srgbClr val="C00000"/>
                </a:solidFill>
                <a:latin typeface="Times New Roman" panose="02020603050405020304" pitchFamily="18" charset="0"/>
                <a:cs typeface="Times New Roman" panose="02020603050405020304" pitchFamily="18" charset="0"/>
              </a:rPr>
              <a:t>: </a:t>
            </a:r>
            <a:endParaRPr lang="en-US" sz="2133" b="1" dirty="0">
              <a:solidFill>
                <a:srgbClr val="C00000"/>
              </a:solidFill>
              <a:latin typeface="Times New Roman" panose="02020603050405020304" pitchFamily="18" charset="0"/>
              <a:cs typeface="Times New Roman" panose="02020603050405020304" pitchFamily="18" charset="0"/>
            </a:endParaRPr>
          </a:p>
          <a:p>
            <a:pPr marL="0" indent="0">
              <a:buNone/>
            </a:pPr>
            <a:r>
              <a:rPr lang="fa-IR" sz="2133" b="1" dirty="0">
                <a:solidFill>
                  <a:srgbClr val="CC0066"/>
                </a:solidFill>
                <a:latin typeface="Times New Roman" panose="02020603050405020304" pitchFamily="18" charset="0"/>
                <a:cs typeface="Times New Roman" panose="02020603050405020304" pitchFamily="18" charset="0"/>
              </a:rPr>
              <a:t>فرایند فلورسانس : </a:t>
            </a:r>
            <a:r>
              <a:rPr lang="fa-IR" sz="2133" b="1" u="sng" dirty="0">
                <a:latin typeface="Times New Roman" panose="02020603050405020304" pitchFamily="18" charset="0"/>
                <a:cs typeface="Times New Roman" panose="02020603050405020304" pitchFamily="18" charset="0"/>
              </a:rPr>
              <a:t>تحت تابش قرار دادن کریستال ←   رسیدن</a:t>
            </a:r>
            <a:r>
              <a:rPr lang="en-US" sz="2133" b="1" u="sng" dirty="0">
                <a:latin typeface="Times New Roman" panose="02020603050405020304" pitchFamily="18" charset="0"/>
                <a:cs typeface="Times New Roman" panose="02020603050405020304" pitchFamily="18" charset="0"/>
              </a:rPr>
              <a:t> </a:t>
            </a:r>
            <a:r>
              <a:rPr lang="fa-IR" sz="2133" b="1" u="sng" dirty="0">
                <a:latin typeface="Times New Roman" panose="02020603050405020304" pitchFamily="18" charset="0"/>
                <a:cs typeface="Times New Roman" panose="02020603050405020304" pitchFamily="18" charset="0"/>
              </a:rPr>
              <a:t>الکترون </a:t>
            </a:r>
            <a:r>
              <a:rPr lang="fa-IR" sz="2133" b="1" u="sng" dirty="0">
                <a:solidFill>
                  <a:srgbClr val="006600"/>
                </a:solidFill>
                <a:latin typeface="Times New Roman" panose="02020603050405020304" pitchFamily="18" charset="0"/>
                <a:cs typeface="Times New Roman" panose="02020603050405020304" pitchFamily="18" charset="0"/>
              </a:rPr>
              <a:t>باند ظرفیت به باند هدایت </a:t>
            </a:r>
          </a:p>
          <a:p>
            <a:pPr marL="0" indent="0">
              <a:buNone/>
            </a:pPr>
            <a:r>
              <a:rPr lang="fa-IR" sz="2133" b="1" u="sng" dirty="0">
                <a:solidFill>
                  <a:srgbClr val="006600"/>
                </a:solidFill>
                <a:latin typeface="Times New Roman" panose="02020603050405020304" pitchFamily="18" charset="0"/>
                <a:cs typeface="Times New Roman" panose="02020603050405020304" pitchFamily="18" charset="0"/>
              </a:rPr>
              <a:t>سپس به باند ظرفیت باز میگردد  </a:t>
            </a:r>
            <a:r>
              <a:rPr lang="fa-IR" sz="2133" b="1" u="sng" dirty="0">
                <a:latin typeface="Times New Roman" panose="02020603050405020304" pitchFamily="18" charset="0"/>
                <a:cs typeface="Times New Roman" panose="02020603050405020304" pitchFamily="18" charset="0"/>
              </a:rPr>
              <a:t>←</a:t>
            </a:r>
            <a:r>
              <a:rPr lang="en-US" sz="2133" b="1" u="sng" dirty="0">
                <a:latin typeface="Times New Roman" panose="02020603050405020304" pitchFamily="18" charset="0"/>
                <a:cs typeface="Times New Roman" panose="02020603050405020304" pitchFamily="18" charset="0"/>
              </a:rPr>
              <a:t> </a:t>
            </a:r>
            <a:r>
              <a:rPr lang="fa-IR" sz="2133" b="1" u="sng" dirty="0">
                <a:latin typeface="Times New Roman" panose="02020603050405020304" pitchFamily="18" charset="0"/>
                <a:cs typeface="Times New Roman" panose="02020603050405020304" pitchFamily="18" charset="0"/>
              </a:rPr>
              <a:t> </a:t>
            </a:r>
            <a:r>
              <a:rPr lang="fa-IR" sz="2133" b="1" u="sng" dirty="0">
                <a:solidFill>
                  <a:srgbClr val="006600"/>
                </a:solidFill>
                <a:latin typeface="Times New Roman" panose="02020603050405020304" pitchFamily="18" charset="0"/>
                <a:cs typeface="Times New Roman" panose="02020603050405020304" pitchFamily="18" charset="0"/>
              </a:rPr>
              <a:t>تابش نور </a:t>
            </a:r>
            <a:r>
              <a:rPr lang="fa-IR" sz="2133" b="1" u="sng" dirty="0">
                <a:latin typeface="Times New Roman" panose="02020603050405020304" pitchFamily="18" charset="0"/>
                <a:cs typeface="Times New Roman" panose="02020603050405020304" pitchFamily="18" charset="0"/>
              </a:rPr>
              <a:t>( فلورسانس)</a:t>
            </a:r>
          </a:p>
          <a:p>
            <a:pPr marL="0" indent="0">
              <a:buNone/>
            </a:pPr>
            <a:endParaRPr lang="fa-IR" sz="2133" b="1" u="sng" dirty="0">
              <a:latin typeface="Times New Roman" panose="02020603050405020304" pitchFamily="18" charset="0"/>
              <a:cs typeface="Times New Roman" panose="02020603050405020304" pitchFamily="18" charset="0"/>
            </a:endParaRPr>
          </a:p>
          <a:p>
            <a:pPr marL="0" indent="0">
              <a:buNone/>
            </a:pPr>
            <a:r>
              <a:rPr lang="fa-IR" sz="2133" b="1" dirty="0">
                <a:solidFill>
                  <a:srgbClr val="C00000"/>
                </a:solidFill>
                <a:latin typeface="Times New Roman" panose="02020603050405020304" pitchFamily="18" charset="0"/>
                <a:cs typeface="Times New Roman" panose="02020603050405020304" pitchFamily="18" charset="0"/>
              </a:rPr>
              <a:t>فرایند ترمولومینسانس </a:t>
            </a:r>
            <a:r>
              <a:rPr lang="fa-IR" sz="2133" b="1" dirty="0">
                <a:latin typeface="Times New Roman" panose="02020603050405020304" pitchFamily="18" charset="0"/>
                <a:cs typeface="Times New Roman" panose="02020603050405020304" pitchFamily="18" charset="0"/>
              </a:rPr>
              <a:t>:  اگر تله عمیق باشد</a:t>
            </a:r>
            <a:r>
              <a:rPr lang="fa-IR" sz="2133" b="1" dirty="0">
                <a:solidFill>
                  <a:srgbClr val="0000FF"/>
                </a:solidFill>
                <a:latin typeface="Times New Roman" panose="02020603050405020304" pitchFamily="18" charset="0"/>
                <a:cs typeface="Times New Roman" panose="02020603050405020304" pitchFamily="18" charset="0"/>
              </a:rPr>
              <a:t>، </a:t>
            </a:r>
            <a:r>
              <a:rPr lang="fa-IR" sz="2133" b="1" u="sng" dirty="0">
                <a:solidFill>
                  <a:srgbClr val="000099"/>
                </a:solidFill>
                <a:latin typeface="Times New Roman" panose="02020603050405020304" pitchFamily="18" charset="0"/>
                <a:cs typeface="Times New Roman" panose="02020603050405020304" pitchFamily="18" charset="0"/>
              </a:rPr>
              <a:t>بازگشت الکترون از باند هدایت به باند ظرفیت</a:t>
            </a:r>
          </a:p>
          <a:p>
            <a:pPr marL="0" indent="0">
              <a:buNone/>
            </a:pPr>
            <a:r>
              <a:rPr lang="fa-IR" sz="2133" b="1" u="sng" dirty="0">
                <a:solidFill>
                  <a:srgbClr val="006600"/>
                </a:solidFill>
                <a:latin typeface="Times New Roman" panose="02020603050405020304" pitchFamily="18" charset="0"/>
                <a:cs typeface="Times New Roman" panose="02020603050405020304" pitchFamily="18" charset="0"/>
              </a:rPr>
              <a:t> توام با تابش نور </a:t>
            </a:r>
            <a:r>
              <a:rPr lang="fa-IR" sz="2133" b="1" u="sng" dirty="0">
                <a:latin typeface="Times New Roman" panose="02020603050405020304" pitchFamily="18" charset="0"/>
                <a:cs typeface="Times New Roman" panose="02020603050405020304" pitchFamily="18" charset="0"/>
              </a:rPr>
              <a:t>است به این</a:t>
            </a:r>
          </a:p>
          <a:p>
            <a:pPr marL="0" indent="0">
              <a:buNone/>
            </a:pPr>
            <a:endParaRPr lang="fa-IR" sz="2133" b="1" u="sng" dirty="0">
              <a:latin typeface="Times New Roman" panose="02020603050405020304" pitchFamily="18" charset="0"/>
              <a:cs typeface="Times New Roman" panose="02020603050405020304" pitchFamily="18" charset="0"/>
            </a:endParaRPr>
          </a:p>
          <a:p>
            <a:pPr marL="0" indent="0">
              <a:buNone/>
            </a:pPr>
            <a:r>
              <a:rPr lang="fa-IR" sz="2133" b="1" dirty="0">
                <a:solidFill>
                  <a:srgbClr val="FF0000"/>
                </a:solidFill>
                <a:latin typeface="Times New Roman" panose="02020603050405020304" pitchFamily="18" charset="0"/>
                <a:cs typeface="Times New Roman" panose="02020603050405020304" pitchFamily="18" charset="0"/>
              </a:rPr>
              <a:t>افزایش ناخالصی کریستال : </a:t>
            </a:r>
            <a:r>
              <a:rPr lang="fa-IR" sz="2133" b="1" dirty="0">
                <a:latin typeface="Times New Roman" panose="02020603050405020304" pitchFamily="18" charset="0"/>
                <a:cs typeface="Times New Roman" panose="02020603050405020304" pitchFamily="18" charset="0"/>
              </a:rPr>
              <a:t>هر چه بیشتر باشد اثر لومینسانس بیشتر است</a:t>
            </a:r>
            <a:endParaRPr lang="en-US" sz="2133" u="sng" dirty="0">
              <a:latin typeface="Times New Roman" panose="02020603050405020304" pitchFamily="18" charset="0"/>
              <a:cs typeface="Times New Roman" panose="02020603050405020304" pitchFamily="18" charset="0"/>
            </a:endParaRP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مهم : </a:t>
            </a:r>
            <a:r>
              <a:rPr lang="fa-IR" sz="2133" b="1" dirty="0">
                <a:solidFill>
                  <a:srgbClr val="006600"/>
                </a:solidFill>
                <a:latin typeface="Times New Roman" panose="02020603050405020304" pitchFamily="18" charset="0"/>
                <a:cs typeface="Times New Roman" panose="02020603050405020304" pitchFamily="18" charset="0"/>
              </a:rPr>
              <a:t>استفاده از خاصیت ترمولومینسانس در دوزیمتری پرتو های یونساز</a:t>
            </a:r>
          </a:p>
          <a:p>
            <a:pPr marL="0" indent="0">
              <a:buNone/>
            </a:pPr>
            <a:r>
              <a:rPr lang="fa-IR" sz="2133" b="1" dirty="0">
                <a:solidFill>
                  <a:srgbClr val="CC0066"/>
                </a:solidFill>
                <a:latin typeface="Times New Roman" panose="02020603050405020304" pitchFamily="18" charset="0"/>
                <a:cs typeface="Times New Roman" panose="02020603050405020304" pitchFamily="18" charset="0"/>
              </a:rPr>
              <a:t>سیستم حرارتی  </a:t>
            </a:r>
            <a:r>
              <a:rPr lang="fa-IR" sz="2133" b="1" dirty="0">
                <a:solidFill>
                  <a:srgbClr val="006600"/>
                </a:solidFill>
                <a:latin typeface="Times New Roman" panose="02020603050405020304" pitchFamily="18" charset="0"/>
                <a:cs typeface="Times New Roman" panose="02020603050405020304" pitchFamily="18" charset="0"/>
              </a:rPr>
              <a:t>دوزیمتر را تا دمای معینی گرم میکند ←</a:t>
            </a:r>
          </a:p>
          <a:p>
            <a:pPr marL="0" indent="0">
              <a:buNone/>
            </a:pPr>
            <a:r>
              <a:rPr lang="fa-IR" sz="2133" b="1" dirty="0">
                <a:solidFill>
                  <a:srgbClr val="006600"/>
                </a:solidFill>
                <a:latin typeface="Times New Roman" panose="02020603050405020304" pitchFamily="18" charset="0"/>
                <a:cs typeface="Times New Roman" panose="02020603050405020304" pitchFamily="18" charset="0"/>
              </a:rPr>
              <a:t>نور تابش میشود ← تبدیل به جریان الکتریکی میشود ← تقویت میشود </a:t>
            </a: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مقدار دوز متناسب با جریان است</a:t>
            </a: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کاربرد: </a:t>
            </a:r>
            <a:r>
              <a:rPr lang="fa-IR" sz="2133" b="1" dirty="0">
                <a:solidFill>
                  <a:srgbClr val="006600"/>
                </a:solidFill>
                <a:latin typeface="Times New Roman" panose="02020603050405020304" pitchFamily="18" charset="0"/>
                <a:cs typeface="Times New Roman" panose="02020603050405020304" pitchFamily="18" charset="0"/>
              </a:rPr>
              <a:t>فقط اندازه گیری دوز تجمیعی </a:t>
            </a:r>
          </a:p>
          <a:p>
            <a:pPr marL="0" indent="0">
              <a:buNone/>
            </a:pPr>
            <a:r>
              <a:rPr lang="fa-IR" sz="2133" b="1" dirty="0">
                <a:solidFill>
                  <a:srgbClr val="FF0000"/>
                </a:solidFill>
                <a:latin typeface="Times New Roman" panose="02020603050405020304" pitchFamily="18" charset="0"/>
                <a:cs typeface="Times New Roman" panose="02020603050405020304" pitchFamily="18" charset="0"/>
              </a:rPr>
              <a:t>مهم : عدم کارایی در </a:t>
            </a:r>
            <a:r>
              <a:rPr lang="fa-IR" sz="2133" b="1" dirty="0">
                <a:latin typeface="Times New Roman" panose="02020603050405020304" pitchFamily="18" charset="0"/>
                <a:cs typeface="Times New Roman" panose="02020603050405020304" pitchFamily="18" charset="0"/>
              </a:rPr>
              <a:t>اندازه گیری آهنگ دوز ( چون دستگاه پاسخ بلافاصله نمیدهد)</a:t>
            </a: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 کاربرد  </a:t>
            </a:r>
            <a:r>
              <a:rPr lang="fa-IR" sz="2133" b="1" dirty="0">
                <a:solidFill>
                  <a:srgbClr val="006600"/>
                </a:solidFill>
                <a:latin typeface="Times New Roman" panose="02020603050405020304" pitchFamily="18" charset="0"/>
                <a:cs typeface="Times New Roman" panose="02020603050405020304" pitchFamily="18" charset="0"/>
              </a:rPr>
              <a:t>برای رد یابی و مونیتورینگ تابشهای  شغلی و اندازه گیری دوز بیمار</a:t>
            </a: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مزیت عمده </a:t>
            </a:r>
            <a:r>
              <a:rPr lang="en-US" sz="2133" b="1" dirty="0">
                <a:solidFill>
                  <a:srgbClr val="0000CC"/>
                </a:solidFill>
                <a:latin typeface="Times New Roman" panose="02020603050405020304" pitchFamily="18" charset="0"/>
                <a:cs typeface="Times New Roman" panose="02020603050405020304" pitchFamily="18" charset="0"/>
              </a:rPr>
              <a:t>TLD</a:t>
            </a:r>
            <a:r>
              <a:rPr lang="fa-IR" sz="2133" b="1" dirty="0">
                <a:solidFill>
                  <a:srgbClr val="0000CC"/>
                </a:solidFill>
                <a:latin typeface="Times New Roman" panose="02020603050405020304" pitchFamily="18" charset="0"/>
                <a:cs typeface="Times New Roman" panose="02020603050405020304" pitchFamily="18" charset="0"/>
              </a:rPr>
              <a:t> : </a:t>
            </a:r>
            <a:r>
              <a:rPr lang="fa-IR" sz="2133" b="1" dirty="0">
                <a:solidFill>
                  <a:srgbClr val="006600"/>
                </a:solidFill>
                <a:latin typeface="Times New Roman" panose="02020603050405020304" pitchFamily="18" charset="0"/>
                <a:cs typeface="Times New Roman" panose="02020603050405020304" pitchFamily="18" charset="0"/>
              </a:rPr>
              <a:t>ساخت آنها در اندازه و شکل های مختلف</a:t>
            </a:r>
          </a:p>
          <a:p>
            <a:pPr marL="0" indent="0">
              <a:buNone/>
            </a:pPr>
            <a:r>
              <a:rPr lang="fa-IR" sz="2133" b="1" dirty="0">
                <a:solidFill>
                  <a:srgbClr val="006600"/>
                </a:solidFill>
                <a:latin typeface="Times New Roman" panose="02020603050405020304" pitchFamily="18" charset="0"/>
                <a:cs typeface="Times New Roman" panose="02020603050405020304" pitchFamily="18" charset="0"/>
              </a:rPr>
              <a:t>قابل استفاده مجدد پس از گرم شدن کریستال ها</a:t>
            </a: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حساسیت دستگاه:  </a:t>
            </a:r>
            <a:r>
              <a:rPr lang="fa-IR" sz="2133" b="1" dirty="0">
                <a:latin typeface="Times New Roman" panose="02020603050405020304" pitchFamily="18" charset="0"/>
                <a:cs typeface="Times New Roman" panose="02020603050405020304" pitchFamily="18" charset="0"/>
              </a:rPr>
              <a:t>در محدوده </a:t>
            </a:r>
            <a:r>
              <a:rPr lang="en-US" sz="2133" b="1" dirty="0">
                <a:latin typeface="Times New Roman" panose="02020603050405020304" pitchFamily="18" charset="0"/>
                <a:cs typeface="Times New Roman" panose="02020603050405020304" pitchFamily="18" charset="0"/>
              </a:rPr>
              <a:t>(0.05 </a:t>
            </a:r>
            <a:r>
              <a:rPr lang="en-US" sz="2133" b="1" dirty="0" err="1">
                <a:latin typeface="Times New Roman" panose="02020603050405020304" pitchFamily="18" charset="0"/>
                <a:cs typeface="Times New Roman" panose="02020603050405020304" pitchFamily="18" charset="0"/>
              </a:rPr>
              <a:t>mSv</a:t>
            </a:r>
            <a:r>
              <a:rPr lang="en-US" sz="2133" b="1" dirty="0">
                <a:latin typeface="Times New Roman" panose="02020603050405020304" pitchFamily="18" charset="0"/>
                <a:cs typeface="Times New Roman" panose="02020603050405020304" pitchFamily="18" charset="0"/>
              </a:rPr>
              <a:t>  - 5 </a:t>
            </a:r>
            <a:r>
              <a:rPr lang="en-US" sz="2133" b="1" dirty="0" err="1">
                <a:latin typeface="Times New Roman" panose="02020603050405020304" pitchFamily="18" charset="0"/>
                <a:cs typeface="Times New Roman" panose="02020603050405020304" pitchFamily="18" charset="0"/>
              </a:rPr>
              <a:t>mrem</a:t>
            </a:r>
            <a:r>
              <a:rPr lang="en-US" sz="2133" b="1" dirty="0">
                <a:latin typeface="Times New Roman" panose="02020603050405020304" pitchFamily="18" charset="0"/>
                <a:cs typeface="Times New Roman" panose="02020603050405020304" pitchFamily="18" charset="0"/>
              </a:rPr>
              <a:t>)</a:t>
            </a:r>
            <a:endParaRPr lang="fa-IR" sz="2133" b="1" dirty="0">
              <a:latin typeface="Times New Roman" panose="02020603050405020304" pitchFamily="18" charset="0"/>
              <a:cs typeface="Times New Roman" panose="02020603050405020304" pitchFamily="18" charset="0"/>
            </a:endParaRPr>
          </a:p>
          <a:p>
            <a:pPr marL="0" indent="0">
              <a:buNone/>
            </a:pPr>
            <a:endParaRPr lang="en-US" sz="2133" b="1" dirty="0">
              <a:solidFill>
                <a:srgbClr val="0066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C22BF90C-2DF8-4C32-BB09-26A704C36533}" type="slidenum">
              <a:rPr lang="ar-SA" smtClean="0"/>
              <a:pPr>
                <a:defRPr/>
              </a:pPr>
              <a:t>34</a:t>
            </a:fld>
            <a:endParaRPr lang="en-US"/>
          </a:p>
        </p:txBody>
      </p:sp>
      <p:pic>
        <p:nvPicPr>
          <p:cNvPr id="5"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0" y="128264"/>
            <a:ext cx="2743200" cy="2602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a:xfrm>
            <a:off x="4226560" y="6827521"/>
            <a:ext cx="3088640" cy="389467"/>
          </a:xfrm>
        </p:spPr>
        <p:txBody>
          <a:bodyPr/>
          <a:lstStyle/>
          <a:p>
            <a:r>
              <a:rPr lang="en-US" dirty="0"/>
              <a:t>Movahedi</a:t>
            </a:r>
          </a:p>
        </p:txBody>
      </p:sp>
      <p:pic>
        <p:nvPicPr>
          <p:cNvPr id="7" name="Picture 6">
            <a:extLst>
              <a:ext uri="{FF2B5EF4-FFF2-40B4-BE49-F238E27FC236}">
                <a16:creationId xmlns:a16="http://schemas.microsoft.com/office/drawing/2014/main" id="{09886BE7-365C-BCED-7784-802D4BD69EB6}"/>
              </a:ext>
            </a:extLst>
          </p:cNvPr>
          <p:cNvPicPr>
            <a:picLocks noChangeAspect="1"/>
          </p:cNvPicPr>
          <p:nvPr/>
        </p:nvPicPr>
        <p:blipFill>
          <a:blip r:embed="rId3"/>
          <a:stretch>
            <a:fillRect/>
          </a:stretch>
        </p:blipFill>
        <p:spPr>
          <a:xfrm>
            <a:off x="103023" y="4191000"/>
            <a:ext cx="4907349" cy="1905000"/>
          </a:xfrm>
          <a:prstGeom prst="rect">
            <a:avLst/>
          </a:prstGeom>
        </p:spPr>
      </p:pic>
    </p:spTree>
    <p:extLst>
      <p:ext uri="{BB962C8B-B14F-4D97-AF65-F5344CB8AC3E}">
        <p14:creationId xmlns:p14="http://schemas.microsoft.com/office/powerpoint/2010/main" val="1921404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801600" cy="7023948"/>
          </a:xfrm>
        </p:spPr>
        <p:txBody>
          <a:bodyPr>
            <a:normAutofit fontScale="92500" lnSpcReduction="10000"/>
          </a:bodyPr>
          <a:lstStyle/>
          <a:p>
            <a:pPr marL="0" indent="0" algn="ctr">
              <a:buNone/>
            </a:pPr>
            <a:r>
              <a:rPr lang="fa-IR" sz="3000" b="1" dirty="0">
                <a:solidFill>
                  <a:srgbClr val="C00000"/>
                </a:solidFill>
                <a:latin typeface="Times New Roman" panose="02020603050405020304" pitchFamily="18" charset="0"/>
                <a:cs typeface="Times New Roman" panose="02020603050405020304" pitchFamily="18" charset="0"/>
              </a:rPr>
              <a:t>لامپ تقویت کننده فوتونی </a:t>
            </a:r>
            <a:r>
              <a:rPr lang="fa-IR" sz="2560" b="1" dirty="0">
                <a:solidFill>
                  <a:srgbClr val="0000CC"/>
                </a:solidFill>
                <a:latin typeface="Times New Roman" panose="02020603050405020304" pitchFamily="18" charset="0"/>
                <a:cs typeface="Times New Roman" panose="02020603050405020304" pitchFamily="18" charset="0"/>
              </a:rPr>
              <a:t>(فتومالتی پلایور </a:t>
            </a:r>
            <a:r>
              <a:rPr lang="en-US" sz="2560" b="1" dirty="0">
                <a:solidFill>
                  <a:srgbClr val="0000CC"/>
                </a:solidFill>
                <a:latin typeface="Times New Roman" panose="02020603050405020304" pitchFamily="18" charset="0"/>
                <a:cs typeface="Times New Roman" panose="02020603050405020304" pitchFamily="18" charset="0"/>
              </a:rPr>
              <a:t>PM</a:t>
            </a:r>
            <a:r>
              <a:rPr lang="fa-IR" sz="2560" b="1" dirty="0">
                <a:solidFill>
                  <a:srgbClr val="0000CC"/>
                </a:solidFill>
                <a:latin typeface="Times New Roman" panose="02020603050405020304" pitchFamily="18" charset="0"/>
                <a:cs typeface="Times New Roman" panose="02020603050405020304" pitchFamily="18" charset="0"/>
              </a:rPr>
              <a:t>)</a:t>
            </a:r>
          </a:p>
          <a:p>
            <a:pPr marL="0" indent="0" algn="ctr">
              <a:buNone/>
            </a:pPr>
            <a:r>
              <a:rPr lang="fa-IR" sz="2560" b="1" dirty="0">
                <a:latin typeface="Times New Roman" panose="02020603050405020304" pitchFamily="18" charset="0"/>
                <a:cs typeface="Times New Roman" panose="02020603050405020304" pitchFamily="18" charset="0"/>
              </a:rPr>
              <a:t>بکارگیری آن در  </a:t>
            </a:r>
            <a:r>
              <a:rPr lang="en-US" sz="2560" b="1" dirty="0">
                <a:latin typeface="Times New Roman" panose="02020603050405020304" pitchFamily="18" charset="0"/>
                <a:cs typeface="Times New Roman" panose="02020603050405020304" pitchFamily="18" charset="0"/>
              </a:rPr>
              <a:t>TLD</a:t>
            </a: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هدف: </a:t>
            </a:r>
            <a:r>
              <a:rPr lang="fa-IR" sz="2133" b="1" dirty="0">
                <a:solidFill>
                  <a:srgbClr val="006600"/>
                </a:solidFill>
                <a:latin typeface="Times New Roman" panose="02020603050405020304" pitchFamily="18" charset="0"/>
                <a:cs typeface="Times New Roman" panose="02020603050405020304" pitchFamily="18" charset="0"/>
              </a:rPr>
              <a:t>ایجاد جریان الکتریکی متناسب با تابش نور فرودی</a:t>
            </a: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قسمت های اصلی لامپ تقویت کننده فوتونی </a:t>
            </a:r>
          </a:p>
          <a:p>
            <a:pPr marL="0" indent="0">
              <a:buNone/>
            </a:pPr>
            <a:r>
              <a:rPr lang="fa-IR" sz="2133" b="1" dirty="0">
                <a:solidFill>
                  <a:srgbClr val="990099"/>
                </a:solidFill>
                <a:latin typeface="Times New Roman" panose="02020603050405020304" pitchFamily="18" charset="0"/>
                <a:cs typeface="Times New Roman" panose="02020603050405020304" pitchFamily="18" charset="0"/>
              </a:rPr>
              <a:t>دریچه کاتد: </a:t>
            </a:r>
            <a:r>
              <a:rPr lang="fa-IR" sz="2133" b="1" dirty="0">
                <a:solidFill>
                  <a:srgbClr val="006600"/>
                </a:solidFill>
                <a:latin typeface="Times New Roman" panose="02020603050405020304" pitchFamily="18" charset="0"/>
                <a:cs typeface="Times New Roman" panose="02020603050405020304" pitchFamily="18" charset="0"/>
              </a:rPr>
              <a:t>محل ورود نور</a:t>
            </a:r>
          </a:p>
          <a:p>
            <a:pPr marL="0" indent="0">
              <a:buNone/>
            </a:pPr>
            <a:r>
              <a:rPr lang="fa-IR" sz="2133" b="1" dirty="0">
                <a:solidFill>
                  <a:srgbClr val="990099"/>
                </a:solidFill>
                <a:latin typeface="Times New Roman" panose="02020603050405020304" pitchFamily="18" charset="0"/>
                <a:cs typeface="Times New Roman" panose="02020603050405020304" pitchFamily="18" charset="0"/>
              </a:rPr>
              <a:t>فتوکاتد : </a:t>
            </a:r>
            <a:r>
              <a:rPr lang="fa-IR" sz="2133" b="1" dirty="0">
                <a:solidFill>
                  <a:srgbClr val="006600"/>
                </a:solidFill>
                <a:latin typeface="Times New Roman" panose="02020603050405020304" pitchFamily="18" charset="0"/>
                <a:cs typeface="Times New Roman" panose="02020603050405020304" pitchFamily="18" charset="0"/>
              </a:rPr>
              <a:t>برخورد نور به  آن تولید الکترون </a:t>
            </a:r>
            <a:r>
              <a:rPr lang="fa-IR" sz="2133" b="1" dirty="0">
                <a:latin typeface="Times New Roman" panose="02020603050405020304" pitchFamily="18" charset="0"/>
                <a:cs typeface="Times New Roman" panose="02020603050405020304" pitchFamily="18" charset="0"/>
              </a:rPr>
              <a:t>بر اثر فتوالکتریک</a:t>
            </a:r>
            <a:endParaRPr lang="en-US" sz="2133" b="1" dirty="0">
              <a:latin typeface="Times New Roman" panose="02020603050405020304" pitchFamily="18" charset="0"/>
              <a:cs typeface="Times New Roman" panose="02020603050405020304" pitchFamily="18" charset="0"/>
            </a:endParaRPr>
          </a:p>
          <a:p>
            <a:pPr marL="0" indent="0">
              <a:buNone/>
            </a:pPr>
            <a:r>
              <a:rPr lang="fa-IR" sz="2133" b="1" dirty="0">
                <a:latin typeface="Times New Roman" panose="02020603050405020304" pitchFamily="18" charset="0"/>
                <a:cs typeface="Times New Roman" panose="02020603050405020304" pitchFamily="18" charset="0"/>
              </a:rPr>
              <a:t>جنس حاوی ترکیبی </a:t>
            </a:r>
            <a:r>
              <a:rPr lang="fa-IR" sz="2133" b="1" dirty="0">
                <a:solidFill>
                  <a:srgbClr val="006600"/>
                </a:solidFill>
                <a:latin typeface="Times New Roman" panose="02020603050405020304" pitchFamily="18" charset="0"/>
                <a:cs typeface="Times New Roman" panose="02020603050405020304" pitchFamily="18" charset="0"/>
              </a:rPr>
              <a:t>از سزیم، آنتیموان و بیسمورت</a:t>
            </a:r>
            <a:r>
              <a:rPr lang="fa-IR" sz="2133" b="1" dirty="0">
                <a:latin typeface="Times New Roman" panose="02020603050405020304" pitchFamily="18" charset="0"/>
                <a:cs typeface="Times New Roman" panose="02020603050405020304" pitchFamily="18" charset="0"/>
              </a:rPr>
              <a:t>.</a:t>
            </a:r>
            <a:endParaRPr lang="en-US" sz="2133" b="1" dirty="0">
              <a:latin typeface="Times New Roman" panose="02020603050405020304" pitchFamily="18" charset="0"/>
              <a:cs typeface="Times New Roman" panose="02020603050405020304" pitchFamily="18" charset="0"/>
            </a:endParaRPr>
          </a:p>
          <a:p>
            <a:pPr marL="0" indent="0">
              <a:buNone/>
            </a:pPr>
            <a:endParaRPr lang="fa-IR" sz="2133" b="1" dirty="0">
              <a:latin typeface="Times New Roman" panose="02020603050405020304" pitchFamily="18" charset="0"/>
              <a:cs typeface="Times New Roman" panose="02020603050405020304" pitchFamily="18" charset="0"/>
            </a:endParaRPr>
          </a:p>
          <a:p>
            <a:pPr marL="0" indent="0">
              <a:buNone/>
            </a:pPr>
            <a:r>
              <a:rPr lang="fa-IR" sz="2133" b="1" dirty="0">
                <a:solidFill>
                  <a:srgbClr val="990099"/>
                </a:solidFill>
                <a:latin typeface="Times New Roman" panose="02020603050405020304" pitchFamily="18" charset="0"/>
                <a:cs typeface="Times New Roman" panose="02020603050405020304" pitchFamily="18" charset="0"/>
              </a:rPr>
              <a:t>الکترود فلزی داینود</a:t>
            </a:r>
            <a:r>
              <a:rPr lang="fa-IR" sz="2133" b="1" dirty="0">
                <a:latin typeface="Times New Roman" panose="02020603050405020304" pitchFamily="18" charset="0"/>
                <a:cs typeface="Times New Roman" panose="02020603050405020304" pitchFamily="18" charset="0"/>
              </a:rPr>
              <a:t>: به عنوان  تقویت کننده الکترون ها.</a:t>
            </a:r>
          </a:p>
          <a:p>
            <a:pPr marL="0" indent="0">
              <a:buNone/>
            </a:pPr>
            <a:r>
              <a:rPr lang="fa-IR" sz="2133" b="1" dirty="0">
                <a:solidFill>
                  <a:srgbClr val="006600"/>
                </a:solidFill>
                <a:latin typeface="Times New Roman" panose="02020603050405020304" pitchFamily="18" charset="0"/>
                <a:cs typeface="Times New Roman" panose="02020603050405020304" pitchFamily="18" charset="0"/>
              </a:rPr>
              <a:t>شتاب الکترون ها </a:t>
            </a:r>
            <a:r>
              <a:rPr lang="fa-IR" sz="2133" b="1" dirty="0">
                <a:latin typeface="Times New Roman" panose="02020603050405020304" pitchFamily="18" charset="0"/>
                <a:cs typeface="Times New Roman" panose="02020603050405020304" pitchFamily="18" charset="0"/>
              </a:rPr>
              <a:t>به سمت آنها و تولید </a:t>
            </a:r>
            <a:r>
              <a:rPr lang="fa-IR" sz="2133" b="1" dirty="0">
                <a:solidFill>
                  <a:srgbClr val="006600"/>
                </a:solidFill>
                <a:latin typeface="Times New Roman" panose="02020603050405020304" pitchFamily="18" charset="0"/>
                <a:cs typeface="Times New Roman" panose="02020603050405020304" pitchFamily="18" charset="0"/>
              </a:rPr>
              <a:t>الکترون های ثانویه و</a:t>
            </a:r>
            <a:r>
              <a:rPr lang="fa-IR" sz="2133" b="1" dirty="0">
                <a:latin typeface="Times New Roman" panose="02020603050405020304" pitchFamily="18" charset="0"/>
                <a:cs typeface="Times New Roman" panose="02020603050405020304" pitchFamily="18" charset="0"/>
              </a:rPr>
              <a:t>....</a:t>
            </a:r>
          </a:p>
          <a:p>
            <a:pPr marL="0" indent="0">
              <a:buNone/>
              <a:tabLst>
                <a:tab pos="7005508" algn="l"/>
              </a:tabLst>
            </a:pPr>
            <a:r>
              <a:rPr lang="fa-IR" sz="2133" b="1" dirty="0">
                <a:solidFill>
                  <a:srgbClr val="990099"/>
                </a:solidFill>
                <a:latin typeface="Times New Roman" panose="02020603050405020304" pitchFamily="18" charset="0"/>
                <a:cs typeface="Times New Roman" panose="02020603050405020304" pitchFamily="18" charset="0"/>
              </a:rPr>
              <a:t>داینود آخر </a:t>
            </a:r>
            <a:r>
              <a:rPr lang="fa-IR" sz="2133" b="1" dirty="0">
                <a:solidFill>
                  <a:srgbClr val="006600"/>
                </a:solidFill>
                <a:latin typeface="Times New Roman" panose="02020603050405020304" pitchFamily="18" charset="0"/>
                <a:cs typeface="Times New Roman" panose="02020603050405020304" pitchFamily="18" charset="0"/>
              </a:rPr>
              <a:t>تولید </a:t>
            </a:r>
            <a:r>
              <a:rPr lang="en-US" sz="2133" b="1" dirty="0">
                <a:solidFill>
                  <a:srgbClr val="006600"/>
                </a:solidFill>
                <a:latin typeface="Times New Roman" panose="02020603050405020304" pitchFamily="18" charset="0"/>
                <a:cs typeface="Times New Roman" panose="02020603050405020304" pitchFamily="18" charset="0"/>
              </a:rPr>
              <a:t>10</a:t>
            </a:r>
            <a:r>
              <a:rPr lang="en-US" sz="2133" b="1" baseline="30000" dirty="0">
                <a:solidFill>
                  <a:srgbClr val="006600"/>
                </a:solidFill>
                <a:latin typeface="Times New Roman" panose="02020603050405020304" pitchFamily="18" charset="0"/>
                <a:cs typeface="Times New Roman" panose="02020603050405020304" pitchFamily="18" charset="0"/>
              </a:rPr>
              <a:t>8</a:t>
            </a:r>
            <a:r>
              <a:rPr lang="fa-IR" sz="2133" b="1" dirty="0">
                <a:solidFill>
                  <a:srgbClr val="006600"/>
                </a:solidFill>
                <a:latin typeface="Times New Roman" panose="02020603050405020304" pitchFamily="18" charset="0"/>
                <a:cs typeface="Times New Roman" panose="02020603050405020304" pitchFamily="18" charset="0"/>
              </a:rPr>
              <a:t> الکترون </a:t>
            </a:r>
            <a:r>
              <a:rPr lang="fa-IR" sz="2133" b="1" dirty="0">
                <a:latin typeface="Times New Roman" panose="02020603050405020304" pitchFamily="18" charset="0"/>
                <a:cs typeface="Times New Roman" panose="02020603050405020304" pitchFamily="18" charset="0"/>
              </a:rPr>
              <a:t>به ازای هر فتوالکترون  </a:t>
            </a:r>
            <a:endParaRPr lang="en-US" sz="2133" dirty="0">
              <a:latin typeface="Times New Roman" panose="02020603050405020304" pitchFamily="18" charset="0"/>
              <a:cs typeface="Times New Roman" panose="02020603050405020304" pitchFamily="18" charset="0"/>
            </a:endParaRPr>
          </a:p>
          <a:p>
            <a:pPr marL="0" indent="0">
              <a:buNone/>
              <a:tabLst>
                <a:tab pos="7005508" algn="l"/>
              </a:tabLst>
            </a:pPr>
            <a:r>
              <a:rPr lang="fa-IR" sz="2133" b="1" dirty="0">
                <a:solidFill>
                  <a:srgbClr val="990099"/>
                </a:solidFill>
                <a:latin typeface="Times New Roman" panose="02020603050405020304" pitchFamily="18" charset="0"/>
                <a:cs typeface="Times New Roman" panose="02020603050405020304" pitchFamily="18" charset="0"/>
              </a:rPr>
              <a:t>آند: </a:t>
            </a:r>
            <a:r>
              <a:rPr lang="fa-IR" sz="2133" b="1" dirty="0">
                <a:solidFill>
                  <a:srgbClr val="006600"/>
                </a:solidFill>
                <a:latin typeface="Times New Roman" panose="02020603050405020304" pitchFamily="18" charset="0"/>
                <a:cs typeface="Times New Roman" panose="02020603050405020304" pitchFamily="18" charset="0"/>
              </a:rPr>
              <a:t>شتاب الکترونها به سمت آن</a:t>
            </a:r>
          </a:p>
          <a:p>
            <a:pPr marL="0" indent="0">
              <a:buNone/>
              <a:tabLst>
                <a:tab pos="7005508" algn="l"/>
              </a:tabLst>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a:buFont typeface="Wingdings" pitchFamily="2" charset="2"/>
              <a:buChar char="v"/>
            </a:pPr>
            <a:endParaRPr lang="en-US" sz="2133" b="1" dirty="0">
              <a:solidFill>
                <a:srgbClr val="006600"/>
              </a:solidFill>
              <a:latin typeface="Times New Roman" panose="02020603050405020304" pitchFamily="18" charset="0"/>
              <a:cs typeface="Times New Roman" panose="02020603050405020304" pitchFamily="18" charset="0"/>
            </a:endParaRPr>
          </a:p>
          <a:p>
            <a:pPr marL="0" indent="0">
              <a:buNone/>
              <a:tabLst>
                <a:tab pos="975386" algn="l"/>
              </a:tabLst>
            </a:pPr>
            <a:r>
              <a:rPr lang="fa-IR" sz="2133" b="1" dirty="0">
                <a:solidFill>
                  <a:srgbClr val="FF0000"/>
                </a:solidFill>
                <a:latin typeface="Times New Roman" panose="02020603050405020304" pitchFamily="18" charset="0"/>
                <a:cs typeface="Times New Roman" panose="02020603050405020304" pitchFamily="18" charset="0"/>
              </a:rPr>
              <a:t>خلاصه نحوه عملکرد لامپ تقویت کننده فوتونی کاربردی در </a:t>
            </a:r>
            <a:r>
              <a:rPr lang="en-US" sz="2133" b="1" dirty="0">
                <a:solidFill>
                  <a:srgbClr val="FF0000"/>
                </a:solidFill>
                <a:latin typeface="Times New Roman" panose="02020603050405020304" pitchFamily="18" charset="0"/>
                <a:cs typeface="Times New Roman" panose="02020603050405020304" pitchFamily="18" charset="0"/>
              </a:rPr>
              <a:t>TLD</a:t>
            </a:r>
          </a:p>
          <a:p>
            <a:pPr marL="0" indent="0">
              <a:buFont typeface="Wingdings" pitchFamily="2" charset="2"/>
              <a:buChar char="ü"/>
              <a:tabLst>
                <a:tab pos="975386" algn="l"/>
              </a:tabLst>
            </a:pPr>
            <a:r>
              <a:rPr lang="en-US"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برخورد نور تولید </a:t>
            </a:r>
            <a:r>
              <a:rPr lang="fa-IR" sz="2133" b="1" dirty="0">
                <a:latin typeface="Times New Roman" panose="02020603050405020304" pitchFamily="18" charset="0"/>
                <a:cs typeface="Times New Roman" panose="02020603050405020304" pitchFamily="18" charset="0"/>
              </a:rPr>
              <a:t>شده در </a:t>
            </a:r>
            <a:r>
              <a:rPr lang="en-US" sz="2133" b="1" dirty="0">
                <a:latin typeface="Times New Roman" panose="02020603050405020304" pitchFamily="18" charset="0"/>
                <a:cs typeface="Times New Roman" panose="02020603050405020304" pitchFamily="18" charset="0"/>
              </a:rPr>
              <a:t>TLD </a:t>
            </a:r>
            <a:r>
              <a:rPr lang="fa-IR" sz="2133" b="1" dirty="0">
                <a:latin typeface="Times New Roman" panose="02020603050405020304" pitchFamily="18" charset="0"/>
                <a:cs typeface="Times New Roman" panose="02020603050405020304" pitchFamily="18" charset="0"/>
              </a:rPr>
              <a:t>به صفحه </a:t>
            </a:r>
            <a:r>
              <a:rPr lang="fa-IR" sz="2133" b="1" dirty="0">
                <a:solidFill>
                  <a:srgbClr val="006600"/>
                </a:solidFill>
                <a:latin typeface="Times New Roman" panose="02020603050405020304" pitchFamily="18" charset="0"/>
                <a:cs typeface="Times New Roman" panose="02020603050405020304" pitchFamily="18" charset="0"/>
              </a:rPr>
              <a:t>فتوکاتد</a:t>
            </a:r>
          </a:p>
          <a:p>
            <a:pPr marL="0" indent="0">
              <a:buFont typeface="Wingdings" pitchFamily="2" charset="2"/>
              <a:buChar char="ü"/>
              <a:tabLst>
                <a:tab pos="975386" algn="l"/>
              </a:tabLst>
            </a:pPr>
            <a:r>
              <a:rPr lang="fa-IR" sz="2133" b="1" dirty="0">
                <a:solidFill>
                  <a:srgbClr val="006600"/>
                </a:solidFill>
                <a:latin typeface="Times New Roman" panose="02020603050405020304" pitchFamily="18" charset="0"/>
                <a:cs typeface="Times New Roman" panose="02020603050405020304" pitchFamily="18" charset="0"/>
              </a:rPr>
              <a:t>	کنده شدن الکترون</a:t>
            </a:r>
          </a:p>
          <a:p>
            <a:pPr marL="0" indent="0">
              <a:buFont typeface="Wingdings" pitchFamily="2" charset="2"/>
              <a:buChar char="ü"/>
              <a:tabLst>
                <a:tab pos="975386" algn="l"/>
              </a:tabLst>
            </a:pPr>
            <a:r>
              <a:rPr lang="fa-IR"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برخورد الکترون </a:t>
            </a:r>
            <a:r>
              <a:rPr lang="fa-IR" sz="2133" b="1" dirty="0">
                <a:latin typeface="Times New Roman" panose="02020603050405020304" pitchFamily="18" charset="0"/>
                <a:cs typeface="Times New Roman" panose="02020603050405020304" pitchFamily="18" charset="0"/>
              </a:rPr>
              <a:t>کنده شده به صفحه </a:t>
            </a:r>
            <a:r>
              <a:rPr lang="fa-IR" sz="2133" b="1" dirty="0">
                <a:solidFill>
                  <a:srgbClr val="006600"/>
                </a:solidFill>
                <a:latin typeface="Times New Roman" panose="02020603050405020304" pitchFamily="18" charset="0"/>
                <a:cs typeface="Times New Roman" panose="02020603050405020304" pitchFamily="18" charset="0"/>
              </a:rPr>
              <a:t>داینود</a:t>
            </a:r>
          </a:p>
          <a:p>
            <a:pPr marL="0" indent="0">
              <a:buFont typeface="Wingdings" pitchFamily="2" charset="2"/>
              <a:buChar char="ü"/>
              <a:tabLst>
                <a:tab pos="975386" algn="l"/>
              </a:tabLst>
            </a:pPr>
            <a:r>
              <a:rPr lang="fa-IR"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شتاب دادن الکترون </a:t>
            </a:r>
            <a:r>
              <a:rPr lang="fa-IR" sz="2133" b="1" dirty="0">
                <a:latin typeface="Times New Roman" panose="02020603050405020304" pitchFamily="18" charset="0"/>
                <a:cs typeface="Times New Roman" panose="02020603050405020304" pitchFamily="18" charset="0"/>
              </a:rPr>
              <a:t>به داینود بعدی و جدا شدن</a:t>
            </a:r>
            <a:r>
              <a:rPr lang="en-US" sz="2133" b="1" dirty="0">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بیشتر</a:t>
            </a:r>
          </a:p>
          <a:p>
            <a:pPr marL="0" indent="0">
              <a:buFont typeface="Wingdings" pitchFamily="2" charset="2"/>
              <a:buChar char="ü"/>
              <a:tabLst>
                <a:tab pos="975386" algn="l"/>
              </a:tabLst>
            </a:pPr>
            <a:r>
              <a:rPr lang="fa-IR"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ایجاد جریان الکتریکی </a:t>
            </a:r>
            <a:r>
              <a:rPr lang="fa-IR" sz="2133" b="1" dirty="0">
                <a:latin typeface="Times New Roman" panose="02020603050405020304" pitchFamily="18" charset="0"/>
                <a:cs typeface="Times New Roman" panose="02020603050405020304" pitchFamily="18" charset="0"/>
              </a:rPr>
              <a:t>متناسب با دوز جذبی</a:t>
            </a:r>
          </a:p>
          <a:p>
            <a:pPr marL="0" indent="0">
              <a:buFont typeface="Wingdings" pitchFamily="2" charset="2"/>
              <a:buChar char="v"/>
            </a:pPr>
            <a:endParaRPr lang="en-US" sz="2133" b="1" dirty="0">
              <a:solidFill>
                <a:srgbClr val="006600"/>
              </a:solidFill>
              <a:latin typeface="Times New Roman" panose="02020603050405020304" pitchFamily="18" charset="0"/>
              <a:cs typeface="Times New Roman" panose="02020603050405020304" pitchFamily="18" charset="0"/>
            </a:endParaRPr>
          </a:p>
          <a:p>
            <a:pPr marL="0" indent="0">
              <a:buNone/>
              <a:tabLst>
                <a:tab pos="7005508" algn="l"/>
              </a:tabLst>
            </a:pPr>
            <a:endParaRPr lang="fa-IR" sz="2133" b="1" dirty="0">
              <a:solidFill>
                <a:srgbClr val="0066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C22BF90C-2DF8-4C32-BB09-26A704C36533}" type="slidenum">
              <a:rPr lang="ar-SA" smtClean="0">
                <a:solidFill>
                  <a:prstClr val="black">
                    <a:tint val="75000"/>
                  </a:prstClr>
                </a:solidFill>
              </a:rPr>
              <a:pPr>
                <a:defRPr/>
              </a:pPr>
              <a:t>35</a:t>
            </a:fld>
            <a:endParaRPr lang="en-US">
              <a:solidFill>
                <a:prstClr val="black">
                  <a:tint val="75000"/>
                </a:prstClr>
              </a:solidFill>
            </a:endParaRPr>
          </a:p>
        </p:txBody>
      </p:sp>
      <p:pic>
        <p:nvPicPr>
          <p:cNvPr id="5"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21826" y="695726"/>
            <a:ext cx="3891280" cy="29618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2" name="Footer Placeholder 1"/>
          <p:cNvSpPr>
            <a:spLocks noGrp="1"/>
          </p:cNvSpPr>
          <p:nvPr>
            <p:ph type="ftr" sz="quarter" idx="11"/>
          </p:nvPr>
        </p:nvSpPr>
        <p:spPr/>
        <p:txBody>
          <a:bodyPr/>
          <a:lstStyle/>
          <a:p>
            <a:r>
              <a:rPr lang="en-US"/>
              <a:t>Movahedi</a:t>
            </a:r>
          </a:p>
        </p:txBody>
      </p:sp>
      <p:pic>
        <p:nvPicPr>
          <p:cNvPr id="12290" name="Picture 2" descr="C:\Users\Apadana\Desktop\حفاظت پرتوی عکس\فتومالتی پلایور.jfif"/>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4474775"/>
            <a:ext cx="3891280" cy="2144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200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801600" cy="7023948"/>
          </a:xfrm>
        </p:spPr>
        <p:txBody>
          <a:bodyPr/>
          <a:lstStyle/>
          <a:p>
            <a:pPr marL="0" indent="0" algn="ctr">
              <a:buNone/>
            </a:pPr>
            <a:r>
              <a:rPr lang="fa-IR" sz="2560" b="1" dirty="0">
                <a:solidFill>
                  <a:srgbClr val="AC0000"/>
                </a:solidFill>
                <a:latin typeface="Times New Roman" panose="02020603050405020304" pitchFamily="18" charset="0"/>
                <a:cs typeface="Times New Roman" panose="02020603050405020304" pitchFamily="18" charset="0"/>
              </a:rPr>
              <a:t>دوزیمترهای جرقه زن </a:t>
            </a:r>
            <a:r>
              <a:rPr lang="fa-IR" sz="1920" b="1" dirty="0">
                <a:latin typeface="Times New Roman" panose="02020603050405020304" pitchFamily="18" charset="0"/>
                <a:cs typeface="Times New Roman" panose="02020603050405020304" pitchFamily="18" charset="0"/>
              </a:rPr>
              <a:t>(سنتیلاتورها) 305</a:t>
            </a:r>
          </a:p>
          <a:p>
            <a:pPr marL="0" indent="0">
              <a:buNone/>
            </a:pPr>
            <a:r>
              <a:rPr lang="fa-IR" sz="2133" b="1" dirty="0">
                <a:solidFill>
                  <a:srgbClr val="FF0000"/>
                </a:solidFill>
                <a:latin typeface="Times New Roman" panose="02020603050405020304" pitchFamily="18" charset="0"/>
                <a:cs typeface="Times New Roman" panose="02020603050405020304" pitchFamily="18" charset="0"/>
              </a:rPr>
              <a:t>نحوه کارکرد  :</a:t>
            </a:r>
          </a:p>
          <a:p>
            <a:pPr>
              <a:buClr>
                <a:srgbClr val="660033"/>
              </a:buClr>
              <a:buFont typeface="Wingdings" panose="05000000000000000000" pitchFamily="2" charset="2"/>
              <a:buChar char="Ø"/>
            </a:pPr>
            <a:r>
              <a:rPr lang="fa-IR" sz="2133" b="1" dirty="0">
                <a:latin typeface="Times New Roman" panose="02020603050405020304" pitchFamily="18" charset="0"/>
                <a:cs typeface="Times New Roman" panose="02020603050405020304" pitchFamily="18" charset="0"/>
              </a:rPr>
              <a:t> </a:t>
            </a:r>
            <a:r>
              <a:rPr lang="fa-IR" sz="2133" b="1" dirty="0">
                <a:solidFill>
                  <a:srgbClr val="000099"/>
                </a:solidFill>
                <a:latin typeface="Times New Roman" panose="02020603050405020304" pitchFamily="18" charset="0"/>
                <a:cs typeface="Times New Roman" panose="02020603050405020304" pitchFamily="18" charset="0"/>
              </a:rPr>
              <a:t>برخورد پرتو </a:t>
            </a:r>
            <a:r>
              <a:rPr lang="fa-IR" sz="2133" b="1" dirty="0">
                <a:solidFill>
                  <a:srgbClr val="006600"/>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به ماده حساس </a:t>
            </a:r>
            <a:r>
              <a:rPr lang="fa-IR" sz="2133" b="1" dirty="0">
                <a:solidFill>
                  <a:srgbClr val="006600"/>
                </a:solidFill>
                <a:latin typeface="Times New Roman" panose="02020603050405020304" pitchFamily="18" charset="0"/>
                <a:cs typeface="Times New Roman" panose="02020603050405020304" pitchFamily="18" charset="0"/>
              </a:rPr>
              <a:t>آشکار </a:t>
            </a:r>
            <a:r>
              <a:rPr lang="fa-IR" sz="2133" b="1" dirty="0">
                <a:latin typeface="Times New Roman" panose="02020603050405020304" pitchFamily="18" charset="0"/>
                <a:cs typeface="Times New Roman" panose="02020603050405020304" pitchFamily="18" charset="0"/>
              </a:rPr>
              <a:t>ساز </a:t>
            </a:r>
            <a:r>
              <a:rPr lang="fa-IR" sz="2133" b="1" dirty="0">
                <a:solidFill>
                  <a:srgbClr val="0000FF"/>
                </a:solidFill>
                <a:latin typeface="Times New Roman" panose="02020603050405020304" pitchFamily="18" charset="0"/>
                <a:cs typeface="Times New Roman" panose="02020603050405020304" pitchFamily="18" charset="0"/>
              </a:rPr>
              <a:t>(مایع)</a:t>
            </a:r>
          </a:p>
          <a:p>
            <a:pPr>
              <a:buClr>
                <a:srgbClr val="660033"/>
              </a:buClr>
              <a:buFont typeface="Wingdings" panose="05000000000000000000" pitchFamily="2" charset="2"/>
              <a:buChar char="Ø"/>
            </a:pPr>
            <a:r>
              <a:rPr lang="fa-IR" sz="2133" b="1" dirty="0">
                <a:solidFill>
                  <a:srgbClr val="000099"/>
                </a:solidFill>
                <a:latin typeface="Times New Roman" panose="02020603050405020304" pitchFamily="18" charset="0"/>
                <a:cs typeface="Times New Roman" panose="02020603050405020304" pitchFamily="18" charset="0"/>
              </a:rPr>
              <a:t>جذب انرژي </a:t>
            </a:r>
            <a:r>
              <a:rPr lang="fa-IR" sz="2133" b="1" dirty="0">
                <a:latin typeface="Times New Roman" panose="02020603050405020304" pitchFamily="18" charset="0"/>
                <a:cs typeface="Times New Roman" panose="02020603050405020304" pitchFamily="18" charset="0"/>
              </a:rPr>
              <a:t>: توسط مایع </a:t>
            </a:r>
            <a:r>
              <a:rPr lang="fa-IR" sz="2133" b="1" dirty="0">
                <a:solidFill>
                  <a:srgbClr val="006600"/>
                </a:solidFill>
                <a:latin typeface="Times New Roman" panose="02020603050405020304" pitchFamily="18" charset="0"/>
                <a:cs typeface="Times New Roman" panose="02020603050405020304" pitchFamily="18" charset="0"/>
              </a:rPr>
              <a:t>و </a:t>
            </a:r>
            <a:r>
              <a:rPr lang="fa-IR" sz="2133" b="1" u="sng" dirty="0">
                <a:solidFill>
                  <a:srgbClr val="006600"/>
                </a:solidFill>
                <a:latin typeface="Times New Roman" panose="02020603050405020304" pitchFamily="18" charset="0"/>
                <a:cs typeface="Times New Roman" panose="02020603050405020304" pitchFamily="18" charset="0"/>
              </a:rPr>
              <a:t>تولید نور مرئي </a:t>
            </a:r>
            <a:r>
              <a:rPr lang="fa-IR" sz="2133" b="1" dirty="0">
                <a:latin typeface="Times New Roman" panose="02020603050405020304" pitchFamily="18" charset="0"/>
                <a:cs typeface="Times New Roman" panose="02020603050405020304" pitchFamily="18" charset="0"/>
              </a:rPr>
              <a:t>با توجه به خاصیت</a:t>
            </a:r>
          </a:p>
          <a:p>
            <a:pPr marL="0" indent="0">
              <a:buClr>
                <a:srgbClr val="660033"/>
              </a:buClr>
              <a:buNone/>
            </a:pPr>
            <a:r>
              <a:rPr lang="fa-IR" sz="2133" b="1" dirty="0">
                <a:solidFill>
                  <a:srgbClr val="006600"/>
                </a:solidFill>
                <a:latin typeface="Times New Roman" panose="02020603050405020304" pitchFamily="18" charset="0"/>
                <a:cs typeface="Times New Roman" panose="02020603050405020304" pitchFamily="18" charset="0"/>
              </a:rPr>
              <a:t> فلورسانسی </a:t>
            </a:r>
            <a:r>
              <a:rPr lang="fa-IR" sz="2133" b="1" dirty="0">
                <a:latin typeface="Times New Roman" panose="02020603050405020304" pitchFamily="18" charset="0"/>
                <a:cs typeface="Times New Roman" panose="02020603050405020304" pitchFamily="18" charset="0"/>
              </a:rPr>
              <a:t>(سوسو ميزنند)</a:t>
            </a:r>
          </a:p>
          <a:p>
            <a:pPr>
              <a:buClr>
                <a:srgbClr val="660033"/>
              </a:buClr>
              <a:buFont typeface="Wingdings" panose="05000000000000000000" pitchFamily="2" charset="2"/>
              <a:buChar char="Ø"/>
            </a:pPr>
            <a:r>
              <a:rPr lang="fa-IR" sz="2133" b="1" dirty="0">
                <a:solidFill>
                  <a:srgbClr val="000099"/>
                </a:solidFill>
                <a:latin typeface="Times New Roman" panose="02020603050405020304" pitchFamily="18" charset="0"/>
                <a:cs typeface="Times New Roman" panose="02020603050405020304" pitchFamily="18" charset="0"/>
              </a:rPr>
              <a:t> تبدیل نور </a:t>
            </a:r>
            <a:r>
              <a:rPr lang="fa-IR" sz="2133" b="1" dirty="0">
                <a:solidFill>
                  <a:srgbClr val="006600"/>
                </a:solidFill>
                <a:latin typeface="Times New Roman" panose="02020603050405020304" pitchFamily="18" charset="0"/>
                <a:cs typeface="Times New Roman" panose="02020603050405020304" pitchFamily="18" charset="0"/>
              </a:rPr>
              <a:t>به جريان الكتريكي </a:t>
            </a:r>
            <a:r>
              <a:rPr lang="fa-IR" sz="2133" b="1" dirty="0">
                <a:latin typeface="Times New Roman" panose="02020603050405020304" pitchFamily="18" charset="0"/>
                <a:cs typeface="Times New Roman" panose="02020603050405020304" pitchFamily="18" charset="0"/>
              </a:rPr>
              <a:t>در خروجي  </a:t>
            </a:r>
          </a:p>
          <a:p>
            <a:pPr>
              <a:buClr>
                <a:srgbClr val="660033"/>
              </a:buClr>
              <a:buFont typeface="Wingdings" panose="05000000000000000000" pitchFamily="2" charset="2"/>
              <a:buChar char="Ø"/>
            </a:pPr>
            <a:endParaRPr lang="fa-IR" sz="2133" b="1" dirty="0">
              <a:latin typeface="Times New Roman" panose="02020603050405020304" pitchFamily="18" charset="0"/>
              <a:cs typeface="Times New Roman" panose="02020603050405020304" pitchFamily="18" charset="0"/>
            </a:endParaRPr>
          </a:p>
          <a:p>
            <a:pPr marL="0" indent="0" eaLnBrk="1" hangingPunct="1">
              <a:buNone/>
              <a:defRPr/>
            </a:pPr>
            <a:r>
              <a:rPr lang="fa-IR" sz="2133" b="1" dirty="0">
                <a:solidFill>
                  <a:srgbClr val="000099"/>
                </a:solidFill>
                <a:latin typeface="Times New Roman" panose="02020603050405020304" pitchFamily="18" charset="0"/>
                <a:cs typeface="Times New Roman" panose="02020603050405020304" pitchFamily="18" charset="0"/>
              </a:rPr>
              <a:t>مواد مورد استفاده در جرقه زن (سوسوزن) : </a:t>
            </a:r>
          </a:p>
          <a:p>
            <a:pPr marL="0" indent="0">
              <a:buNone/>
            </a:pPr>
            <a:r>
              <a:rPr lang="fa-IR" sz="2133" b="1" dirty="0">
                <a:solidFill>
                  <a:srgbClr val="006600"/>
                </a:solidFill>
                <a:latin typeface="Times New Roman" panose="02020603050405020304" pitchFamily="18" charset="0"/>
                <a:cs typeface="Times New Roman" panose="02020603050405020304" pitchFamily="18" charset="0"/>
              </a:rPr>
              <a:t>محلول های فلورسان، بلور غیر آلی </a:t>
            </a:r>
            <a:r>
              <a:rPr lang="fa-IR" sz="2133" b="1" u="sng" dirty="0">
                <a:solidFill>
                  <a:srgbClr val="000099"/>
                </a:solidFill>
                <a:latin typeface="Times New Roman" panose="02020603050405020304" pitchFamily="18" charset="0"/>
                <a:cs typeface="Times New Roman" panose="02020603050405020304" pitchFamily="18" charset="0"/>
              </a:rPr>
              <a:t>یدید سدیم</a:t>
            </a:r>
            <a:r>
              <a:rPr lang="en-US" sz="2133" b="1" dirty="0">
                <a:solidFill>
                  <a:srgbClr val="000099"/>
                </a:solidFill>
                <a:latin typeface="Times New Roman" panose="02020603050405020304" pitchFamily="18" charset="0"/>
                <a:cs typeface="Times New Roman" panose="02020603050405020304" pitchFamily="18" charset="0"/>
              </a:rPr>
              <a:t>   </a:t>
            </a:r>
            <a:r>
              <a:rPr lang="en-US" sz="2133" b="1" dirty="0">
                <a:solidFill>
                  <a:srgbClr val="CC0066"/>
                </a:solidFill>
                <a:latin typeface="Times New Roman" panose="02020603050405020304" pitchFamily="18" charset="0"/>
                <a:cs typeface="Times New Roman" panose="02020603050405020304" pitchFamily="18" charset="0"/>
              </a:rPr>
              <a:t>(</a:t>
            </a:r>
            <a:r>
              <a:rPr lang="en-US" sz="2133" b="1" dirty="0" err="1">
                <a:solidFill>
                  <a:srgbClr val="CC0066"/>
                </a:solidFill>
                <a:latin typeface="Times New Roman" panose="02020603050405020304" pitchFamily="18" charset="0"/>
                <a:cs typeface="Times New Roman" panose="02020603050405020304" pitchFamily="18" charset="0"/>
              </a:rPr>
              <a:t>Nal</a:t>
            </a:r>
            <a:r>
              <a:rPr lang="en-US" sz="2133" b="1" dirty="0">
                <a:solidFill>
                  <a:srgbClr val="CC0066"/>
                </a:solidFill>
                <a:latin typeface="Times New Roman" panose="02020603050405020304" pitchFamily="18" charset="0"/>
                <a:cs typeface="Times New Roman" panose="02020603050405020304" pitchFamily="18" charset="0"/>
              </a:rPr>
              <a:t>)  </a:t>
            </a:r>
            <a:r>
              <a:rPr lang="fa-IR" sz="2133" b="1" dirty="0">
                <a:solidFill>
                  <a:srgbClr val="000099"/>
                </a:solidFill>
                <a:latin typeface="Times New Roman" panose="02020603050405020304" pitchFamily="18" charset="0"/>
                <a:cs typeface="Times New Roman" panose="02020603050405020304" pitchFamily="18" charset="0"/>
              </a:rPr>
              <a:t>یا </a:t>
            </a:r>
            <a:r>
              <a:rPr lang="fa-IR" sz="2133" b="1" dirty="0">
                <a:solidFill>
                  <a:srgbClr val="006600"/>
                </a:solidFill>
                <a:latin typeface="Times New Roman" panose="02020603050405020304" pitchFamily="18" charset="0"/>
                <a:cs typeface="Times New Roman" panose="02020603050405020304" pitchFamily="18" charset="0"/>
              </a:rPr>
              <a:t>از مواد آلی مثل آنتراسن</a:t>
            </a:r>
          </a:p>
          <a:p>
            <a:pPr marL="0" indent="0">
              <a:buNone/>
            </a:pPr>
            <a:r>
              <a:rPr lang="fa-IR" sz="2560" b="1" dirty="0">
                <a:solidFill>
                  <a:srgbClr val="FF0000"/>
                </a:solidFill>
                <a:latin typeface="Times New Roman" panose="02020603050405020304" pitchFamily="18" charset="0"/>
                <a:cs typeface="Times New Roman" panose="02020603050405020304" pitchFamily="18" charset="0"/>
              </a:rPr>
              <a:t>روش کار</a:t>
            </a:r>
          </a:p>
          <a:p>
            <a:pPr>
              <a:buClr>
                <a:srgbClr val="660033"/>
              </a:buClr>
              <a:buFont typeface="Wingdings" panose="05000000000000000000" pitchFamily="2" charset="2"/>
              <a:buChar char="Ø"/>
            </a:pPr>
            <a:r>
              <a:rPr lang="fa-IR" sz="2133" b="1" dirty="0">
                <a:latin typeface="Times New Roman" panose="02020603050405020304" pitchFamily="18" charset="0"/>
                <a:cs typeface="Times New Roman" panose="02020603050405020304" pitchFamily="18" charset="0"/>
              </a:rPr>
              <a:t> تحت </a:t>
            </a:r>
            <a:r>
              <a:rPr lang="fa-IR" sz="2133" b="1" dirty="0">
                <a:solidFill>
                  <a:srgbClr val="006600"/>
                </a:solidFill>
                <a:latin typeface="Times New Roman" panose="02020603050405020304" pitchFamily="18" charset="0"/>
                <a:cs typeface="Times New Roman" panose="02020603050405020304" pitchFamily="18" charset="0"/>
              </a:rPr>
              <a:t>تابش قرار گرفتن الکترون های </a:t>
            </a:r>
            <a:r>
              <a:rPr lang="fa-IR" sz="2133" b="1" dirty="0">
                <a:latin typeface="Times New Roman" panose="02020603050405020304" pitchFamily="18" charset="0"/>
                <a:cs typeface="Times New Roman" panose="02020603050405020304" pitchFamily="18" charset="0"/>
              </a:rPr>
              <a:t>این مواد </a:t>
            </a:r>
          </a:p>
          <a:p>
            <a:pPr>
              <a:buClr>
                <a:srgbClr val="660033"/>
              </a:buClr>
              <a:buFont typeface="Wingdings" panose="05000000000000000000" pitchFamily="2" charset="2"/>
              <a:buChar char="Ø"/>
            </a:pPr>
            <a:r>
              <a:rPr lang="fa-IR" sz="2133" b="1" dirty="0">
                <a:solidFill>
                  <a:srgbClr val="006600"/>
                </a:solidFill>
                <a:latin typeface="Times New Roman" panose="02020603050405020304" pitchFamily="18" charset="0"/>
                <a:cs typeface="Times New Roman" panose="02020603050405020304" pitchFamily="18" charset="0"/>
              </a:rPr>
              <a:t>کسب انرژی </a:t>
            </a:r>
            <a:r>
              <a:rPr lang="fa-IR" sz="2133" b="1" dirty="0">
                <a:latin typeface="Times New Roman" panose="02020603050405020304" pitchFamily="18" charset="0"/>
                <a:cs typeface="Times New Roman" panose="02020603050405020304" pitchFamily="18" charset="0"/>
              </a:rPr>
              <a:t>و حرکت از </a:t>
            </a:r>
            <a:r>
              <a:rPr lang="fa-IR" sz="2133" b="1" dirty="0">
                <a:solidFill>
                  <a:srgbClr val="006600"/>
                </a:solidFill>
                <a:latin typeface="Times New Roman" panose="02020603050405020304" pitchFamily="18" charset="0"/>
                <a:cs typeface="Times New Roman" panose="02020603050405020304" pitchFamily="18" charset="0"/>
              </a:rPr>
              <a:t>باند ظرفیت </a:t>
            </a:r>
            <a:r>
              <a:rPr lang="fa-IR" sz="2133" b="1" dirty="0">
                <a:latin typeface="Times New Roman" panose="02020603050405020304" pitchFamily="18" charset="0"/>
                <a:cs typeface="Times New Roman" panose="02020603050405020304" pitchFamily="18" charset="0"/>
              </a:rPr>
              <a:t>به باند هدایت  </a:t>
            </a:r>
          </a:p>
          <a:p>
            <a:pPr>
              <a:buClr>
                <a:srgbClr val="660033"/>
              </a:buClr>
              <a:buFont typeface="Wingdings" panose="05000000000000000000" pitchFamily="2" charset="2"/>
              <a:buChar char="Ø"/>
            </a:pPr>
            <a:r>
              <a:rPr lang="fa-IR" sz="2133" b="1" dirty="0">
                <a:solidFill>
                  <a:srgbClr val="006600"/>
                </a:solidFill>
                <a:latin typeface="Times New Roman" panose="02020603050405020304" pitchFamily="18" charset="0"/>
                <a:cs typeface="Times New Roman" panose="02020603050405020304" pitchFamily="18" charset="0"/>
              </a:rPr>
              <a:t>در بازگشت </a:t>
            </a:r>
            <a:r>
              <a:rPr lang="fa-IR" sz="2133" b="1" dirty="0">
                <a:latin typeface="Times New Roman" panose="02020603050405020304" pitchFamily="18" charset="0"/>
                <a:cs typeface="Times New Roman" panose="02020603050405020304" pitchFamily="18" charset="0"/>
              </a:rPr>
              <a:t>به باند ظرفیت از خود </a:t>
            </a:r>
            <a:r>
              <a:rPr lang="fa-IR" sz="2133" b="1" dirty="0">
                <a:solidFill>
                  <a:srgbClr val="006600"/>
                </a:solidFill>
                <a:latin typeface="Times New Roman" panose="02020603050405020304" pitchFamily="18" charset="0"/>
                <a:cs typeface="Times New Roman" panose="02020603050405020304" pitchFamily="18" charset="0"/>
              </a:rPr>
              <a:t>نور تولید </a:t>
            </a:r>
            <a:r>
              <a:rPr lang="fa-IR" sz="2133" b="1" dirty="0">
                <a:latin typeface="Times New Roman" panose="02020603050405020304" pitchFamily="18" charset="0"/>
                <a:cs typeface="Times New Roman" panose="02020603050405020304" pitchFamily="18" charset="0"/>
              </a:rPr>
              <a:t>میکنند </a:t>
            </a:r>
          </a:p>
          <a:p>
            <a:pPr marL="0" indent="0">
              <a:buClr>
                <a:srgbClr val="660033"/>
              </a:buClr>
              <a:buNone/>
            </a:pPr>
            <a:r>
              <a:rPr lang="fa-IR" sz="2133" b="1" dirty="0">
                <a:solidFill>
                  <a:srgbClr val="0000FF"/>
                </a:solidFill>
                <a:latin typeface="Times New Roman" panose="02020603050405020304" pitchFamily="18" charset="0"/>
                <a:cs typeface="Times New Roman" panose="02020603050405020304" pitchFamily="18" charset="0"/>
              </a:rPr>
              <a:t>مقدار سنجش نور </a:t>
            </a:r>
            <a:r>
              <a:rPr lang="fa-IR" sz="2133" b="1" dirty="0">
                <a:solidFill>
                  <a:srgbClr val="006600"/>
                </a:solidFill>
                <a:latin typeface="Times New Roman" panose="02020603050405020304" pitchFamily="18" charset="0"/>
                <a:cs typeface="Times New Roman" panose="02020603050405020304" pitchFamily="18" charset="0"/>
              </a:rPr>
              <a:t>: متناسب با دوز جذب شده</a:t>
            </a: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مهمترین مزیت : </a:t>
            </a:r>
            <a:r>
              <a:rPr lang="fa-IR" sz="2133" b="1" dirty="0">
                <a:latin typeface="Times New Roman" panose="02020603050405020304" pitchFamily="18" charset="0"/>
                <a:cs typeface="Times New Roman" panose="02020603050405020304" pitchFamily="18" charset="0"/>
              </a:rPr>
              <a:t>شناسایی </a:t>
            </a:r>
            <a:r>
              <a:rPr lang="en-US" sz="2133" b="1" dirty="0">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و اندازه گیری دسته </a:t>
            </a:r>
            <a:r>
              <a:rPr lang="fa-IR" sz="2133" b="1" dirty="0">
                <a:solidFill>
                  <a:srgbClr val="D20000"/>
                </a:solidFill>
                <a:latin typeface="Times New Roman" panose="02020603050405020304" pitchFamily="18" charset="0"/>
                <a:cs typeface="Times New Roman" panose="02020603050405020304" pitchFamily="18" charset="0"/>
              </a:rPr>
              <a:t>پرتوهای </a:t>
            </a:r>
            <a:r>
              <a:rPr lang="en-US" sz="2133" b="1" dirty="0">
                <a:solidFill>
                  <a:srgbClr val="D20000"/>
                </a:solidFill>
                <a:latin typeface="Times New Roman" panose="02020603050405020304" pitchFamily="18" charset="0"/>
                <a:cs typeface="Times New Roman" panose="02020603050405020304" pitchFamily="18" charset="0"/>
              </a:rPr>
              <a:t>X</a:t>
            </a:r>
            <a:r>
              <a:rPr lang="fa-IR" sz="2133" b="1" dirty="0">
                <a:latin typeface="Times New Roman" panose="02020603050405020304" pitchFamily="18" charset="0"/>
                <a:cs typeface="Times New Roman" panose="02020603050405020304" pitchFamily="18" charset="0"/>
              </a:rPr>
              <a:t> </a:t>
            </a:r>
            <a:r>
              <a:rPr lang="en-US" sz="2133" b="1" dirty="0">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ذرات </a:t>
            </a:r>
            <a:r>
              <a:rPr lang="fa-IR" sz="2133" b="1" dirty="0">
                <a:solidFill>
                  <a:srgbClr val="D60093"/>
                </a:solidFill>
                <a:latin typeface="Times New Roman" panose="02020603050405020304" pitchFamily="18" charset="0"/>
                <a:cs typeface="Times New Roman" panose="02020603050405020304" pitchFamily="18" charset="0"/>
              </a:rPr>
              <a:t>بتا</a:t>
            </a:r>
            <a:r>
              <a:rPr lang="fa-IR" sz="2133" b="1" dirty="0">
                <a:latin typeface="Times New Roman" panose="02020603050405020304" pitchFamily="18" charset="0"/>
                <a:cs typeface="Times New Roman" panose="02020603050405020304" pitchFamily="18" charset="0"/>
              </a:rPr>
              <a:t> وپرتو های کم انرژی </a:t>
            </a:r>
            <a:r>
              <a:rPr lang="fa-IR" sz="2133" b="1" dirty="0">
                <a:solidFill>
                  <a:srgbClr val="D60093"/>
                </a:solidFill>
                <a:latin typeface="Times New Roman" panose="02020603050405020304" pitchFamily="18" charset="0"/>
                <a:cs typeface="Times New Roman" panose="02020603050405020304" pitchFamily="18" charset="0"/>
              </a:rPr>
              <a:t>گاما </a:t>
            </a:r>
            <a:r>
              <a:rPr lang="fa-IR" sz="2133" b="1" dirty="0">
                <a:latin typeface="Times New Roman" panose="02020603050405020304" pitchFamily="18" charset="0"/>
                <a:cs typeface="Times New Roman" panose="02020603050405020304" pitchFamily="18" charset="0"/>
              </a:rPr>
              <a:t>و ذرات </a:t>
            </a:r>
            <a:r>
              <a:rPr lang="fa-IR" sz="2133" b="1" dirty="0">
                <a:solidFill>
                  <a:srgbClr val="D60093"/>
                </a:solidFill>
                <a:latin typeface="Times New Roman" panose="02020603050405020304" pitchFamily="18" charset="0"/>
                <a:cs typeface="Times New Roman" panose="02020603050405020304" pitchFamily="18" charset="0"/>
              </a:rPr>
              <a:t>نوترون</a:t>
            </a: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کاربرد</a:t>
            </a:r>
            <a:r>
              <a:rPr lang="en-US" sz="2133" b="1" dirty="0">
                <a:latin typeface="Times New Roman" panose="02020603050405020304" pitchFamily="18" charset="0"/>
                <a:cs typeface="Times New Roman" panose="02020603050405020304" pitchFamily="18" charset="0"/>
              </a:rPr>
              <a:t>:</a:t>
            </a:r>
            <a:r>
              <a:rPr lang="fa-IR" sz="2133" b="1" dirty="0">
                <a:solidFill>
                  <a:srgbClr val="006600"/>
                </a:solidFill>
                <a:latin typeface="Times New Roman" panose="02020603050405020304" pitchFamily="18" charset="0"/>
                <a:cs typeface="Times New Roman" panose="02020603050405020304" pitchFamily="18" charset="0"/>
              </a:rPr>
              <a:t> زیاد مثل </a:t>
            </a:r>
            <a:r>
              <a:rPr lang="fa-IR" sz="2133" b="1" dirty="0">
                <a:latin typeface="Times New Roman" panose="02020603050405020304" pitchFamily="18" charset="0"/>
                <a:cs typeface="Times New Roman" panose="02020603050405020304" pitchFamily="18" charset="0"/>
              </a:rPr>
              <a:t> دوزیمتر پایه ای برای </a:t>
            </a:r>
            <a:r>
              <a:rPr lang="fa-IR" sz="2133" b="1" dirty="0">
                <a:solidFill>
                  <a:srgbClr val="006600"/>
                </a:solidFill>
                <a:latin typeface="Times New Roman" panose="02020603050405020304" pitchFamily="18" charset="0"/>
                <a:cs typeface="Times New Roman" panose="02020603050405020304" pitchFamily="18" charset="0"/>
              </a:rPr>
              <a:t>دوربین گاما، سی تی و تصویربرداری رادیوگرافی </a:t>
            </a:r>
            <a:r>
              <a:rPr lang="fa-IR" sz="2133" b="1" dirty="0">
                <a:latin typeface="Times New Roman" panose="02020603050405020304" pitchFamily="18" charset="0"/>
                <a:cs typeface="Times New Roman" panose="02020603050405020304" pitchFamily="18" charset="0"/>
              </a:rPr>
              <a:t>دیجیتال</a:t>
            </a: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تفاوت دوزیمترهای جرقه زن با </a:t>
            </a:r>
            <a:r>
              <a:rPr lang="en-US" sz="2133" b="1" dirty="0">
                <a:solidFill>
                  <a:srgbClr val="0000CC"/>
                </a:solidFill>
                <a:latin typeface="Times New Roman" panose="02020603050405020304" pitchFamily="18" charset="0"/>
                <a:cs typeface="Times New Roman" panose="02020603050405020304" pitchFamily="18" charset="0"/>
              </a:rPr>
              <a:t>  : </a:t>
            </a:r>
            <a:r>
              <a:rPr lang="en-US" sz="2133" b="1" dirty="0">
                <a:solidFill>
                  <a:srgbClr val="000099"/>
                </a:solidFill>
                <a:latin typeface="Times New Roman" panose="02020603050405020304" pitchFamily="18" charset="0"/>
                <a:cs typeface="Times New Roman" panose="02020603050405020304" pitchFamily="18" charset="0"/>
              </a:rPr>
              <a:t>TLD</a:t>
            </a:r>
            <a:r>
              <a:rPr lang="fa-IR" sz="2133" b="1" dirty="0">
                <a:solidFill>
                  <a:srgbClr val="006600"/>
                </a:solidFill>
                <a:latin typeface="Times New Roman" panose="02020603050405020304" pitchFamily="18" charset="0"/>
                <a:cs typeface="Times New Roman" panose="02020603050405020304" pitchFamily="18" charset="0"/>
              </a:rPr>
              <a:t>تولید نور </a:t>
            </a:r>
            <a:r>
              <a:rPr lang="fa-IR" sz="2133" b="1" u="sng" dirty="0">
                <a:solidFill>
                  <a:srgbClr val="006600"/>
                </a:solidFill>
                <a:latin typeface="Times New Roman" panose="02020603050405020304" pitchFamily="18" charset="0"/>
                <a:cs typeface="Times New Roman" panose="02020603050405020304" pitchFamily="18" charset="0"/>
              </a:rPr>
              <a:t>بلافاصله پس از پرتوگیری </a:t>
            </a:r>
            <a:r>
              <a:rPr lang="fa-IR" sz="2133" b="1" u="sng" dirty="0">
                <a:latin typeface="Times New Roman" panose="02020603050405020304" pitchFamily="18" charset="0"/>
                <a:cs typeface="Times New Roman" panose="02020603050405020304" pitchFamily="18" charset="0"/>
              </a:rPr>
              <a:t>و </a:t>
            </a:r>
            <a:r>
              <a:rPr lang="fa-IR" sz="2133" b="1" u="sng" dirty="0">
                <a:solidFill>
                  <a:srgbClr val="006600"/>
                </a:solidFill>
                <a:latin typeface="Times New Roman" panose="02020603050405020304" pitchFamily="18" charset="0"/>
                <a:cs typeface="Times New Roman" panose="02020603050405020304" pitchFamily="18" charset="0"/>
              </a:rPr>
              <a:t>بدون نیاز به گرم کردن</a:t>
            </a:r>
            <a:endParaRPr lang="fa-IR" sz="2133" b="1" u="sng"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C22BF90C-2DF8-4C32-BB09-26A704C36533}" type="slidenum">
              <a:rPr lang="ar-SA" smtClean="0">
                <a:solidFill>
                  <a:prstClr val="black">
                    <a:tint val="75000"/>
                  </a:prstClr>
                </a:solidFill>
              </a:rPr>
              <a:pPr>
                <a:defRPr/>
              </a:pPr>
              <a:t>36</a:t>
            </a:fld>
            <a:endParaRPr lang="en-US">
              <a:solidFill>
                <a:prstClr val="black">
                  <a:tint val="75000"/>
                </a:prstClr>
              </a:solidFill>
            </a:endParaRPr>
          </a:p>
        </p:txBody>
      </p:sp>
      <p:pic>
        <p:nvPicPr>
          <p:cNvPr id="45058" name="Picture 2"/>
          <p:cNvPicPr>
            <a:picLocks noChangeAspect="1" noChangeArrowheads="1"/>
          </p:cNvPicPr>
          <p:nvPr/>
        </p:nvPicPr>
        <p:blipFill>
          <a:blip r:embed="rId2" cstate="print">
            <a:lum bright="-10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3752" y="304800"/>
            <a:ext cx="3318057"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pPr>
              <a:defRPr/>
            </a:pPr>
            <a:r>
              <a:rPr lang="en-US" dirty="0">
                <a:solidFill>
                  <a:prstClr val="black">
                    <a:tint val="75000"/>
                  </a:prstClr>
                </a:solidFill>
              </a:rPr>
              <a:t>Movahedi</a:t>
            </a:r>
          </a:p>
        </p:txBody>
      </p:sp>
    </p:spTree>
    <p:extLst>
      <p:ext uri="{BB962C8B-B14F-4D97-AF65-F5344CB8AC3E}">
        <p14:creationId xmlns:p14="http://schemas.microsoft.com/office/powerpoint/2010/main" val="10290204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45628"/>
            <a:ext cx="12725399" cy="7023947"/>
          </a:xfrm>
        </p:spPr>
        <p:txBody>
          <a:bodyPr/>
          <a:lstStyle/>
          <a:p>
            <a:pPr marL="0" indent="0" algn="ctr">
              <a:buNone/>
            </a:pPr>
            <a:r>
              <a:rPr lang="fa-IR" sz="2800" b="1" dirty="0">
                <a:solidFill>
                  <a:srgbClr val="C00000"/>
                </a:solidFill>
                <a:latin typeface="Times New Roman" panose="02020603050405020304" pitchFamily="18" charset="0"/>
                <a:cs typeface="Times New Roman" panose="02020603050405020304" pitchFamily="18" charset="0"/>
              </a:rPr>
              <a:t>دوزیمتری فردی </a:t>
            </a:r>
            <a:r>
              <a:rPr lang="fa-IR" sz="1920" b="1" dirty="0">
                <a:latin typeface="Times New Roman" panose="02020603050405020304" pitchFamily="18" charset="0"/>
                <a:cs typeface="Times New Roman" panose="02020603050405020304" pitchFamily="18" charset="0"/>
              </a:rPr>
              <a:t>صفحه 309</a:t>
            </a:r>
          </a:p>
          <a:p>
            <a:pPr marL="0" indent="0">
              <a:buNone/>
            </a:pPr>
            <a:r>
              <a:rPr lang="fa-IR" sz="2400" b="1" dirty="0">
                <a:solidFill>
                  <a:srgbClr val="0000CC"/>
                </a:solidFill>
                <a:latin typeface="Times New Roman" panose="02020603050405020304" pitchFamily="18" charset="0"/>
                <a:cs typeface="Times New Roman" panose="02020603050405020304" pitchFamily="18" charset="0"/>
              </a:rPr>
              <a:t>سه نوع دوزیمتر فردی</a:t>
            </a:r>
            <a:r>
              <a:rPr lang="fa-IR" sz="2133" b="1" dirty="0">
                <a:solidFill>
                  <a:srgbClr val="0000CC"/>
                </a:solidFill>
                <a:latin typeface="Times New Roman" panose="02020603050405020304" pitchFamily="18" charset="0"/>
                <a:cs typeface="Times New Roman" panose="02020603050405020304" pitchFamily="18" charset="0"/>
              </a:rPr>
              <a:t>: </a:t>
            </a:r>
          </a:p>
          <a:p>
            <a:pPr marL="0" indent="0">
              <a:buNone/>
            </a:pPr>
            <a:r>
              <a:rPr lang="fa-IR" sz="2400" b="1" dirty="0">
                <a:solidFill>
                  <a:srgbClr val="C00000"/>
                </a:solidFill>
                <a:latin typeface="Times New Roman" panose="02020603050405020304" pitchFamily="18" charset="0"/>
                <a:cs typeface="Times New Roman" panose="02020603050405020304" pitchFamily="18" charset="0"/>
              </a:rPr>
              <a:t>فیلم بج،</a:t>
            </a:r>
            <a:r>
              <a:rPr lang="en-US" sz="2400" b="1" dirty="0">
                <a:solidFill>
                  <a:srgbClr val="C00000"/>
                </a:solidFill>
                <a:latin typeface="Times New Roman" panose="02020603050405020304" pitchFamily="18" charset="0"/>
                <a:cs typeface="Times New Roman" panose="02020603050405020304" pitchFamily="18" charset="0"/>
              </a:rPr>
              <a:t>TLD  </a:t>
            </a:r>
            <a:r>
              <a:rPr lang="fa-IR" sz="2400" b="1" dirty="0">
                <a:solidFill>
                  <a:srgbClr val="C00000"/>
                </a:solidFill>
                <a:latin typeface="Times New Roman" panose="02020603050405020304" pitchFamily="18" charset="0"/>
                <a:cs typeface="Times New Roman" panose="02020603050405020304" pitchFamily="18" charset="0"/>
              </a:rPr>
              <a:t>  و دوزیمتر قلمی</a:t>
            </a:r>
          </a:p>
          <a:p>
            <a:pPr marL="0" indent="0">
              <a:buNone/>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خصوصیات</a:t>
            </a:r>
            <a:r>
              <a:rPr lang="fa-IR"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قابل حمل – حساسیت بالا –  قابل اعتماد و کم خرج</a:t>
            </a:r>
            <a:endParaRPr lang="fa-IR" sz="2560" b="1" dirty="0">
              <a:solidFill>
                <a:srgbClr val="006600"/>
              </a:solidFill>
              <a:latin typeface="Times New Roman" panose="02020603050405020304" pitchFamily="18" charset="0"/>
              <a:cs typeface="Times New Roman" panose="02020603050405020304" pitchFamily="18" charset="0"/>
            </a:endParaRPr>
          </a:p>
          <a:p>
            <a:pPr marL="0" indent="0">
              <a:buNone/>
            </a:pPr>
            <a:r>
              <a:rPr lang="fa-IR" sz="2133" b="1" dirty="0">
                <a:solidFill>
                  <a:srgbClr val="FF0000"/>
                </a:solidFill>
                <a:latin typeface="Times New Roman" panose="02020603050405020304" pitchFamily="18" charset="0"/>
                <a:cs typeface="Times New Roman" panose="02020603050405020304" pitchFamily="18" charset="0"/>
              </a:rPr>
              <a:t>محل نصب : </a:t>
            </a:r>
            <a:r>
              <a:rPr lang="fa-IR" sz="2133" b="1" dirty="0">
                <a:solidFill>
                  <a:srgbClr val="006600"/>
                </a:solidFill>
                <a:latin typeface="Times New Roman" panose="02020603050405020304" pitchFamily="18" charset="0"/>
                <a:cs typeface="Times New Roman" panose="02020603050405020304" pitchFamily="18" charset="0"/>
              </a:rPr>
              <a:t>به ناحیه ای از لباس پرتوکار</a:t>
            </a:r>
          </a:p>
          <a:p>
            <a:pPr marL="0" indent="0">
              <a:buNone/>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a:buNone/>
            </a:pPr>
            <a:r>
              <a:rPr lang="fa-IR" sz="2133" b="1" dirty="0">
                <a:solidFill>
                  <a:srgbClr val="C00000"/>
                </a:solidFill>
                <a:latin typeface="Times New Roman" panose="02020603050405020304" pitchFamily="18" charset="0"/>
                <a:cs typeface="Times New Roman" panose="02020603050405020304" pitchFamily="18" charset="0"/>
              </a:rPr>
              <a:t>ویژگیهای دوزیمتر فردی</a:t>
            </a:r>
          </a:p>
          <a:p>
            <a:pPr marL="0" indent="0">
              <a:buFont typeface="Wingdings" pitchFamily="2" charset="2"/>
              <a:buChar char="§"/>
              <a:tabLst>
                <a:tab pos="606229" algn="l"/>
              </a:tabLst>
            </a:pPr>
            <a:r>
              <a:rPr lang="fa-IR"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پاسخ آن باید سریع و دقیق باشد</a:t>
            </a:r>
          </a:p>
          <a:p>
            <a:pPr marL="0" indent="0">
              <a:buFont typeface="Wingdings" pitchFamily="2" charset="2"/>
              <a:buChar char="§"/>
              <a:tabLst>
                <a:tab pos="606229" algn="l"/>
              </a:tabLst>
            </a:pPr>
            <a:r>
              <a:rPr lang="fa-IR" sz="2133" b="1" dirty="0">
                <a:solidFill>
                  <a:srgbClr val="006600"/>
                </a:solidFill>
                <a:latin typeface="Times New Roman" panose="02020603050405020304" pitchFamily="18" charset="0"/>
                <a:cs typeface="Times New Roman" panose="02020603050405020304" pitchFamily="18" charset="0"/>
              </a:rPr>
              <a:t> 	قادر به اندازه گیری دوز پرتوهای مختلف باشد</a:t>
            </a:r>
          </a:p>
          <a:p>
            <a:pPr marL="0" indent="0">
              <a:buFont typeface="Wingdings" pitchFamily="2" charset="2"/>
              <a:buChar char="§"/>
              <a:tabLst>
                <a:tab pos="606229" algn="l"/>
              </a:tabLst>
            </a:pPr>
            <a:r>
              <a:rPr lang="fa-IR" sz="2133" b="1" dirty="0">
                <a:solidFill>
                  <a:srgbClr val="006600"/>
                </a:solidFill>
                <a:latin typeface="Times New Roman" panose="02020603050405020304" pitchFamily="18" charset="0"/>
                <a:cs typeface="Times New Roman" panose="02020603050405020304" pitchFamily="18" charset="0"/>
              </a:rPr>
              <a:t>کوچک و سبک باشد</a:t>
            </a:r>
          </a:p>
          <a:p>
            <a:pPr marL="0" indent="0">
              <a:buFont typeface="Wingdings" pitchFamily="2" charset="2"/>
              <a:buChar char="§"/>
            </a:pPr>
            <a:r>
              <a:rPr lang="fa-IR" sz="2133" b="1" dirty="0">
                <a:solidFill>
                  <a:srgbClr val="006600"/>
                </a:solidFill>
                <a:latin typeface="Times New Roman" panose="02020603050405020304" pitchFamily="18" charset="0"/>
                <a:cs typeface="Times New Roman" panose="02020603050405020304" pitchFamily="18" charset="0"/>
              </a:rPr>
              <a:t>نصب به لباس پرتوکار</a:t>
            </a:r>
          </a:p>
        </p:txBody>
      </p:sp>
      <p:sp>
        <p:nvSpPr>
          <p:cNvPr id="4" name="Slide Number Placeholder 3"/>
          <p:cNvSpPr>
            <a:spLocks noGrp="1"/>
          </p:cNvSpPr>
          <p:nvPr>
            <p:ph type="sldNum" sz="quarter" idx="12"/>
          </p:nvPr>
        </p:nvSpPr>
        <p:spPr/>
        <p:txBody>
          <a:bodyPr/>
          <a:lstStyle/>
          <a:p>
            <a:pPr>
              <a:defRPr/>
            </a:pPr>
            <a:fld id="{C22BF90C-2DF8-4C32-BB09-26A704C36533}" type="slidenum">
              <a:rPr lang="ar-SA" smtClean="0"/>
              <a:pPr>
                <a:defRPr/>
              </a:pPr>
              <a:t>37</a:t>
            </a:fld>
            <a:endParaRPr lang="en-US"/>
          </a:p>
        </p:txBody>
      </p:sp>
      <p:sp>
        <p:nvSpPr>
          <p:cNvPr id="2" name="Footer Placeholder 1"/>
          <p:cNvSpPr>
            <a:spLocks noGrp="1"/>
          </p:cNvSpPr>
          <p:nvPr>
            <p:ph type="ftr" sz="quarter" idx="11"/>
          </p:nvPr>
        </p:nvSpPr>
        <p:spPr/>
        <p:txBody>
          <a:bodyPr/>
          <a:lstStyle/>
          <a:p>
            <a:pPr>
              <a:defRPr/>
            </a:pPr>
            <a:r>
              <a:rPr lang="en-US">
                <a:solidFill>
                  <a:prstClr val="black">
                    <a:tint val="75000"/>
                  </a:prstClr>
                </a:solidFill>
              </a:rPr>
              <a:t>Movahedi</a:t>
            </a:r>
          </a:p>
        </p:txBody>
      </p:sp>
      <p:pic>
        <p:nvPicPr>
          <p:cNvPr id="10242" name="Picture 2" descr="C:\Users\Apadana\Desktop\حفاظت پرتوی عکس\دوزیمتر فردی.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240" y="546666"/>
            <a:ext cx="4135120" cy="12598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9098EBE-6EC2-B248-B595-BAA6F816A7D5}"/>
              </a:ext>
            </a:extLst>
          </p:cNvPr>
          <p:cNvPicPr>
            <a:picLocks noChangeAspect="1"/>
          </p:cNvPicPr>
          <p:nvPr/>
        </p:nvPicPr>
        <p:blipFill>
          <a:blip r:embed="rId3"/>
          <a:stretch>
            <a:fillRect/>
          </a:stretch>
        </p:blipFill>
        <p:spPr>
          <a:xfrm>
            <a:off x="749199" y="2149429"/>
            <a:ext cx="1968601" cy="1797142"/>
          </a:xfrm>
          <a:prstGeom prst="rect">
            <a:avLst/>
          </a:prstGeom>
        </p:spPr>
      </p:pic>
      <p:pic>
        <p:nvPicPr>
          <p:cNvPr id="10" name="Picture 9">
            <a:extLst>
              <a:ext uri="{FF2B5EF4-FFF2-40B4-BE49-F238E27FC236}">
                <a16:creationId xmlns:a16="http://schemas.microsoft.com/office/drawing/2014/main" id="{3F5254EC-D551-1F10-767E-F5D4A3E2BBB1}"/>
              </a:ext>
            </a:extLst>
          </p:cNvPr>
          <p:cNvPicPr>
            <a:picLocks noChangeAspect="1"/>
          </p:cNvPicPr>
          <p:nvPr/>
        </p:nvPicPr>
        <p:blipFill>
          <a:blip r:embed="rId4"/>
          <a:stretch>
            <a:fillRect/>
          </a:stretch>
        </p:blipFill>
        <p:spPr>
          <a:xfrm>
            <a:off x="9626600" y="5145553"/>
            <a:ext cx="3092609" cy="1828894"/>
          </a:xfrm>
          <a:prstGeom prst="rect">
            <a:avLst/>
          </a:prstGeom>
        </p:spPr>
      </p:pic>
    </p:spTree>
    <p:extLst>
      <p:ext uri="{BB962C8B-B14F-4D97-AF65-F5344CB8AC3E}">
        <p14:creationId xmlns:p14="http://schemas.microsoft.com/office/powerpoint/2010/main" val="33930878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725400" cy="6864774"/>
          </a:xfrm>
        </p:spPr>
        <p:txBody>
          <a:bodyPr/>
          <a:lstStyle/>
          <a:p>
            <a:pPr marL="0" indent="0" algn="ctr">
              <a:buNone/>
            </a:pPr>
            <a:r>
              <a:rPr lang="fa-IR" sz="2800" b="1" dirty="0">
                <a:solidFill>
                  <a:srgbClr val="C00000"/>
                </a:solidFill>
                <a:latin typeface="Times New Roman" panose="02020603050405020304" pitchFamily="18" charset="0"/>
                <a:cs typeface="Times New Roman" panose="02020603050405020304" pitchFamily="18" charset="0"/>
              </a:rPr>
              <a:t> 1-  فیلم بج </a:t>
            </a:r>
            <a:r>
              <a:rPr lang="fa-IR" sz="2560" b="1" dirty="0">
                <a:solidFill>
                  <a:srgbClr val="C00000"/>
                </a:solidFill>
                <a:latin typeface="Times New Roman" panose="02020603050405020304" pitchFamily="18" charset="0"/>
                <a:cs typeface="Times New Roman" panose="02020603050405020304" pitchFamily="18" charset="0"/>
              </a:rPr>
              <a:t>: </a:t>
            </a:r>
            <a:r>
              <a:rPr lang="fa-IR" sz="2560" b="1" dirty="0">
                <a:solidFill>
                  <a:srgbClr val="006600"/>
                </a:solidFill>
                <a:latin typeface="Times New Roman" panose="02020603050405020304" pitchFamily="18" charset="0"/>
                <a:cs typeface="Times New Roman" panose="02020603050405020304" pitchFamily="18" charset="0"/>
              </a:rPr>
              <a:t>دوزیمتر فردی</a:t>
            </a:r>
          </a:p>
          <a:p>
            <a:pPr marL="0" indent="0">
              <a:buNone/>
            </a:pPr>
            <a:r>
              <a:rPr lang="fa-IR" sz="2400" b="1" dirty="0">
                <a:solidFill>
                  <a:srgbClr val="FF0000"/>
                </a:solidFill>
                <a:latin typeface="Times New Roman" panose="02020603050405020304" pitchFamily="18" charset="0"/>
                <a:cs typeface="Times New Roman" panose="02020603050405020304" pitchFamily="18" charset="0"/>
              </a:rPr>
              <a:t>فیلم بج</a:t>
            </a:r>
            <a:r>
              <a:rPr lang="fa-IR" sz="2133" b="1" dirty="0">
                <a:solidFill>
                  <a:srgbClr val="FF0000"/>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متداولترین نوع مانیتور فردی- برای </a:t>
            </a:r>
            <a:r>
              <a:rPr lang="fa-IR" sz="2133" b="1" u="sng" dirty="0">
                <a:solidFill>
                  <a:srgbClr val="006600"/>
                </a:solidFill>
                <a:latin typeface="Times New Roman" panose="02020603050405020304" pitchFamily="18" charset="0"/>
                <a:cs typeface="Times New Roman" panose="02020603050405020304" pitchFamily="18" charset="0"/>
              </a:rPr>
              <a:t>اندازه گیری تابش گیری کل بدن</a:t>
            </a:r>
            <a:endParaRPr lang="en-US" sz="2133" u="sng" dirty="0">
              <a:solidFill>
                <a:srgbClr val="006600"/>
              </a:solidFill>
              <a:latin typeface="Times New Roman" panose="02020603050405020304" pitchFamily="18" charset="0"/>
              <a:cs typeface="Times New Roman" panose="02020603050405020304" pitchFamily="18" charset="0"/>
            </a:endParaRPr>
          </a:p>
          <a:p>
            <a:pPr marL="0" indent="0">
              <a:buNone/>
            </a:pPr>
            <a:r>
              <a:rPr lang="fa-IR" sz="2133" b="1" dirty="0">
                <a:latin typeface="Times New Roman" panose="02020603050405020304" pitchFamily="18" charset="0"/>
                <a:cs typeface="Times New Roman" panose="02020603050405020304" pitchFamily="18" charset="0"/>
              </a:rPr>
              <a:t>حساست آن به دوز 10 میلی رم  </a:t>
            </a:r>
            <a:r>
              <a:rPr lang="en-US" sz="2133" b="1" dirty="0">
                <a:latin typeface="Times New Roman" panose="02020603050405020304" pitchFamily="18" charset="0"/>
                <a:cs typeface="Times New Roman" panose="02020603050405020304" pitchFamily="18" charset="0"/>
              </a:rPr>
              <a:t> (0.1 m </a:t>
            </a:r>
            <a:r>
              <a:rPr lang="en-US" sz="2133" b="1" dirty="0" err="1">
                <a:latin typeface="Times New Roman" panose="02020603050405020304" pitchFamily="18" charset="0"/>
                <a:cs typeface="Times New Roman" panose="02020603050405020304" pitchFamily="18" charset="0"/>
              </a:rPr>
              <a:t>Sv</a:t>
            </a:r>
            <a:r>
              <a:rPr lang="en-US" sz="2133" b="1" dirty="0">
                <a:latin typeface="Times New Roman" panose="02020603050405020304" pitchFamily="18" charset="0"/>
                <a:cs typeface="Times New Roman" panose="02020603050405020304" pitchFamily="18" charset="0"/>
              </a:rPr>
              <a:t>)</a:t>
            </a:r>
            <a:r>
              <a:rPr lang="fa-IR" sz="2133" b="1" dirty="0">
                <a:latin typeface="Times New Roman" panose="02020603050405020304" pitchFamily="18" charset="0"/>
                <a:cs typeface="Times New Roman" panose="02020603050405020304" pitchFamily="18" charset="0"/>
              </a:rPr>
              <a:t>و بیشترین حساسیت به انرژی  </a:t>
            </a:r>
            <a:r>
              <a:rPr lang="en-US" sz="2133" b="1" dirty="0">
                <a:latin typeface="Times New Roman" panose="02020603050405020304" pitchFamily="18" charset="0"/>
                <a:cs typeface="Times New Roman" panose="02020603050405020304" pitchFamily="18" charset="0"/>
              </a:rPr>
              <a:t>50 </a:t>
            </a:r>
            <a:r>
              <a:rPr lang="en-US" sz="2133" b="1" dirty="0" err="1">
                <a:latin typeface="Times New Roman" panose="02020603050405020304" pitchFamily="18" charset="0"/>
                <a:cs typeface="Times New Roman" panose="02020603050405020304" pitchFamily="18" charset="0"/>
              </a:rPr>
              <a:t>kev</a:t>
            </a:r>
            <a:endParaRPr lang="en-US" sz="2133" dirty="0">
              <a:latin typeface="Times New Roman" panose="02020603050405020304" pitchFamily="18" charset="0"/>
              <a:cs typeface="Times New Roman" panose="02020603050405020304" pitchFamily="18" charset="0"/>
            </a:endParaRP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محل نصب:  </a:t>
            </a:r>
            <a:r>
              <a:rPr lang="fa-IR" sz="2133" b="1" dirty="0">
                <a:latin typeface="Times New Roman" panose="02020603050405020304" pitchFamily="18" charset="0"/>
                <a:cs typeface="Times New Roman" panose="02020603050405020304" pitchFamily="18" charset="0"/>
              </a:rPr>
              <a:t>یقه روی روپوش</a:t>
            </a:r>
          </a:p>
          <a:p>
            <a:pPr marL="0" indent="0">
              <a:buNone/>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a:buNone/>
            </a:pPr>
            <a:r>
              <a:rPr lang="fa-IR" sz="2133" b="1" dirty="0">
                <a:solidFill>
                  <a:srgbClr val="C00000"/>
                </a:solidFill>
                <a:latin typeface="Times New Roman" panose="02020603050405020304" pitchFamily="18" charset="0"/>
                <a:cs typeface="Times New Roman" panose="02020603050405020304" pitchFamily="18" charset="0"/>
              </a:rPr>
              <a:t>نحوه عملکرد: </a:t>
            </a:r>
            <a:r>
              <a:rPr lang="fa-IR" sz="2133" b="1" dirty="0">
                <a:latin typeface="Times New Roman" panose="02020603050405020304" pitchFamily="18" charset="0"/>
                <a:cs typeface="Times New Roman" panose="02020603050405020304" pitchFamily="18" charset="0"/>
              </a:rPr>
              <a:t>ساخته شده از</a:t>
            </a:r>
            <a:r>
              <a:rPr lang="fa-IR" sz="2133" b="1" dirty="0">
                <a:solidFill>
                  <a:srgbClr val="000099"/>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امولسیون فتوگرافی </a:t>
            </a:r>
            <a:endParaRPr lang="fa-IR" sz="2133" b="1" dirty="0">
              <a:latin typeface="Times New Roman" panose="02020603050405020304" pitchFamily="18" charset="0"/>
              <a:cs typeface="Times New Roman" panose="02020603050405020304" pitchFamily="18" charset="0"/>
            </a:endParaRPr>
          </a:p>
          <a:p>
            <a:pPr marL="0" indent="0">
              <a:buNone/>
            </a:pPr>
            <a:r>
              <a:rPr lang="fa-IR" sz="2133" b="1" dirty="0">
                <a:solidFill>
                  <a:srgbClr val="006600"/>
                </a:solidFill>
                <a:latin typeface="Times New Roman" panose="02020603050405020304" pitchFamily="18" charset="0"/>
                <a:cs typeface="Times New Roman" panose="02020603050405020304" pitchFamily="18" charset="0"/>
              </a:rPr>
              <a:t>فیلم بج تحت تابش </a:t>
            </a:r>
            <a:r>
              <a:rPr lang="fa-IR" sz="2133" b="1" dirty="0">
                <a:latin typeface="Times New Roman" panose="02020603050405020304" pitchFamily="18" charset="0"/>
                <a:cs typeface="Times New Roman" panose="02020603050405020304" pitchFamily="18" charset="0"/>
              </a:rPr>
              <a:t>قرار درنتیجه ، </a:t>
            </a:r>
            <a:r>
              <a:rPr lang="fa-IR" sz="2133" b="1" dirty="0">
                <a:solidFill>
                  <a:srgbClr val="006600"/>
                </a:solidFill>
                <a:latin typeface="Times New Roman" panose="02020603050405020304" pitchFamily="18" charset="0"/>
                <a:cs typeface="Times New Roman" panose="02020603050405020304" pitchFamily="18" charset="0"/>
              </a:rPr>
              <a:t>سیاه شدن هالید نقره </a:t>
            </a:r>
            <a:r>
              <a:rPr lang="fa-IR" sz="2133" b="1" dirty="0">
                <a:latin typeface="Times New Roman" panose="02020603050405020304" pitchFamily="18" charset="0"/>
                <a:cs typeface="Times New Roman" panose="02020603050405020304" pitchFamily="18" charset="0"/>
              </a:rPr>
              <a:t>در امولسیون فتوگرافی.</a:t>
            </a:r>
          </a:p>
          <a:p>
            <a:pPr marL="0" indent="0">
              <a:buNone/>
            </a:pPr>
            <a:endParaRPr lang="fa-IR" sz="2133" b="1" dirty="0">
              <a:latin typeface="Times New Roman" panose="02020603050405020304" pitchFamily="18" charset="0"/>
              <a:cs typeface="Times New Roman" panose="02020603050405020304" pitchFamily="18" charset="0"/>
            </a:endParaRP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قسمت های فیلم بج: </a:t>
            </a:r>
            <a:r>
              <a:rPr lang="fa-IR" sz="2133" b="1" dirty="0">
                <a:latin typeface="Times New Roman" panose="02020603050405020304" pitchFamily="18" charset="0"/>
                <a:cs typeface="Times New Roman" panose="02020603050405020304" pitchFamily="18" charset="0"/>
              </a:rPr>
              <a:t>تشکیل شده از یک قطعه </a:t>
            </a:r>
            <a:r>
              <a:rPr lang="fa-IR" sz="2133" b="1" dirty="0">
                <a:solidFill>
                  <a:srgbClr val="006600"/>
                </a:solidFill>
                <a:latin typeface="Times New Roman" panose="02020603050405020304" pitchFamily="18" charset="0"/>
                <a:cs typeface="Times New Roman" panose="02020603050405020304" pitchFamily="18" charset="0"/>
              </a:rPr>
              <a:t>فیلم درون پوشش کاغذی </a:t>
            </a:r>
            <a:r>
              <a:rPr lang="fa-IR" sz="2133" b="1" dirty="0">
                <a:latin typeface="Times New Roman" panose="02020603050405020304" pitchFamily="18" charset="0"/>
                <a:cs typeface="Times New Roman" panose="02020603050405020304" pitchFamily="18" charset="0"/>
              </a:rPr>
              <a:t>و </a:t>
            </a:r>
          </a:p>
          <a:p>
            <a:pPr marL="0" indent="0">
              <a:buNone/>
            </a:pPr>
            <a:r>
              <a:rPr lang="fa-IR" sz="2133" b="1" dirty="0">
                <a:solidFill>
                  <a:srgbClr val="006600"/>
                </a:solidFill>
                <a:latin typeface="Times New Roman" panose="02020603050405020304" pitchFamily="18" charset="0"/>
                <a:cs typeface="Times New Roman" panose="02020603050405020304" pitchFamily="18" charset="0"/>
              </a:rPr>
              <a:t>حفاظ پلاستیکی </a:t>
            </a:r>
            <a:r>
              <a:rPr lang="fa-IR" sz="2133" b="1" dirty="0">
                <a:latin typeface="Times New Roman" panose="02020603050405020304" pitchFamily="18" charset="0"/>
                <a:cs typeface="Times New Roman" panose="02020603050405020304" pitchFamily="18" charset="0"/>
              </a:rPr>
              <a:t>جهت محافظت  از نور  </a:t>
            </a:r>
            <a:endParaRPr lang="en-US" sz="2133" b="1" dirty="0">
              <a:latin typeface="Times New Roman" panose="02020603050405020304" pitchFamily="18" charset="0"/>
              <a:cs typeface="Times New Roman" panose="02020603050405020304" pitchFamily="18" charset="0"/>
            </a:endParaRP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قاب بنام بج:  </a:t>
            </a:r>
            <a:r>
              <a:rPr lang="fa-IR" sz="2133" b="1" dirty="0">
                <a:latin typeface="Times New Roman" panose="02020603050405020304" pitchFamily="18" charset="0"/>
                <a:cs typeface="Times New Roman" panose="02020603050405020304" pitchFamily="18" charset="0"/>
              </a:rPr>
              <a:t>قرار دادن  فیلم و حفاظ آن  درون قاب</a:t>
            </a:r>
          </a:p>
          <a:p>
            <a:pPr marL="0" indent="0">
              <a:buNone/>
            </a:pPr>
            <a:endParaRPr lang="fa-IR" sz="2133" b="1" dirty="0">
              <a:latin typeface="Times New Roman" panose="02020603050405020304" pitchFamily="18" charset="0"/>
              <a:cs typeface="Times New Roman" panose="02020603050405020304" pitchFamily="18" charset="0"/>
            </a:endParaRP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محل نصب: </a:t>
            </a:r>
            <a:r>
              <a:rPr lang="fa-IR" sz="2133" b="1" dirty="0">
                <a:latin typeface="Times New Roman" panose="02020603050405020304" pitchFamily="18" charset="0"/>
                <a:cs typeface="Times New Roman" panose="02020603050405020304" pitchFamily="18" charset="0"/>
              </a:rPr>
              <a:t>قسمتی که </a:t>
            </a:r>
            <a:r>
              <a:rPr lang="fa-IR" sz="2133" b="1" dirty="0">
                <a:solidFill>
                  <a:srgbClr val="006600"/>
                </a:solidFill>
                <a:latin typeface="Times New Roman" panose="02020603050405020304" pitchFamily="18" charset="0"/>
                <a:cs typeface="Times New Roman" panose="02020603050405020304" pitchFamily="18" charset="0"/>
              </a:rPr>
              <a:t>بیشتر در معرض تشعشع </a:t>
            </a:r>
            <a:r>
              <a:rPr lang="fa-IR" sz="2133" b="1" dirty="0">
                <a:latin typeface="Times New Roman" panose="02020603050405020304" pitchFamily="18" charset="0"/>
                <a:cs typeface="Times New Roman" panose="02020603050405020304" pitchFamily="18" charset="0"/>
              </a:rPr>
              <a:t>است  </a:t>
            </a:r>
            <a:r>
              <a:rPr lang="fa-IR" sz="2133" b="1" dirty="0">
                <a:solidFill>
                  <a:srgbClr val="663300"/>
                </a:solidFill>
                <a:latin typeface="Times New Roman" panose="02020603050405020304" pitchFamily="18" charset="0"/>
                <a:cs typeface="Times New Roman" panose="02020603050405020304" pitchFamily="18" charset="0"/>
              </a:rPr>
              <a:t>(لباس پرتوکار)</a:t>
            </a:r>
          </a:p>
          <a:p>
            <a:pPr marL="0" indent="0">
              <a:buNone/>
            </a:pPr>
            <a:r>
              <a:rPr lang="fa-IR" sz="2133" b="1" dirty="0">
                <a:solidFill>
                  <a:srgbClr val="000099"/>
                </a:solidFill>
                <a:latin typeface="Times New Roman" panose="02020603050405020304" pitchFamily="18" charset="0"/>
                <a:cs typeface="Times New Roman" panose="02020603050405020304" pitchFamily="18" charset="0"/>
              </a:rPr>
              <a:t>زمان قرائت </a:t>
            </a:r>
            <a:r>
              <a:rPr lang="fa-IR"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باید هر یک ماه پردازش شوند</a:t>
            </a:r>
          </a:p>
          <a:p>
            <a:pPr marL="0" indent="0">
              <a:buNone/>
            </a:pPr>
            <a:endParaRPr lang="en-US" sz="2133"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pPr>
              <a:defRPr/>
            </a:pPr>
            <a:r>
              <a:rPr lang="en-US">
                <a:solidFill>
                  <a:prstClr val="black">
                    <a:tint val="75000"/>
                  </a:prstClr>
                </a:solidFill>
              </a:rPr>
              <a:t>Movahedi</a:t>
            </a:r>
          </a:p>
        </p:txBody>
      </p:sp>
      <p:sp>
        <p:nvSpPr>
          <p:cNvPr id="5" name="Slide Number Placeholder 4"/>
          <p:cNvSpPr>
            <a:spLocks noGrp="1"/>
          </p:cNvSpPr>
          <p:nvPr>
            <p:ph type="sldNum" sz="quarter" idx="12"/>
          </p:nvPr>
        </p:nvSpPr>
        <p:spPr/>
        <p:txBody>
          <a:bodyPr/>
          <a:lstStyle/>
          <a:p>
            <a:pPr>
              <a:defRPr/>
            </a:pPr>
            <a:fld id="{C22BF90C-2DF8-4C32-BB09-26A704C36533}" type="slidenum">
              <a:rPr lang="ar-SA" smtClean="0">
                <a:solidFill>
                  <a:prstClr val="black">
                    <a:tint val="75000"/>
                  </a:prstClr>
                </a:solidFill>
              </a:rPr>
              <a:pPr>
                <a:defRPr/>
              </a:pPr>
              <a:t>38</a:t>
            </a:fld>
            <a:endParaRPr lang="en-US">
              <a:solidFill>
                <a:prstClr val="black">
                  <a:tint val="75000"/>
                </a:prstClr>
              </a:solidFill>
            </a:endParaRPr>
          </a:p>
        </p:txBody>
      </p:sp>
      <p:pic>
        <p:nvPicPr>
          <p:cNvPr id="7"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58830" y="154401"/>
            <a:ext cx="1950720" cy="269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descr="C:\Users\Apadana\Desktop\حفاظت پرتوی عکس\فیلم بج2.jf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922" y="3200400"/>
            <a:ext cx="2286000" cy="227584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Apadana\Desktop\حفاظت پرتوی عکس\نصب فیلم بج.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692400" y="5544737"/>
            <a:ext cx="4632960" cy="1420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96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801600" cy="6940974"/>
          </a:xfrm>
        </p:spPr>
        <p:txBody>
          <a:bodyPr/>
          <a:lstStyle/>
          <a:p>
            <a:pPr marL="0" indent="0" algn="ctr" eaLnBrk="1" fontAlgn="auto" hangingPunct="1">
              <a:spcAft>
                <a:spcPts val="0"/>
              </a:spcAft>
              <a:buNone/>
            </a:pPr>
            <a:r>
              <a:rPr lang="fa-IR" sz="2800" b="1" dirty="0">
                <a:solidFill>
                  <a:srgbClr val="C00000"/>
                </a:solidFill>
                <a:latin typeface="Times New Roman" panose="02020603050405020304" pitchFamily="18" charset="0"/>
                <a:cs typeface="Times New Roman" panose="02020603050405020304" pitchFamily="18" charset="0"/>
              </a:rPr>
              <a:t>2- دوزیمتر قلمی </a:t>
            </a:r>
            <a:r>
              <a:rPr lang="fa-IR" sz="2560" b="1" dirty="0">
                <a:latin typeface="Times New Roman" panose="02020603050405020304" pitchFamily="18" charset="0"/>
                <a:cs typeface="Times New Roman" panose="02020603050405020304" pitchFamily="18" charset="0"/>
              </a:rPr>
              <a:t>(جیبی) </a:t>
            </a:r>
          </a:p>
          <a:p>
            <a:pPr marL="0" indent="0">
              <a:buNone/>
            </a:pPr>
            <a:r>
              <a:rPr lang="fa-IR" sz="2133" b="1" dirty="0">
                <a:solidFill>
                  <a:srgbClr val="C00000"/>
                </a:solidFill>
                <a:latin typeface="Times New Roman" panose="02020603050405020304" pitchFamily="18" charset="0"/>
                <a:cs typeface="Times New Roman" panose="02020603050405020304" pitchFamily="18" charset="0"/>
              </a:rPr>
              <a:t> کارکرد مثل اتاقک های یونیزاسیون :</a:t>
            </a:r>
            <a:endParaRPr lang="en-US" sz="2133" dirty="0">
              <a:solidFill>
                <a:srgbClr val="C00000"/>
              </a:solidFill>
              <a:latin typeface="Times New Roman" panose="02020603050405020304" pitchFamily="18" charset="0"/>
              <a:cs typeface="Times New Roman" panose="02020603050405020304" pitchFamily="18" charset="0"/>
            </a:endParaRP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مزیت : </a:t>
            </a:r>
            <a:r>
              <a:rPr lang="fa-IR" sz="2133" b="1" dirty="0">
                <a:solidFill>
                  <a:srgbClr val="006600"/>
                </a:solidFill>
                <a:latin typeface="Times New Roman" panose="02020603050405020304" pitchFamily="18" charset="0"/>
                <a:cs typeface="Times New Roman" panose="02020603050405020304" pitchFamily="18" charset="0"/>
              </a:rPr>
              <a:t>قراِئت دوز </a:t>
            </a:r>
            <a:r>
              <a:rPr lang="fa-IR" sz="2133" b="1" u="sng" dirty="0">
                <a:solidFill>
                  <a:srgbClr val="006600"/>
                </a:solidFill>
                <a:latin typeface="Times New Roman" panose="02020603050405020304" pitchFamily="18" charset="0"/>
                <a:cs typeface="Times New Roman" panose="02020603050405020304" pitchFamily="18" charset="0"/>
              </a:rPr>
              <a:t>بلا فاصله پس از تابش گیری  </a:t>
            </a:r>
            <a:endParaRPr lang="en-US" sz="2133" u="sng" dirty="0">
              <a:solidFill>
                <a:srgbClr val="006600"/>
              </a:solidFill>
              <a:latin typeface="Times New Roman" panose="02020603050405020304" pitchFamily="18" charset="0"/>
              <a:cs typeface="Times New Roman" panose="02020603050405020304" pitchFamily="18" charset="0"/>
            </a:endParaRPr>
          </a:p>
          <a:p>
            <a:pPr marL="0" indent="0">
              <a:buNone/>
            </a:pPr>
            <a:r>
              <a:rPr lang="fa-IR" sz="2133" b="1" dirty="0">
                <a:latin typeface="Times New Roman" panose="02020603050405020304" pitchFamily="18" charset="0"/>
                <a:cs typeface="Times New Roman" panose="02020603050405020304" pitchFamily="18" charset="0"/>
              </a:rPr>
              <a:t>اما اگر تابش گیری از محدوده دوزیمتر افزایش یابد مقدار اضافی نشان داده</a:t>
            </a:r>
          </a:p>
          <a:p>
            <a:pPr marL="0" indent="0">
              <a:buNone/>
            </a:pPr>
            <a:r>
              <a:rPr lang="fa-IR" sz="2133" b="1" dirty="0">
                <a:latin typeface="Times New Roman" panose="02020603050405020304" pitchFamily="18" charset="0"/>
                <a:cs typeface="Times New Roman" panose="02020603050405020304" pitchFamily="18" charset="0"/>
              </a:rPr>
              <a:t> نمیشود</a:t>
            </a:r>
            <a:endParaRPr lang="en-US" sz="2133" dirty="0">
              <a:latin typeface="Times New Roman" panose="02020603050405020304" pitchFamily="18" charset="0"/>
              <a:cs typeface="Times New Roman" panose="02020603050405020304" pitchFamily="18" charset="0"/>
            </a:endParaRP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نوع تابش </a:t>
            </a:r>
            <a:r>
              <a:rPr lang="fa-IR" sz="2133" b="1" u="sng" dirty="0">
                <a:solidFill>
                  <a:srgbClr val="0000CC"/>
                </a:solidFill>
                <a:latin typeface="Times New Roman" panose="02020603050405020304" pitchFamily="18" charset="0"/>
                <a:cs typeface="Times New Roman" panose="02020603050405020304" pitchFamily="18" charset="0"/>
              </a:rPr>
              <a:t>گیری</a:t>
            </a:r>
            <a:r>
              <a:rPr lang="fa-IR" sz="2133" b="1" u="sng" dirty="0">
                <a:solidFill>
                  <a:srgbClr val="006600"/>
                </a:solidFill>
                <a:latin typeface="Times New Roman" panose="02020603050405020304" pitchFamily="18" charset="0"/>
                <a:cs typeface="Times New Roman" panose="02020603050405020304" pitchFamily="18" charset="0"/>
              </a:rPr>
              <a:t>:  فقط اشعه ایکس و گاما</a:t>
            </a:r>
          </a:p>
          <a:p>
            <a:pPr marL="0" indent="0">
              <a:buNone/>
            </a:pPr>
            <a:endParaRPr lang="en-US" sz="2133" dirty="0">
              <a:latin typeface="Times New Roman" panose="02020603050405020304" pitchFamily="18" charset="0"/>
              <a:cs typeface="Times New Roman" panose="02020603050405020304" pitchFamily="18" charset="0"/>
            </a:endParaRP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نحوه کارکرد</a:t>
            </a:r>
            <a:r>
              <a:rPr lang="fa-IR" sz="2133" b="1" dirty="0">
                <a:latin typeface="Times New Roman" panose="02020603050405020304" pitchFamily="18" charset="0"/>
                <a:cs typeface="Times New Roman" panose="02020603050405020304" pitchFamily="18" charset="0"/>
              </a:rPr>
              <a:t>:</a:t>
            </a:r>
          </a:p>
          <a:p>
            <a:pPr marL="0" indent="0">
              <a:buNone/>
            </a:pPr>
            <a:r>
              <a:rPr lang="fa-IR" sz="2133" b="1" dirty="0">
                <a:latin typeface="Times New Roman" panose="02020603050405020304" pitchFamily="18" charset="0"/>
                <a:cs typeface="Times New Roman" panose="02020603050405020304" pitchFamily="18" charset="0"/>
              </a:rPr>
              <a:t> دستگاه شامل </a:t>
            </a:r>
            <a:r>
              <a:rPr lang="fa-IR" sz="2133" b="1" dirty="0">
                <a:solidFill>
                  <a:srgbClr val="006600"/>
                </a:solidFill>
                <a:latin typeface="Times New Roman" panose="02020603050405020304" pitchFamily="18" charset="0"/>
                <a:cs typeface="Times New Roman" panose="02020603050405020304" pitchFamily="18" charset="0"/>
              </a:rPr>
              <a:t>یک الکترود مثبت و دیگری منفی </a:t>
            </a:r>
            <a:r>
              <a:rPr lang="fa-IR" sz="2133" b="1" dirty="0">
                <a:latin typeface="Times New Roman" panose="02020603050405020304" pitchFamily="18" charset="0"/>
                <a:cs typeface="Times New Roman" panose="02020603050405020304" pitchFamily="18" charset="0"/>
              </a:rPr>
              <a:t>.</a:t>
            </a:r>
          </a:p>
          <a:p>
            <a:pPr marL="0" indent="0">
              <a:buNone/>
            </a:pPr>
            <a:r>
              <a:rPr lang="fa-IR" sz="2133" b="1" dirty="0">
                <a:latin typeface="Times New Roman" panose="02020603050405020304" pitchFamily="18" charset="0"/>
                <a:cs typeface="Times New Roman" panose="02020603050405020304" pitchFamily="18" charset="0"/>
              </a:rPr>
              <a:t> یک </a:t>
            </a:r>
            <a:r>
              <a:rPr lang="fa-IR" sz="2133" b="1" dirty="0">
                <a:solidFill>
                  <a:srgbClr val="006600"/>
                </a:solidFill>
                <a:latin typeface="Times New Roman" panose="02020603050405020304" pitchFamily="18" charset="0"/>
                <a:cs typeface="Times New Roman" panose="02020603050405020304" pitchFamily="18" charset="0"/>
              </a:rPr>
              <a:t>الکترود ثابت </a:t>
            </a:r>
            <a:r>
              <a:rPr lang="fa-IR" sz="2133" b="1" dirty="0">
                <a:latin typeface="Times New Roman" panose="02020603050405020304" pitchFamily="18" charset="0"/>
                <a:cs typeface="Times New Roman" panose="02020603050405020304" pitchFamily="18" charset="0"/>
              </a:rPr>
              <a:t>است و دیگری </a:t>
            </a:r>
            <a:r>
              <a:rPr lang="fa-IR" sz="2133" b="1" dirty="0">
                <a:solidFill>
                  <a:srgbClr val="006600"/>
                </a:solidFill>
                <a:latin typeface="Times New Roman" panose="02020603050405020304" pitchFamily="18" charset="0"/>
                <a:cs typeface="Times New Roman" panose="02020603050405020304" pitchFamily="18" charset="0"/>
              </a:rPr>
              <a:t>متحرک</a:t>
            </a:r>
            <a:r>
              <a:rPr lang="fa-IR" sz="2133" b="1" dirty="0">
                <a:latin typeface="Times New Roman" panose="02020603050405020304" pitchFamily="18" charset="0"/>
                <a:cs typeface="Times New Roman" panose="02020603050405020304" pitchFamily="18" charset="0"/>
              </a:rPr>
              <a:t> است.</a:t>
            </a:r>
            <a:endParaRPr lang="en-US" sz="2133" b="1" dirty="0">
              <a:latin typeface="Times New Roman" panose="02020603050405020304" pitchFamily="18" charset="0"/>
              <a:cs typeface="Times New Roman" panose="02020603050405020304" pitchFamily="18" charset="0"/>
            </a:endParaRPr>
          </a:p>
          <a:p>
            <a:pPr marL="0" indent="0">
              <a:buNone/>
            </a:pPr>
            <a:endParaRPr lang="en-US" sz="2133" dirty="0">
              <a:latin typeface="Times New Roman" panose="02020603050405020304" pitchFamily="18" charset="0"/>
              <a:cs typeface="Times New Roman" panose="02020603050405020304" pitchFamily="18" charset="0"/>
            </a:endParaRP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قبل از تابش گیری  </a:t>
            </a:r>
            <a:r>
              <a:rPr lang="fa-IR" sz="2133" b="1" dirty="0">
                <a:solidFill>
                  <a:srgbClr val="006600"/>
                </a:solidFill>
                <a:latin typeface="Times New Roman" panose="02020603050405020304" pitchFamily="18" charset="0"/>
                <a:cs typeface="Times New Roman" panose="02020603050405020304" pitchFamily="18" charset="0"/>
              </a:rPr>
              <a:t>الکترود مثبت </a:t>
            </a:r>
            <a:r>
              <a:rPr lang="fa-IR" sz="2133" b="1" dirty="0">
                <a:latin typeface="Times New Roman" panose="02020603050405020304" pitchFamily="18" charset="0"/>
                <a:cs typeface="Times New Roman" panose="02020603050405020304" pitchFamily="18" charset="0"/>
              </a:rPr>
              <a:t>در اتاقک </a:t>
            </a:r>
            <a:r>
              <a:rPr lang="fa-IR" sz="2133" b="1" dirty="0">
                <a:solidFill>
                  <a:srgbClr val="006600"/>
                </a:solidFill>
                <a:latin typeface="Times New Roman" panose="02020603050405020304" pitchFamily="18" charset="0"/>
                <a:cs typeface="Times New Roman" panose="02020603050405020304" pitchFamily="18" charset="0"/>
              </a:rPr>
              <a:t>حامل بار مثبت </a:t>
            </a:r>
            <a:r>
              <a:rPr lang="fa-IR" sz="2133" b="1" dirty="0">
                <a:latin typeface="Times New Roman" panose="02020603050405020304" pitchFamily="18" charset="0"/>
                <a:cs typeface="Times New Roman" panose="02020603050405020304" pitchFamily="18" charset="0"/>
              </a:rPr>
              <a:t>میشود . </a:t>
            </a:r>
            <a:endParaRPr lang="en-US" sz="2133" dirty="0">
              <a:latin typeface="Times New Roman" panose="02020603050405020304" pitchFamily="18" charset="0"/>
              <a:cs typeface="Times New Roman" panose="02020603050405020304" pitchFamily="18" charset="0"/>
            </a:endParaRPr>
          </a:p>
          <a:p>
            <a:pPr marL="0" indent="0">
              <a:buNone/>
            </a:pPr>
            <a:r>
              <a:rPr lang="fa-IR" sz="2133" b="1" dirty="0">
                <a:solidFill>
                  <a:srgbClr val="FF0000"/>
                </a:solidFill>
                <a:latin typeface="Times New Roman" panose="02020603050405020304" pitchFamily="18" charset="0"/>
                <a:cs typeface="Times New Roman" panose="02020603050405020304" pitchFamily="18" charset="0"/>
              </a:rPr>
              <a:t>یونش</a:t>
            </a:r>
            <a:r>
              <a:rPr lang="fa-IR" sz="2133" b="1" dirty="0">
                <a:solidFill>
                  <a:srgbClr val="0000CC"/>
                </a:solidFill>
                <a:latin typeface="Times New Roman" panose="02020603050405020304" pitchFamily="18" charset="0"/>
                <a:cs typeface="Times New Roman" panose="02020603050405020304" pitchFamily="18" charset="0"/>
              </a:rPr>
              <a:t> هوا درون  دستگاه: </a:t>
            </a:r>
            <a:r>
              <a:rPr lang="fa-IR" sz="2133" b="1" dirty="0">
                <a:solidFill>
                  <a:srgbClr val="006600"/>
                </a:solidFill>
                <a:latin typeface="Times New Roman" panose="02020603050405020304" pitchFamily="18" charset="0"/>
                <a:cs typeface="Times New Roman" panose="02020603050405020304" pitchFamily="18" charset="0"/>
              </a:rPr>
              <a:t>باعث حرکت فیبر دوزیمتر </a:t>
            </a:r>
            <a:r>
              <a:rPr lang="fa-IR" sz="2133" b="1" dirty="0">
                <a:latin typeface="Times New Roman" panose="02020603050405020304" pitchFamily="18" charset="0"/>
                <a:cs typeface="Times New Roman" panose="02020603050405020304" pitchFamily="18" charset="0"/>
              </a:rPr>
              <a:t>میکردد </a:t>
            </a: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کاهش بار فیبر </a:t>
            </a:r>
            <a:r>
              <a:rPr lang="fa-IR" sz="2133" b="1" dirty="0">
                <a:latin typeface="Times New Roman" panose="02020603050405020304" pitchFamily="18" charset="0"/>
                <a:cs typeface="Times New Roman" panose="02020603050405020304" pitchFamily="18" charset="0"/>
              </a:rPr>
              <a:t>با  افزایش تعداد یون های منفی در اتاقک </a:t>
            </a:r>
          </a:p>
          <a:p>
            <a:pPr marL="0" indent="0">
              <a:buNone/>
            </a:pPr>
            <a:r>
              <a:rPr lang="fa-IR" sz="2133" b="1" dirty="0">
                <a:solidFill>
                  <a:srgbClr val="0000CC"/>
                </a:solidFill>
                <a:latin typeface="Times New Roman" panose="02020603050405020304" pitchFamily="18" charset="0"/>
                <a:cs typeface="Times New Roman" panose="02020603050405020304" pitchFamily="18" charset="0"/>
              </a:rPr>
              <a:t>نزدیکتر شدن فیبر به </a:t>
            </a:r>
            <a:r>
              <a:rPr lang="fa-IR" sz="2133" b="1" dirty="0">
                <a:latin typeface="Times New Roman" panose="02020603050405020304" pitchFamily="18" charset="0"/>
                <a:cs typeface="Times New Roman" panose="02020603050405020304" pitchFamily="18" charset="0"/>
              </a:rPr>
              <a:t>الکترود ثابت  </a:t>
            </a: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pPr>
              <a:defRPr/>
            </a:pPr>
            <a:r>
              <a:rPr lang="en-US">
                <a:solidFill>
                  <a:prstClr val="black">
                    <a:tint val="75000"/>
                  </a:prstClr>
                </a:solidFill>
              </a:rPr>
              <a:t>Movahedi</a:t>
            </a:r>
          </a:p>
        </p:txBody>
      </p:sp>
      <p:sp>
        <p:nvSpPr>
          <p:cNvPr id="5" name="Slide Number Placeholder 4"/>
          <p:cNvSpPr>
            <a:spLocks noGrp="1"/>
          </p:cNvSpPr>
          <p:nvPr>
            <p:ph type="sldNum" sz="quarter" idx="12"/>
          </p:nvPr>
        </p:nvSpPr>
        <p:spPr/>
        <p:txBody>
          <a:bodyPr/>
          <a:lstStyle/>
          <a:p>
            <a:pPr>
              <a:defRPr/>
            </a:pPr>
            <a:fld id="{C22BF90C-2DF8-4C32-BB09-26A704C36533}" type="slidenum">
              <a:rPr lang="ar-SA" smtClean="0">
                <a:solidFill>
                  <a:prstClr val="black">
                    <a:tint val="75000"/>
                  </a:prstClr>
                </a:solidFill>
              </a:rPr>
              <a:pPr>
                <a:defRPr/>
              </a:pPr>
              <a:t>39</a:t>
            </a:fld>
            <a:endParaRPr lang="en-US">
              <a:solidFill>
                <a:prstClr val="black">
                  <a:tint val="75000"/>
                </a:prstClr>
              </a:solidFill>
            </a:endParaRPr>
          </a:p>
        </p:txBody>
      </p:sp>
      <p:pic>
        <p:nvPicPr>
          <p:cNvPr id="6"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82600" y="14468"/>
            <a:ext cx="2476065" cy="1920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descr="C:\Users\Apadana\Desktop\20200406_203610.jpg"/>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30200" y="2183026"/>
            <a:ext cx="2961826" cy="4888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09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589F5C-1AF7-C7E3-D102-2154D7143B4E}"/>
              </a:ext>
            </a:extLst>
          </p:cNvPr>
          <p:cNvSpPr>
            <a:spLocks noGrp="1"/>
          </p:cNvSpPr>
          <p:nvPr>
            <p:ph idx="1"/>
          </p:nvPr>
        </p:nvSpPr>
        <p:spPr>
          <a:xfrm>
            <a:off x="650240" y="145623"/>
            <a:ext cx="12176760" cy="6388951"/>
          </a:xfrm>
        </p:spPr>
        <p:txBody>
          <a:bodyPr/>
          <a:lstStyle/>
          <a:p>
            <a:pPr algn="r" rtl="1"/>
            <a:r>
              <a:rPr lang="fa-IR" altLang="en-US" sz="2400" b="1" dirty="0">
                <a:solidFill>
                  <a:srgbClr val="A50021"/>
                </a:solidFill>
                <a:latin typeface="Times New Roman" panose="02020603050405020304" pitchFamily="18" charset="0"/>
                <a:cs typeface="Times New Roman" panose="02020603050405020304" pitchFamily="18" charset="0"/>
              </a:rPr>
              <a:t>اثار مولد پرتوهای یون ساز:</a:t>
            </a:r>
            <a:r>
              <a:rPr lang="fa-IR" altLang="en-US" sz="2400" b="1" dirty="0">
                <a:solidFill>
                  <a:srgbClr val="006600"/>
                </a:solidFill>
                <a:latin typeface="Times New Roman" panose="02020603050405020304" pitchFamily="18" charset="0"/>
                <a:cs typeface="Times New Roman" panose="02020603050405020304" pitchFamily="18" charset="0"/>
              </a:rPr>
              <a:t> اثراشعه ایکس و مواد رادیواکتیو بر بافت</a:t>
            </a:r>
          </a:p>
          <a:p>
            <a:pPr marL="0" indent="0" algn="r" rtl="1">
              <a:buNone/>
            </a:pPr>
            <a:r>
              <a:rPr lang="fa-IR" altLang="en-US" sz="2400" b="1" dirty="0">
                <a:solidFill>
                  <a:srgbClr val="660066"/>
                </a:solidFill>
                <a:latin typeface="Times New Roman" panose="02020603050405020304" pitchFamily="18" charset="0"/>
                <a:cs typeface="Times New Roman" panose="02020603050405020304" pitchFamily="18" charset="0"/>
              </a:rPr>
              <a:t>انتقال انرژی به بافتها  </a:t>
            </a:r>
            <a:r>
              <a:rPr lang="en-GB" altLang="en-US" sz="2400" b="1" dirty="0">
                <a:solidFill>
                  <a:srgbClr val="660066"/>
                </a:solidFill>
                <a:latin typeface="Times New Roman" panose="02020603050405020304" pitchFamily="18" charset="0"/>
                <a:cs typeface="Times New Roman" panose="02020603050405020304" pitchFamily="18" charset="0"/>
              </a:rPr>
              <a:t>←</a:t>
            </a:r>
            <a:r>
              <a:rPr lang="fa-IR" altLang="en-US" sz="2400" b="1" dirty="0">
                <a:solidFill>
                  <a:srgbClr val="660066"/>
                </a:solidFill>
                <a:latin typeface="Times New Roman" panose="02020603050405020304" pitchFamily="18" charset="0"/>
                <a:cs typeface="Times New Roman" panose="02020603050405020304" pitchFamily="18" charset="0"/>
              </a:rPr>
              <a:t>ایجاد یونش و انگیزش</a:t>
            </a:r>
          </a:p>
          <a:p>
            <a:pPr algn="r" rtl="1"/>
            <a:endParaRPr lang="fa-IR" sz="2400" b="1" kern="100" dirty="0">
              <a:solidFill>
                <a:srgbClr val="660066"/>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rtl="1">
              <a:buNone/>
            </a:pPr>
            <a:r>
              <a:rPr lang="ar-SA" sz="24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رادیو بیولوژی: </a:t>
            </a:r>
            <a:r>
              <a:rPr lang="ar-SA" sz="2000" b="1" kern="100" dirty="0">
                <a:effectLst/>
                <a:latin typeface="Times New Roman" panose="02020603050405020304" pitchFamily="18" charset="0"/>
                <a:ea typeface="Calibri" panose="020F0502020204030204" pitchFamily="34" charset="0"/>
                <a:cs typeface="Times New Roman" panose="02020603050405020304" pitchFamily="18" charset="0"/>
              </a:rPr>
              <a:t>عبارت است از </a:t>
            </a:r>
            <a:r>
              <a:rPr lang="ar-SA" sz="2000" b="1" kern="100" dirty="0">
                <a:solidFill>
                  <a:srgbClr val="006600"/>
                </a:solidFill>
                <a:effectLst/>
                <a:latin typeface="Times New Roman" panose="02020603050405020304" pitchFamily="18" charset="0"/>
                <a:ea typeface="Calibri" panose="020F0502020204030204" pitchFamily="34" charset="0"/>
                <a:cs typeface="Times New Roman" panose="02020603050405020304" pitchFamily="18" charset="0"/>
              </a:rPr>
              <a:t>بررسی اثرات پرتوهای یون ساز </a:t>
            </a:r>
            <a:r>
              <a:rPr lang="ar-SA" sz="2000" b="1" kern="100" dirty="0">
                <a:effectLst/>
                <a:latin typeface="Times New Roman" panose="02020603050405020304" pitchFamily="18" charset="0"/>
                <a:ea typeface="Calibri" panose="020F0502020204030204" pitchFamily="34" charset="0"/>
                <a:cs typeface="Times New Roman" panose="02020603050405020304" pitchFamily="18" charset="0"/>
              </a:rPr>
              <a:t>بر روی موجودات زنده</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rtl="1">
              <a:buNone/>
            </a:pP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rtl="1">
              <a:buNone/>
            </a:pPr>
            <a:r>
              <a:rPr lang="ar-SA" sz="24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یونیزاسیون مخصوص</a:t>
            </a:r>
            <a:r>
              <a:rPr lang="ar-SA" sz="24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ar-SA" sz="2000" b="1" dirty="0">
                <a:solidFill>
                  <a:srgbClr val="006600"/>
                </a:solidFill>
                <a:effectLst/>
                <a:latin typeface="Times New Roman" panose="02020603050405020304" pitchFamily="18" charset="0"/>
                <a:ea typeface="Calibri" panose="020F0502020204030204" pitchFamily="34" charset="0"/>
                <a:cs typeface="Times New Roman" panose="02020603050405020304" pitchFamily="18" charset="0"/>
              </a:rPr>
              <a:t>تعداد یونیزاسیونهای ایجاد شده در واحد طول بر اشعه</a:t>
            </a:r>
            <a:endParaRPr lang="en-US" sz="2000" b="1" dirty="0">
              <a:solidFill>
                <a:srgbClr val="0066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rtl="1">
              <a:buNone/>
            </a:pP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 را یونیزاسیون مخصوص</a:t>
            </a:r>
            <a:r>
              <a:rPr lang="fa-IR"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(Ionization Density)</a:t>
            </a:r>
            <a:r>
              <a:rPr lang="fa-IR"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گویند</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gn="r" rtl="1">
              <a:buNone/>
            </a:pPr>
            <a:endParaRPr lang="en-US" altLang="en-US" sz="2000" b="1" dirty="0">
              <a:latin typeface="Times New Roman" panose="02020603050405020304" pitchFamily="18" charset="0"/>
              <a:cs typeface="Times New Roman" panose="02020603050405020304" pitchFamily="18" charset="0"/>
            </a:endParaRPr>
          </a:p>
          <a:p>
            <a:pPr marL="0" marR="0" lvl="0" indent="0" algn="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ar-SA" sz="2400" b="1" i="0" u="none" strike="noStrike" kern="1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دوز تابشی</a:t>
            </a:r>
            <a:r>
              <a:rPr kumimoji="0" lang="ar-SA"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ar-SA" sz="2000" b="1" i="0" u="none" strike="noStrike" kern="100" cap="none" spc="0" normalizeH="0" baseline="0" noProof="0" dirty="0">
                <a:ln>
                  <a:noFill/>
                </a:ln>
                <a:solidFill>
                  <a:srgbClr val="006600"/>
                </a:solidFill>
                <a:effectLst/>
                <a:uLnTx/>
                <a:uFillTx/>
                <a:latin typeface="Times New Roman" panose="02020603050405020304" pitchFamily="18" charset="0"/>
                <a:ea typeface="Calibri" panose="020F0502020204030204" pitchFamily="34" charset="0"/>
                <a:cs typeface="Times New Roman" panose="02020603050405020304" pitchFamily="18" charset="0"/>
              </a:rPr>
              <a:t>مقدار الکتریسیته </a:t>
            </a:r>
            <a:r>
              <a:rPr kumimoji="0" lang="ar-SA"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(بارالکتریکی) تولید شده در </a:t>
            </a:r>
            <a:endParaRPr kumimoji="0" lang="en-US"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ar-SA" sz="2000" b="1" i="0" u="none" strike="noStrike" kern="100" cap="none" spc="0" normalizeH="0" baseline="0" noProof="0" dirty="0">
                <a:ln>
                  <a:noFill/>
                </a:ln>
                <a:solidFill>
                  <a:srgbClr val="006600"/>
                </a:solidFill>
                <a:effectLst/>
                <a:uLnTx/>
                <a:uFillTx/>
                <a:latin typeface="Times New Roman" panose="02020603050405020304" pitchFamily="18" charset="0"/>
                <a:ea typeface="Calibri" panose="020F0502020204030204" pitchFamily="34" charset="0"/>
                <a:cs typeface="Times New Roman" panose="02020603050405020304" pitchFamily="18" charset="0"/>
              </a:rPr>
              <a:t>اثر یونیزاسیون در واحد جرم هوای </a:t>
            </a:r>
            <a:r>
              <a:rPr kumimoji="0" lang="ar-SA"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تحت تابش را دوز تابشی گویند</a:t>
            </a:r>
            <a:endParaRPr kumimoji="0" lang="en-US"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ar-SA" sz="2400" b="1" i="0" u="none" strike="noStrike" kern="100" cap="none" spc="0" normalizeH="0" baseline="0" noProof="0" dirty="0">
                <a:ln>
                  <a:noFill/>
                </a:ln>
                <a:solidFill>
                  <a:srgbClr val="0000CC"/>
                </a:solidFill>
                <a:effectLst/>
                <a:uLnTx/>
                <a:uFillTx/>
                <a:latin typeface="Times New Roman" panose="02020603050405020304" pitchFamily="18" charset="0"/>
                <a:ea typeface="Calibri" panose="020F0502020204030204" pitchFamily="34" charset="0"/>
                <a:cs typeface="Times New Roman" panose="02020603050405020304" pitchFamily="18" charset="0"/>
              </a:rPr>
              <a:t>واحد دوز تابشی </a:t>
            </a:r>
            <a:r>
              <a:rPr kumimoji="0" lang="ar-SA"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در سیستم</a:t>
            </a:r>
            <a:r>
              <a:rPr kumimoji="0" lang="en-US"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SI: </a:t>
            </a:r>
            <a:r>
              <a:rPr kumimoji="0" lang="fa-IR"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ar-SA" sz="2000" b="1" i="0" u="sng" strike="noStrike" kern="100" cap="none" spc="0" normalizeH="0" baseline="0" noProof="0" dirty="0">
                <a:ln>
                  <a:noFill/>
                </a:ln>
                <a:solidFill>
                  <a:srgbClr val="006600"/>
                </a:solidFill>
                <a:effectLst/>
                <a:uLnTx/>
                <a:uFillTx/>
                <a:latin typeface="Times New Roman" panose="02020603050405020304" pitchFamily="18" charset="0"/>
                <a:ea typeface="Calibri" panose="020F0502020204030204" pitchFamily="34" charset="0"/>
                <a:cs typeface="Times New Roman" panose="02020603050405020304" pitchFamily="18" charset="0"/>
              </a:rPr>
              <a:t>کولون بر کیلوگرم هوا </a:t>
            </a:r>
            <a:r>
              <a:rPr kumimoji="0" lang="fa-IR" sz="2000" b="1" i="0" u="none" strike="noStrike" kern="100" cap="none" spc="0" normalizeH="0" baseline="0" noProof="0" dirty="0">
                <a:ln>
                  <a:noFill/>
                </a:ln>
                <a:solidFill>
                  <a:srgbClr val="0066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000" b="1" i="0" u="none" strike="noStrike" kern="100" cap="none" spc="0" normalizeH="0" baseline="0" noProof="0" dirty="0">
              <a:ln>
                <a:noFill/>
              </a:ln>
              <a:solidFill>
                <a:srgbClr val="0066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75386" rtl="1"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X = </a:t>
            </a:r>
            <a:r>
              <a:rPr kumimoji="0" lang="en-US" sz="2000" b="1" i="0" u="none" strike="noStrike" kern="1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dQ</a:t>
            </a:r>
            <a:r>
              <a:rPr kumimoji="0" lang="en-US" sz="20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/dm</a:t>
            </a:r>
          </a:p>
          <a:p>
            <a:pPr marL="0" indent="0" algn="r" rtl="1">
              <a:buNone/>
            </a:pPr>
            <a:endParaRPr lang="en-US" dirty="0"/>
          </a:p>
        </p:txBody>
      </p:sp>
      <p:sp>
        <p:nvSpPr>
          <p:cNvPr id="4" name="Footer Placeholder 3">
            <a:extLst>
              <a:ext uri="{FF2B5EF4-FFF2-40B4-BE49-F238E27FC236}">
                <a16:creationId xmlns:a16="http://schemas.microsoft.com/office/drawing/2014/main" id="{A605AB56-4587-2102-9917-BCD11B157AE0}"/>
              </a:ext>
            </a:extLst>
          </p:cNvPr>
          <p:cNvSpPr>
            <a:spLocks noGrp="1"/>
          </p:cNvSpPr>
          <p:nvPr>
            <p:ph type="ftr" sz="quarter" idx="11"/>
          </p:nvPr>
        </p:nvSpPr>
        <p:spPr/>
        <p:txBody>
          <a:bodyPr/>
          <a:lstStyle/>
          <a:p>
            <a:r>
              <a:rPr lang="en-US"/>
              <a:t>Movahedi</a:t>
            </a:r>
          </a:p>
        </p:txBody>
      </p:sp>
      <p:sp>
        <p:nvSpPr>
          <p:cNvPr id="5" name="Slide Number Placeholder 4">
            <a:extLst>
              <a:ext uri="{FF2B5EF4-FFF2-40B4-BE49-F238E27FC236}">
                <a16:creationId xmlns:a16="http://schemas.microsoft.com/office/drawing/2014/main" id="{48EBC41C-CA9F-BF4E-C549-0911E568723F}"/>
              </a:ext>
            </a:extLst>
          </p:cNvPr>
          <p:cNvSpPr>
            <a:spLocks noGrp="1"/>
          </p:cNvSpPr>
          <p:nvPr>
            <p:ph type="sldNum" sz="quarter" idx="12"/>
          </p:nvPr>
        </p:nvSpPr>
        <p:spPr/>
        <p:txBody>
          <a:bodyPr/>
          <a:lstStyle/>
          <a:p>
            <a:fld id="{4FBB5FCB-E7DE-4F33-B753-76C3644479BB}" type="slidenum">
              <a:rPr lang="en-US" smtClean="0"/>
              <a:pPr/>
              <a:t>4</a:t>
            </a:fld>
            <a:endParaRPr lang="en-US"/>
          </a:p>
        </p:txBody>
      </p:sp>
    </p:spTree>
    <p:extLst>
      <p:ext uri="{BB962C8B-B14F-4D97-AF65-F5344CB8AC3E}">
        <p14:creationId xmlns:p14="http://schemas.microsoft.com/office/powerpoint/2010/main" val="350251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8"/>
            <a:ext cx="12801600" cy="7023947"/>
          </a:xfrm>
        </p:spPr>
        <p:txBody>
          <a:bodyPr>
            <a:normAutofit/>
          </a:bodyPr>
          <a:lstStyle/>
          <a:p>
            <a:pPr marL="0" indent="0" algn="ctr" rtl="1">
              <a:buNone/>
            </a:pPr>
            <a:r>
              <a:rPr lang="fa-IR" sz="2560" b="1" dirty="0">
                <a:solidFill>
                  <a:srgbClr val="FF0000"/>
                </a:solidFill>
                <a:latin typeface="Times New Roman" panose="02020603050405020304" pitchFamily="18" charset="0"/>
                <a:cs typeface="Times New Roman" panose="02020603050405020304" pitchFamily="18" charset="0"/>
              </a:rPr>
              <a:t>خلاصه ای از نحوه کارکرد دوزیمتر قلمی </a:t>
            </a:r>
          </a:p>
          <a:p>
            <a:pPr marL="0" indent="0" algn="r" rtl="1">
              <a:buFont typeface="Times New Roman" pitchFamily="18" charset="0"/>
              <a:buChar char="†"/>
            </a:pPr>
            <a:r>
              <a:rPr lang="fa-IR" sz="2133" b="1" dirty="0">
                <a:solidFill>
                  <a:srgbClr val="000099"/>
                </a:solidFill>
                <a:latin typeface="Times New Roman" panose="02020603050405020304" pitchFamily="18" charset="0"/>
                <a:cs typeface="Times New Roman" panose="02020603050405020304" pitchFamily="18" charset="0"/>
              </a:rPr>
              <a:t>رشته ای از کوارتز</a:t>
            </a:r>
            <a:r>
              <a:rPr lang="fa-IR" sz="2133" b="1" dirty="0">
                <a:solidFill>
                  <a:srgbClr val="006600"/>
                </a:solidFill>
                <a:latin typeface="Times New Roman" panose="02020603050405020304" pitchFamily="18" charset="0"/>
                <a:cs typeface="Times New Roman" panose="02020603050405020304" pitchFamily="18" charset="0"/>
              </a:rPr>
              <a:t> به الکترود مثبت متصل </a:t>
            </a:r>
            <a:r>
              <a:rPr lang="fa-IR" sz="2133" b="1" dirty="0">
                <a:latin typeface="Times New Roman" panose="02020603050405020304" pitchFamily="18" charset="0"/>
                <a:cs typeface="Times New Roman" panose="02020603050405020304" pitchFamily="18" charset="0"/>
              </a:rPr>
              <a:t>است و </a:t>
            </a:r>
            <a:r>
              <a:rPr lang="fa-IR" sz="2133" b="1" dirty="0">
                <a:solidFill>
                  <a:srgbClr val="006600"/>
                </a:solidFill>
                <a:latin typeface="Times New Roman" panose="02020603050405020304" pitchFamily="18" charset="0"/>
                <a:cs typeface="Times New Roman" panose="02020603050405020304" pitchFamily="18" charset="0"/>
              </a:rPr>
              <a:t>درون اتاقک هوا </a:t>
            </a:r>
            <a:r>
              <a:rPr lang="fa-IR" sz="2133" b="1" dirty="0">
                <a:latin typeface="Times New Roman" panose="02020603050405020304" pitchFamily="18" charset="0"/>
                <a:cs typeface="Times New Roman" panose="02020603050405020304" pitchFamily="18" charset="0"/>
              </a:rPr>
              <a:t>قرار دارد. </a:t>
            </a:r>
          </a:p>
          <a:p>
            <a:pPr marL="0" indent="0" algn="r" rtl="1">
              <a:buFont typeface="Times New Roman" pitchFamily="18" charset="0"/>
              <a:buChar char="†"/>
            </a:pPr>
            <a:r>
              <a:rPr lang="fa-IR" sz="2133" b="1" dirty="0">
                <a:solidFill>
                  <a:srgbClr val="006600"/>
                </a:solidFill>
                <a:latin typeface="Times New Roman" panose="02020603050405020304" pitchFamily="18" charset="0"/>
                <a:cs typeface="Times New Roman" panose="02020603050405020304" pitchFamily="18" charset="0"/>
              </a:rPr>
              <a:t>رشته کوارتز </a:t>
            </a:r>
            <a:r>
              <a:rPr lang="fa-IR" sz="2133" b="1" dirty="0">
                <a:latin typeface="Times New Roman" panose="02020603050405020304" pitchFamily="18" charset="0"/>
                <a:cs typeface="Times New Roman" panose="02020603050405020304" pitchFamily="18" charset="0"/>
              </a:rPr>
              <a:t>در اثر </a:t>
            </a:r>
            <a:r>
              <a:rPr lang="fa-IR" sz="2133" b="1" dirty="0">
                <a:solidFill>
                  <a:srgbClr val="006600"/>
                </a:solidFill>
                <a:latin typeface="Times New Roman" panose="02020603050405020304" pitchFamily="18" charset="0"/>
                <a:cs typeface="Times New Roman" panose="02020603050405020304" pitchFamily="18" charset="0"/>
              </a:rPr>
              <a:t>نیروی دافعه الکتریکی </a:t>
            </a:r>
            <a:r>
              <a:rPr lang="fa-IR" sz="2133" b="1" dirty="0">
                <a:latin typeface="Times New Roman" panose="02020603050405020304" pitchFamily="18" charset="0"/>
                <a:cs typeface="Times New Roman" panose="02020603050405020304" pitchFamily="18" charset="0"/>
              </a:rPr>
              <a:t>دور از الکترود مثبت قرار میگیرد </a:t>
            </a:r>
          </a:p>
          <a:p>
            <a:pPr marL="0" indent="0" algn="r" rtl="1">
              <a:buFont typeface="Times New Roman" pitchFamily="18" charset="0"/>
              <a:buChar char="†"/>
            </a:pPr>
            <a:r>
              <a:rPr lang="fa-IR" sz="2133" b="1" dirty="0">
                <a:solidFill>
                  <a:srgbClr val="000099"/>
                </a:solidFill>
                <a:latin typeface="Times New Roman" panose="02020603050405020304" pitchFamily="18" charset="0"/>
                <a:cs typeface="Times New Roman" panose="02020603050405020304" pitchFamily="18" charset="0"/>
              </a:rPr>
              <a:t>تابش پرتو </a:t>
            </a:r>
            <a:r>
              <a:rPr lang="fa-IR" sz="2133" b="1" dirty="0">
                <a:solidFill>
                  <a:srgbClr val="006600"/>
                </a:solidFill>
                <a:latin typeface="Times New Roman" panose="02020603050405020304" pitchFamily="18" charset="0"/>
                <a:cs typeface="Times New Roman" panose="02020603050405020304" pitchFamily="18" charset="0"/>
              </a:rPr>
              <a:t>سبب کاهش بار الکترود مثبت  </a:t>
            </a:r>
            <a:r>
              <a:rPr lang="fa-IR" sz="2133" b="1" dirty="0">
                <a:latin typeface="Times New Roman" panose="02020603050405020304" pitchFamily="18" charset="0"/>
                <a:cs typeface="Times New Roman" panose="02020603050405020304" pitchFamily="18" charset="0"/>
              </a:rPr>
              <a:t>در نتیجه کاهش نیروی دافعه الکتریکی</a:t>
            </a:r>
          </a:p>
          <a:p>
            <a:pPr marL="0" indent="0" algn="r" rtl="1">
              <a:buFont typeface="Times New Roman" pitchFamily="18" charset="0"/>
              <a:buChar char="†"/>
            </a:pPr>
            <a:r>
              <a:rPr lang="fa-IR" sz="2133" b="1" dirty="0">
                <a:solidFill>
                  <a:srgbClr val="663300"/>
                </a:solidFill>
                <a:latin typeface="Times New Roman" panose="02020603050405020304" pitchFamily="18" charset="0"/>
                <a:cs typeface="Times New Roman" panose="02020603050405020304" pitchFamily="18" charset="0"/>
              </a:rPr>
              <a:t>نتیجه: </a:t>
            </a:r>
            <a:r>
              <a:rPr lang="fa-IR" sz="2133" b="1" dirty="0">
                <a:solidFill>
                  <a:srgbClr val="006600"/>
                </a:solidFill>
                <a:latin typeface="Times New Roman" panose="02020603050405020304" pitchFamily="18" charset="0"/>
                <a:cs typeface="Times New Roman" panose="02020603050405020304" pitchFamily="18" charset="0"/>
              </a:rPr>
              <a:t>حرکت رشته کوارتز  به الکترود مثبت  </a:t>
            </a:r>
          </a:p>
          <a:p>
            <a:pPr marL="0" indent="0" algn="r" rtl="1">
              <a:buFont typeface="Times New Roman" pitchFamily="18" charset="0"/>
              <a:buChar char="†"/>
            </a:pPr>
            <a:r>
              <a:rPr lang="fa-IR" sz="2133" b="1" dirty="0">
                <a:latin typeface="Times New Roman" panose="02020603050405020304" pitchFamily="18" charset="0"/>
                <a:cs typeface="Times New Roman" panose="02020603050405020304" pitchFamily="18" charset="0"/>
              </a:rPr>
              <a:t>عدسی نوری : </a:t>
            </a:r>
            <a:r>
              <a:rPr lang="fa-IR" sz="2133" b="1" dirty="0">
                <a:solidFill>
                  <a:srgbClr val="006600"/>
                </a:solidFill>
                <a:latin typeface="Times New Roman" panose="02020603050405020304" pitchFamily="18" charset="0"/>
                <a:cs typeface="Times New Roman" panose="02020603050405020304" pitchFamily="18" charset="0"/>
              </a:rPr>
              <a:t>اندازه گیری حرکت رشته کوارتز  بر حسب دوز جذبی  </a:t>
            </a: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کاربرد مهم</a:t>
            </a:r>
            <a:r>
              <a:rPr lang="en-US" sz="2133" b="1" dirty="0">
                <a:solidFill>
                  <a:srgbClr val="000099"/>
                </a:solidFill>
                <a:latin typeface="Times New Roman" panose="02020603050405020304" pitchFamily="18" charset="0"/>
                <a:cs typeface="Times New Roman" panose="02020603050405020304" pitchFamily="18" charset="0"/>
              </a:rPr>
              <a:t>: </a:t>
            </a:r>
            <a:r>
              <a:rPr lang="ar-SA" sz="2133" b="1" dirty="0">
                <a:solidFill>
                  <a:srgbClr val="006600"/>
                </a:solidFill>
                <a:latin typeface="Times New Roman" panose="02020603050405020304" pitchFamily="18" charset="0"/>
                <a:cs typeface="Times New Roman" panose="02020603050405020304" pitchFamily="18" charset="0"/>
              </a:rPr>
              <a:t>امكان قرائت دوز به صورت فوري و لحظه اي وجود دارد</a:t>
            </a:r>
            <a:endParaRPr lang="fa-IR" sz="2133"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en-US" sz="2133" b="1" dirty="0">
                <a:solidFill>
                  <a:srgbClr val="006600"/>
                </a:solidFill>
                <a:latin typeface="Times New Roman" panose="02020603050405020304" pitchFamily="18" charset="0"/>
                <a:cs typeface="Times New Roman" panose="02020603050405020304" pitchFamily="18" charset="0"/>
              </a:rPr>
              <a:t> </a:t>
            </a:r>
            <a:r>
              <a:rPr lang="ar-SA" sz="2133" b="1" dirty="0">
                <a:latin typeface="Times New Roman" panose="02020603050405020304" pitchFamily="18" charset="0"/>
                <a:cs typeface="Times New Roman" panose="02020603050405020304" pitchFamily="18" charset="0"/>
              </a:rPr>
              <a:t>در بخش رادیولوژی </a:t>
            </a:r>
            <a:r>
              <a:rPr lang="fa-IR" sz="2133" b="1" dirty="0">
                <a:latin typeface="Times New Roman" panose="02020603050405020304" pitchFamily="18" charset="0"/>
                <a:cs typeface="Times New Roman" panose="02020603050405020304" pitchFamily="18" charset="0"/>
              </a:rPr>
              <a:t>توسط </a:t>
            </a:r>
            <a:r>
              <a:rPr lang="ar-SA" sz="2133" b="1" dirty="0">
                <a:latin typeface="Times New Roman" panose="02020603050405020304" pitchFamily="18" charset="0"/>
                <a:cs typeface="Times New Roman" panose="02020603050405020304" pitchFamily="18" charset="0"/>
              </a:rPr>
              <a:t> </a:t>
            </a:r>
            <a:r>
              <a:rPr lang="ar-SA" sz="2133" b="1" dirty="0">
                <a:solidFill>
                  <a:srgbClr val="006600"/>
                </a:solidFill>
                <a:latin typeface="Times New Roman" panose="02020603050405020304" pitchFamily="18" charset="0"/>
                <a:cs typeface="Times New Roman" panose="02020603050405020304" pitchFamily="18" charset="0"/>
              </a:rPr>
              <a:t>پرسنل</a:t>
            </a:r>
            <a:endParaRPr lang="en-US" sz="2133" dirty="0">
              <a:solidFill>
                <a:prstClr val="black"/>
              </a:solidFill>
              <a:latin typeface="Times New Roman" panose="02020603050405020304" pitchFamily="18" charset="0"/>
              <a:cs typeface="Times New Roman" panose="02020603050405020304" pitchFamily="18" charset="0"/>
            </a:endParaRPr>
          </a:p>
          <a:p>
            <a:pPr marL="0" indent="0" algn="r" rtl="1">
              <a:buNone/>
            </a:pPr>
            <a:endParaRPr lang="en-US" sz="2133"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C22BF90C-2DF8-4C32-BB09-26A704C36533}" type="slidenum">
              <a:rPr lang="ar-SA" smtClean="0"/>
              <a:pPr>
                <a:defRPr/>
              </a:pPr>
              <a:t>40</a:t>
            </a:fld>
            <a:endParaRPr lang="en-US"/>
          </a:p>
        </p:txBody>
      </p:sp>
      <p:sp>
        <p:nvSpPr>
          <p:cNvPr id="2" name="Footer Placeholder 1"/>
          <p:cNvSpPr>
            <a:spLocks noGrp="1"/>
          </p:cNvSpPr>
          <p:nvPr>
            <p:ph type="ftr" sz="quarter" idx="11"/>
          </p:nvPr>
        </p:nvSpPr>
        <p:spPr/>
        <p:txBody>
          <a:bodyPr/>
          <a:lstStyle/>
          <a:p>
            <a:r>
              <a:rPr lang="en-US"/>
              <a:t>Movahedi</a:t>
            </a:r>
          </a:p>
        </p:txBody>
      </p:sp>
      <p:pic>
        <p:nvPicPr>
          <p:cNvPr id="11266" name="Picture 2" descr="C:\Users\Apadana\Desktop\حفاظت پرتوی عکس\دوزیمتر قلمی2.jfif"/>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54000" y="187961"/>
            <a:ext cx="3469639" cy="34696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98DCAAD-F0AD-E63D-0A2B-6A4C081BF56F}"/>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06400" y="2950717"/>
            <a:ext cx="1295400" cy="4201600"/>
          </a:xfrm>
          <a:prstGeom prst="rect">
            <a:avLst/>
          </a:prstGeom>
        </p:spPr>
      </p:pic>
    </p:spTree>
    <p:extLst>
      <p:ext uri="{BB962C8B-B14F-4D97-AF65-F5344CB8AC3E}">
        <p14:creationId xmlns:p14="http://schemas.microsoft.com/office/powerpoint/2010/main" val="12714512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801600" cy="7023948"/>
          </a:xfrm>
        </p:spPr>
        <p:txBody>
          <a:bodyPr>
            <a:normAutofit fontScale="25000" lnSpcReduction="20000"/>
          </a:bodyPr>
          <a:lstStyle/>
          <a:p>
            <a:pPr marL="0" indent="0" algn="ctr" rtl="1">
              <a:buNone/>
            </a:pPr>
            <a:r>
              <a:rPr lang="fa-IR" sz="10240" b="1" dirty="0">
                <a:solidFill>
                  <a:srgbClr val="AC0000"/>
                </a:solidFill>
                <a:latin typeface="Times New Roman" panose="02020603050405020304" pitchFamily="18" charset="0"/>
                <a:cs typeface="Times New Roman" panose="02020603050405020304" pitchFamily="18" charset="0"/>
              </a:rPr>
              <a:t>مقدار دوز بیماران در رادیوگرافی، فلوئوروسکوپی و رادیوتراپی</a:t>
            </a:r>
            <a:r>
              <a:rPr lang="en-US" sz="10240" b="1" dirty="0">
                <a:solidFill>
                  <a:srgbClr val="AC0000"/>
                </a:solidFill>
                <a:latin typeface="Times New Roman" panose="02020603050405020304" pitchFamily="18" charset="0"/>
                <a:cs typeface="Times New Roman" panose="02020603050405020304" pitchFamily="18" charset="0"/>
              </a:rPr>
              <a:t>     </a:t>
            </a:r>
            <a:r>
              <a:rPr lang="fa-IR" sz="10240" b="1" dirty="0">
                <a:solidFill>
                  <a:srgbClr val="AC0000"/>
                </a:solidFill>
                <a:latin typeface="Times New Roman" panose="02020603050405020304" pitchFamily="18" charset="0"/>
                <a:cs typeface="Times New Roman" panose="02020603050405020304" pitchFamily="18" charset="0"/>
              </a:rPr>
              <a:t> </a:t>
            </a:r>
            <a:r>
              <a:rPr lang="fa-IR" sz="7680" b="1" dirty="0">
                <a:solidFill>
                  <a:prstClr val="black"/>
                </a:solidFill>
                <a:latin typeface="Times New Roman" panose="02020603050405020304" pitchFamily="18" charset="0"/>
                <a:cs typeface="Times New Roman" panose="02020603050405020304" pitchFamily="18" charset="0"/>
              </a:rPr>
              <a:t>308</a:t>
            </a:r>
          </a:p>
          <a:p>
            <a:pPr lvl="0" algn="r" rtl="1">
              <a:buClr>
                <a:srgbClr val="990033"/>
              </a:buClr>
              <a:buFont typeface="Times New Roman" panose="02020603050405020304" pitchFamily="18" charset="0"/>
              <a:buChar char="℺"/>
            </a:pPr>
            <a:r>
              <a:rPr lang="fa-IR" sz="7894" b="1" dirty="0">
                <a:solidFill>
                  <a:srgbClr val="FF0000"/>
                </a:solidFill>
                <a:latin typeface="Times New Roman" panose="02020603050405020304" pitchFamily="18" charset="0"/>
                <a:cs typeface="Times New Roman" panose="02020603050405020304" pitchFamily="18" charset="0"/>
              </a:rPr>
              <a:t>مقایسه : </a:t>
            </a:r>
          </a:p>
          <a:p>
            <a:pPr lvl="0" algn="r" rtl="1">
              <a:buClr>
                <a:srgbClr val="990033"/>
              </a:buClr>
              <a:buFont typeface="Times New Roman" panose="02020603050405020304" pitchFamily="18" charset="0"/>
              <a:buChar char="℺"/>
            </a:pPr>
            <a:r>
              <a:rPr lang="fa-IR" sz="7894" b="1" dirty="0">
                <a:solidFill>
                  <a:srgbClr val="000099"/>
                </a:solidFill>
                <a:latin typeface="Times New Roman" panose="02020603050405020304" pitchFamily="18" charset="0"/>
                <a:cs typeface="Times New Roman" panose="02020603050405020304" pitchFamily="18" charset="0"/>
              </a:rPr>
              <a:t>دوز رادیوتراپی </a:t>
            </a:r>
            <a:r>
              <a:rPr lang="fa-IR" sz="7894" b="1" dirty="0">
                <a:solidFill>
                  <a:srgbClr val="0000FF"/>
                </a:solidFill>
                <a:latin typeface="Times New Roman" panose="02020603050405020304" pitchFamily="18" charset="0"/>
                <a:cs typeface="Times New Roman" panose="02020603050405020304" pitchFamily="18" charset="0"/>
              </a:rPr>
              <a:t>: </a:t>
            </a:r>
            <a:r>
              <a:rPr lang="fa-IR" sz="7894" b="1" dirty="0">
                <a:solidFill>
                  <a:srgbClr val="006600"/>
                </a:solidFill>
                <a:latin typeface="Times New Roman" panose="02020603050405020304" pitchFamily="18" charset="0"/>
                <a:cs typeface="Times New Roman" panose="02020603050405020304" pitchFamily="18" charset="0"/>
              </a:rPr>
              <a:t>بالا بودن دوز تجویز شده در رادیوتراپی  </a:t>
            </a:r>
          </a:p>
          <a:p>
            <a:pPr lvl="0" algn="r" rtl="1">
              <a:buClr>
                <a:srgbClr val="990033"/>
              </a:buClr>
              <a:buFont typeface="Times New Roman" panose="02020603050405020304" pitchFamily="18" charset="0"/>
              <a:buChar char="℺"/>
            </a:pPr>
            <a:r>
              <a:rPr lang="fa-IR" sz="7894" b="1" dirty="0">
                <a:solidFill>
                  <a:srgbClr val="000099"/>
                </a:solidFill>
                <a:latin typeface="Times New Roman" panose="02020603050405020304" pitchFamily="18" charset="0"/>
                <a:cs typeface="Times New Roman" panose="02020603050405020304" pitchFamily="18" charset="0"/>
              </a:rPr>
              <a:t>دوز رادیولوژی تشخیصی : </a:t>
            </a:r>
            <a:r>
              <a:rPr lang="fa-IR" sz="7894" b="1" dirty="0">
                <a:solidFill>
                  <a:srgbClr val="CC0066"/>
                </a:solidFill>
                <a:latin typeface="Times New Roman" panose="02020603050405020304" pitchFamily="18" charset="0"/>
                <a:cs typeface="Times New Roman" panose="02020603050405020304" pitchFamily="18" charset="0"/>
              </a:rPr>
              <a:t>بسیار کمتر بودن </a:t>
            </a:r>
            <a:r>
              <a:rPr lang="fa-IR" sz="7894" b="1" dirty="0">
                <a:solidFill>
                  <a:srgbClr val="006600"/>
                </a:solidFill>
                <a:latin typeface="Times New Roman" panose="02020603050405020304" pitchFamily="18" charset="0"/>
                <a:cs typeface="Times New Roman" panose="02020603050405020304" pitchFamily="18" charset="0"/>
              </a:rPr>
              <a:t>دوز بیمار در </a:t>
            </a:r>
            <a:r>
              <a:rPr lang="fa-IR" sz="7894" b="1" u="sng" dirty="0">
                <a:solidFill>
                  <a:srgbClr val="0000FF"/>
                </a:solidFill>
                <a:latin typeface="Times New Roman" panose="02020603050405020304" pitchFamily="18" charset="0"/>
                <a:cs typeface="Times New Roman" panose="02020603050405020304" pitchFamily="18" charset="0"/>
              </a:rPr>
              <a:t>روش های تشخیصی </a:t>
            </a:r>
            <a:r>
              <a:rPr lang="fa-IR" sz="7894" b="1" u="sng" dirty="0">
                <a:solidFill>
                  <a:srgbClr val="006600"/>
                </a:solidFill>
                <a:latin typeface="Times New Roman" panose="02020603050405020304" pitchFamily="18" charset="0"/>
                <a:cs typeface="Times New Roman" panose="02020603050405020304" pitchFamily="18" charset="0"/>
              </a:rPr>
              <a:t>نسبت به </a:t>
            </a:r>
            <a:r>
              <a:rPr lang="fa-IR" sz="7894" b="1" u="sng" dirty="0">
                <a:solidFill>
                  <a:prstClr val="black"/>
                </a:solidFill>
                <a:latin typeface="Times New Roman" panose="02020603050405020304" pitchFamily="18" charset="0"/>
                <a:cs typeface="Times New Roman" panose="02020603050405020304" pitchFamily="18" charset="0"/>
              </a:rPr>
              <a:t>رادیوتراپی  </a:t>
            </a:r>
          </a:p>
          <a:p>
            <a:pPr lvl="0" algn="r" rtl="1">
              <a:buClr>
                <a:srgbClr val="990033"/>
              </a:buClr>
              <a:buFont typeface="Times New Roman" panose="02020603050405020304" pitchFamily="18" charset="0"/>
              <a:buChar char="℺"/>
            </a:pPr>
            <a:r>
              <a:rPr lang="fa-IR" sz="7894" b="1" dirty="0">
                <a:solidFill>
                  <a:srgbClr val="000099"/>
                </a:solidFill>
                <a:latin typeface="Times New Roman" panose="02020603050405020304" pitchFamily="18" charset="0"/>
                <a:cs typeface="Times New Roman" panose="02020603050405020304" pitchFamily="18" charset="0"/>
              </a:rPr>
              <a:t>مقدار دوز در شرایط عادی : </a:t>
            </a:r>
            <a:r>
              <a:rPr lang="fa-IR" sz="7894" b="1" dirty="0">
                <a:solidFill>
                  <a:srgbClr val="006600"/>
                </a:solidFill>
                <a:latin typeface="Times New Roman" panose="02020603050405020304" pitchFamily="18" charset="0"/>
                <a:cs typeface="Times New Roman" panose="02020603050405020304" pitchFamily="18" charset="0"/>
              </a:rPr>
              <a:t>هرگز به حدی </a:t>
            </a:r>
            <a:r>
              <a:rPr lang="fa-IR" sz="7894" b="1" dirty="0">
                <a:solidFill>
                  <a:prstClr val="black"/>
                </a:solidFill>
                <a:latin typeface="Times New Roman" panose="02020603050405020304" pitchFamily="18" charset="0"/>
                <a:cs typeface="Times New Roman" panose="02020603050405020304" pitchFamily="18" charset="0"/>
              </a:rPr>
              <a:t>نمی رسد که </a:t>
            </a:r>
            <a:r>
              <a:rPr lang="fa-IR" sz="7894" b="1" dirty="0">
                <a:solidFill>
                  <a:srgbClr val="006600"/>
                </a:solidFill>
                <a:latin typeface="Times New Roman" panose="02020603050405020304" pitchFamily="18" charset="0"/>
                <a:cs typeface="Times New Roman" panose="02020603050405020304" pitchFamily="18" charset="0"/>
              </a:rPr>
              <a:t>موجب مرگ سلول ها </a:t>
            </a:r>
            <a:r>
              <a:rPr lang="fa-IR" sz="7894" b="1" dirty="0">
                <a:solidFill>
                  <a:prstClr val="black"/>
                </a:solidFill>
                <a:latin typeface="Times New Roman" panose="02020603050405020304" pitchFamily="18" charset="0"/>
                <a:cs typeface="Times New Roman" panose="02020603050405020304" pitchFamily="18" charset="0"/>
              </a:rPr>
              <a:t>گردد.</a:t>
            </a:r>
          </a:p>
          <a:p>
            <a:pPr lvl="0" algn="r" rtl="1">
              <a:buClr>
                <a:srgbClr val="990033"/>
              </a:buClr>
              <a:buFont typeface="Times New Roman" panose="02020603050405020304" pitchFamily="18" charset="0"/>
              <a:buChar char="℺"/>
            </a:pPr>
            <a:endParaRPr lang="fa-IR" sz="7894" b="1" dirty="0">
              <a:solidFill>
                <a:prstClr val="black"/>
              </a:solidFill>
              <a:latin typeface="Times New Roman" panose="02020603050405020304" pitchFamily="18" charset="0"/>
              <a:cs typeface="Times New Roman" panose="02020603050405020304" pitchFamily="18" charset="0"/>
            </a:endParaRPr>
          </a:p>
          <a:p>
            <a:pPr marL="0" indent="0" algn="ctr" rtl="1">
              <a:buNone/>
            </a:pPr>
            <a:r>
              <a:rPr lang="fa-IR" sz="11200" b="1" dirty="0">
                <a:solidFill>
                  <a:srgbClr val="990033"/>
                </a:solidFill>
                <a:latin typeface="Times New Roman" panose="02020603050405020304" pitchFamily="18" charset="0"/>
                <a:cs typeface="Times New Roman" panose="02020603050405020304" pitchFamily="18" charset="0"/>
              </a:rPr>
              <a:t>عوامل موثر بر مقدار پرتوگیری در رادیوگرافی و فلوروسکوپی</a:t>
            </a:r>
          </a:p>
          <a:p>
            <a:pPr marL="0" indent="0" algn="r" rtl="1">
              <a:buNone/>
            </a:pPr>
            <a:endParaRPr lang="en-US" sz="7894" b="1" dirty="0">
              <a:solidFill>
                <a:srgbClr val="990033"/>
              </a:solidFill>
              <a:latin typeface="Times New Roman" panose="02020603050405020304" pitchFamily="18" charset="0"/>
              <a:cs typeface="Times New Roman" panose="02020603050405020304" pitchFamily="18" charset="0"/>
            </a:endParaRPr>
          </a:p>
          <a:p>
            <a:pPr marL="0" indent="0" algn="r" rtl="1">
              <a:buNone/>
              <a:tabLst>
                <a:tab pos="428425" algn="l"/>
              </a:tabLst>
            </a:pPr>
            <a:r>
              <a:rPr lang="fa-IR" sz="7894" b="1" dirty="0">
                <a:solidFill>
                  <a:srgbClr val="0000FF"/>
                </a:solidFill>
                <a:latin typeface="Times New Roman" panose="02020603050405020304" pitchFamily="18" charset="0"/>
                <a:cs typeface="Times New Roman" panose="02020603050405020304" pitchFamily="18" charset="0"/>
              </a:rPr>
              <a:t>1</a:t>
            </a:r>
            <a:r>
              <a:rPr lang="fa-IR" sz="9600" b="1" dirty="0">
                <a:solidFill>
                  <a:srgbClr val="0000FF"/>
                </a:solidFill>
                <a:latin typeface="Times New Roman" panose="02020603050405020304" pitchFamily="18" charset="0"/>
                <a:cs typeface="Times New Roman" panose="02020603050405020304" pitchFamily="18" charset="0"/>
              </a:rPr>
              <a:t>-	 انرژی اشعه</a:t>
            </a:r>
            <a:r>
              <a:rPr lang="fa-IR" sz="7894" b="1" dirty="0">
                <a:solidFill>
                  <a:srgbClr val="0000FF"/>
                </a:solidFill>
                <a:latin typeface="Times New Roman" panose="02020603050405020304" pitchFamily="18" charset="0"/>
                <a:cs typeface="Times New Roman" panose="02020603050405020304" pitchFamily="18" charset="0"/>
              </a:rPr>
              <a:t>: </a:t>
            </a:r>
            <a:r>
              <a:rPr lang="fa-IR" sz="7894" b="1" dirty="0">
                <a:solidFill>
                  <a:srgbClr val="006600"/>
                </a:solidFill>
                <a:latin typeface="Times New Roman" panose="02020603050405020304" pitchFamily="18" charset="0"/>
                <a:cs typeface="Times New Roman" panose="02020603050405020304" pitchFamily="18" charset="0"/>
              </a:rPr>
              <a:t>هر چه انرژی </a:t>
            </a:r>
            <a:r>
              <a:rPr lang="en-US" sz="7894" b="1" dirty="0">
                <a:solidFill>
                  <a:srgbClr val="006600"/>
                </a:solidFill>
                <a:latin typeface="Times New Roman" panose="02020603050405020304" pitchFamily="18" charset="0"/>
                <a:cs typeface="Times New Roman" panose="02020603050405020304" pitchFamily="18" charset="0"/>
              </a:rPr>
              <a:t> </a:t>
            </a:r>
            <a:r>
              <a:rPr lang="en-US" sz="7894" b="1" dirty="0">
                <a:latin typeface="Times New Roman" panose="02020603050405020304" pitchFamily="18" charset="0"/>
                <a:cs typeface="Times New Roman" panose="02020603050405020304" pitchFamily="18" charset="0"/>
              </a:rPr>
              <a:t>(kVp) </a:t>
            </a:r>
            <a:r>
              <a:rPr lang="fa-IR" sz="7894" b="1" dirty="0">
                <a:latin typeface="Times New Roman" panose="02020603050405020304" pitchFamily="18" charset="0"/>
                <a:cs typeface="Times New Roman" panose="02020603050405020304" pitchFamily="18" charset="0"/>
              </a:rPr>
              <a:t>متوسط ایکس بیشتر باشد</a:t>
            </a:r>
          </a:p>
          <a:p>
            <a:pPr marL="0" indent="0" algn="r" rtl="1">
              <a:buNone/>
              <a:tabLst>
                <a:tab pos="428425" algn="l"/>
              </a:tabLst>
            </a:pPr>
            <a:r>
              <a:rPr lang="fa-IR" sz="7894" b="1" dirty="0">
                <a:latin typeface="Times New Roman" panose="02020603050405020304" pitchFamily="18" charset="0"/>
                <a:cs typeface="Times New Roman" panose="02020603050405020304" pitchFamily="18" charset="0"/>
              </a:rPr>
              <a:t> </a:t>
            </a:r>
            <a:r>
              <a:rPr lang="fa-IR" sz="7894" b="1" dirty="0">
                <a:solidFill>
                  <a:srgbClr val="006600"/>
                </a:solidFill>
                <a:latin typeface="Times New Roman" panose="02020603050405020304" pitchFamily="18" charset="0"/>
                <a:cs typeface="Times New Roman" panose="02020603050405020304" pitchFamily="18" charset="0"/>
              </a:rPr>
              <a:t>قدرت نفوذ آن بیشتر </a:t>
            </a:r>
            <a:r>
              <a:rPr lang="fa-IR" sz="7894" b="1" dirty="0">
                <a:latin typeface="Times New Roman" panose="02020603050405020304" pitchFamily="18" charset="0"/>
                <a:cs typeface="Times New Roman" panose="02020603050405020304" pitchFamily="18" charset="0"/>
              </a:rPr>
              <a:t>و </a:t>
            </a:r>
            <a:r>
              <a:rPr lang="fa-IR" sz="9600" b="1" u="sng" dirty="0">
                <a:solidFill>
                  <a:srgbClr val="006600"/>
                </a:solidFill>
                <a:latin typeface="Times New Roman" panose="02020603050405020304" pitchFamily="18" charset="0"/>
                <a:cs typeface="Times New Roman" panose="02020603050405020304" pitchFamily="18" charset="0"/>
              </a:rPr>
              <a:t>مقدار کمتری در بدن جذب </a:t>
            </a:r>
            <a:r>
              <a:rPr lang="fa-IR" sz="9600" b="1" u="sng" dirty="0">
                <a:latin typeface="Times New Roman" panose="02020603050405020304" pitchFamily="18" charset="0"/>
                <a:cs typeface="Times New Roman" panose="02020603050405020304" pitchFamily="18" charset="0"/>
              </a:rPr>
              <a:t>میشود </a:t>
            </a:r>
          </a:p>
          <a:p>
            <a:pPr marL="0" indent="0" algn="r" rtl="1">
              <a:buNone/>
              <a:tabLst>
                <a:tab pos="428425" algn="l"/>
              </a:tabLst>
            </a:pPr>
            <a:endParaRPr lang="en-US" sz="7894" b="1" dirty="0">
              <a:latin typeface="Times New Roman" panose="02020603050405020304" pitchFamily="18" charset="0"/>
              <a:cs typeface="Times New Roman" panose="02020603050405020304" pitchFamily="18" charset="0"/>
            </a:endParaRPr>
          </a:p>
          <a:p>
            <a:pPr marL="0" indent="0" algn="r" rtl="1">
              <a:buNone/>
              <a:tabLst>
                <a:tab pos="369157" algn="l"/>
              </a:tabLst>
            </a:pPr>
            <a:r>
              <a:rPr lang="fa-IR" sz="9600" b="1" dirty="0">
                <a:solidFill>
                  <a:srgbClr val="0000FF"/>
                </a:solidFill>
                <a:latin typeface="Times New Roman" panose="02020603050405020304" pitchFamily="18" charset="0"/>
                <a:cs typeface="Times New Roman" panose="02020603050405020304" pitchFamily="18" charset="0"/>
              </a:rPr>
              <a:t>2-	 فاکتورهای تکنیکی پرتودهی</a:t>
            </a:r>
            <a:r>
              <a:rPr lang="fa-IR" sz="7894" b="1" dirty="0">
                <a:solidFill>
                  <a:srgbClr val="0000FF"/>
                </a:solidFill>
                <a:latin typeface="Times New Roman" panose="02020603050405020304" pitchFamily="18" charset="0"/>
                <a:cs typeface="Times New Roman" panose="02020603050405020304" pitchFamily="18" charset="0"/>
              </a:rPr>
              <a:t>:</a:t>
            </a:r>
            <a:r>
              <a:rPr lang="en-US" sz="7894" b="1" dirty="0">
                <a:solidFill>
                  <a:srgbClr val="0000FF"/>
                </a:solidFill>
                <a:latin typeface="Times New Roman" panose="02020603050405020304" pitchFamily="18" charset="0"/>
                <a:cs typeface="Times New Roman" panose="02020603050405020304" pitchFamily="18" charset="0"/>
              </a:rPr>
              <a:t> </a:t>
            </a:r>
            <a:r>
              <a:rPr lang="fa-IR" sz="7894" b="1" dirty="0">
                <a:latin typeface="Times New Roman" panose="02020603050405020304" pitchFamily="18" charset="0"/>
                <a:cs typeface="Times New Roman" panose="02020603050405020304" pitchFamily="18" charset="0"/>
              </a:rPr>
              <a:t>فاکتورهایی که </a:t>
            </a:r>
            <a:r>
              <a:rPr lang="fa-IR" sz="7894" b="1" dirty="0">
                <a:solidFill>
                  <a:srgbClr val="006600"/>
                </a:solidFill>
                <a:latin typeface="Times New Roman" panose="02020603050405020304" pitchFamily="18" charset="0"/>
                <a:cs typeface="Times New Roman" panose="02020603050405020304" pitchFamily="18" charset="0"/>
              </a:rPr>
              <a:t>کمیت و کیفیت اشعه را تعیین </a:t>
            </a:r>
            <a:r>
              <a:rPr lang="fa-IR" sz="7894" b="1" dirty="0">
                <a:latin typeface="Times New Roman" panose="02020603050405020304" pitchFamily="18" charset="0"/>
                <a:cs typeface="Times New Roman" panose="02020603050405020304" pitchFamily="18" charset="0"/>
              </a:rPr>
              <a:t>می کند</a:t>
            </a:r>
          </a:p>
          <a:p>
            <a:pPr marL="0" indent="0" algn="r" rtl="1">
              <a:buNone/>
              <a:tabLst>
                <a:tab pos="369157" algn="l"/>
              </a:tabLst>
            </a:pPr>
            <a:r>
              <a:rPr lang="fa-IR" sz="7894" b="1" dirty="0">
                <a:solidFill>
                  <a:srgbClr val="006600"/>
                </a:solidFill>
                <a:latin typeface="Times New Roman" panose="02020603050405020304" pitchFamily="18" charset="0"/>
                <a:cs typeface="Times New Roman" panose="02020603050405020304" pitchFamily="18" charset="0"/>
              </a:rPr>
              <a:t>( کیلو ولتاژ، میلی آمپر و زمان پرتودهی)</a:t>
            </a:r>
          </a:p>
          <a:p>
            <a:pPr marL="0" indent="0" algn="r" rtl="1">
              <a:buNone/>
              <a:tabLst>
                <a:tab pos="369157" algn="l"/>
              </a:tabLst>
            </a:pPr>
            <a:endParaRPr lang="en-US" sz="7894" b="1" dirty="0">
              <a:latin typeface="Times New Roman" panose="02020603050405020304" pitchFamily="18" charset="0"/>
              <a:cs typeface="Times New Roman" panose="02020603050405020304" pitchFamily="18" charset="0"/>
            </a:endParaRPr>
          </a:p>
          <a:p>
            <a:pPr marL="0" indent="0" algn="r" rtl="1">
              <a:buNone/>
              <a:tabLst>
                <a:tab pos="309889" algn="l"/>
              </a:tabLst>
            </a:pPr>
            <a:r>
              <a:rPr lang="fa-IR" sz="9600" b="1" dirty="0">
                <a:solidFill>
                  <a:srgbClr val="0000FF"/>
                </a:solidFill>
                <a:latin typeface="Times New Roman" panose="02020603050405020304" pitchFamily="18" charset="0"/>
                <a:cs typeface="Times New Roman" panose="02020603050405020304" pitchFamily="18" charset="0"/>
              </a:rPr>
              <a:t>3-	 محدود سازی یا کولیماسیون میدان پرتو</a:t>
            </a:r>
            <a:r>
              <a:rPr lang="fa-IR" sz="7894" b="1" dirty="0">
                <a:latin typeface="Times New Roman" panose="02020603050405020304" pitchFamily="18" charset="0"/>
                <a:cs typeface="Times New Roman" panose="02020603050405020304" pitchFamily="18" charset="0"/>
              </a:rPr>
              <a:t>: </a:t>
            </a:r>
            <a:r>
              <a:rPr lang="fa-IR" sz="7894" b="1" dirty="0">
                <a:solidFill>
                  <a:srgbClr val="006600"/>
                </a:solidFill>
                <a:latin typeface="Times New Roman" panose="02020603050405020304" pitchFamily="18" charset="0"/>
                <a:cs typeface="Times New Roman" panose="02020603050405020304" pitchFamily="18" charset="0"/>
              </a:rPr>
              <a:t>باعث کاهش میزان دریافت</a:t>
            </a:r>
          </a:p>
          <a:p>
            <a:pPr marL="0" indent="0" algn="r" rtl="1">
              <a:buNone/>
              <a:tabLst>
                <a:tab pos="309889" algn="l"/>
              </a:tabLst>
            </a:pPr>
            <a:r>
              <a:rPr lang="fa-IR" sz="7894" b="1" dirty="0">
                <a:solidFill>
                  <a:srgbClr val="006600"/>
                </a:solidFill>
                <a:latin typeface="Times New Roman" panose="02020603050405020304" pitchFamily="18" charset="0"/>
                <a:cs typeface="Times New Roman" panose="02020603050405020304" pitchFamily="18" charset="0"/>
              </a:rPr>
              <a:t> </a:t>
            </a:r>
            <a:r>
              <a:rPr lang="fa-IR" sz="7894" b="1" dirty="0">
                <a:latin typeface="Times New Roman" panose="02020603050405020304" pitchFamily="18" charset="0"/>
                <a:cs typeface="Times New Roman" panose="02020603050405020304" pitchFamily="18" charset="0"/>
              </a:rPr>
              <a:t>اشعه می شود.</a:t>
            </a:r>
          </a:p>
          <a:p>
            <a:pPr marL="0" indent="0" algn="r" rtl="1">
              <a:buNone/>
              <a:tabLst>
                <a:tab pos="309889" algn="l"/>
              </a:tabLst>
            </a:pPr>
            <a:r>
              <a:rPr lang="fa-IR" sz="7894" b="1" dirty="0">
                <a:latin typeface="Times New Roman" panose="02020603050405020304" pitchFamily="18" charset="0"/>
                <a:cs typeface="Times New Roman" panose="02020603050405020304" pitchFamily="18" charset="0"/>
              </a:rPr>
              <a:t>و در نتیجه حفاظت بیمار از پرتوگیری غیرضروری  مثال </a:t>
            </a:r>
            <a:r>
              <a:rPr lang="fa-IR" sz="7894" b="1" dirty="0">
                <a:solidFill>
                  <a:srgbClr val="006600"/>
                </a:solidFill>
                <a:latin typeface="Times New Roman" panose="02020603050405020304" pitchFamily="18" charset="0"/>
                <a:cs typeface="Times New Roman" panose="02020603050405020304" pitchFamily="18" charset="0"/>
              </a:rPr>
              <a:t>حفاظ تیروئید در رادیوگرافی دندانپزشکی</a:t>
            </a:r>
            <a:endParaRPr lang="en-US" sz="7894" b="1" dirty="0">
              <a:solidFill>
                <a:srgbClr val="006600"/>
              </a:solidFill>
              <a:latin typeface="Times New Roman" panose="02020603050405020304" pitchFamily="18" charset="0"/>
              <a:cs typeface="Times New Roman" panose="02020603050405020304" pitchFamily="18" charset="0"/>
            </a:endParaRPr>
          </a:p>
          <a:p>
            <a:pPr marL="0" indent="0" algn="r" rtl="1">
              <a:buNone/>
              <a:tabLst>
                <a:tab pos="309889" algn="l"/>
              </a:tabLst>
            </a:pPr>
            <a:endParaRPr lang="en-US" sz="7894" b="1" dirty="0">
              <a:solidFill>
                <a:srgbClr val="006600"/>
              </a:solidFill>
              <a:latin typeface="Times New Roman" panose="02020603050405020304" pitchFamily="18" charset="0"/>
              <a:cs typeface="Times New Roman" panose="02020603050405020304" pitchFamily="18" charset="0"/>
            </a:endParaRPr>
          </a:p>
          <a:p>
            <a:pPr marL="0" indent="0" algn="r" rtl="1">
              <a:buNone/>
              <a:tabLst>
                <a:tab pos="428425" algn="l"/>
              </a:tabLst>
            </a:pPr>
            <a:r>
              <a:rPr lang="fa-IR" sz="9600" b="1" dirty="0">
                <a:solidFill>
                  <a:srgbClr val="A50021"/>
                </a:solidFill>
                <a:latin typeface="Times New Roman" panose="02020603050405020304" pitchFamily="18" charset="0"/>
                <a:cs typeface="Times New Roman" panose="02020603050405020304" pitchFamily="18" charset="0"/>
              </a:rPr>
              <a:t>راه کار کاهش دوز دریافتی بیمار </a:t>
            </a:r>
          </a:p>
          <a:p>
            <a:pPr marL="0" indent="0" algn="r" rtl="1">
              <a:buNone/>
              <a:tabLst>
                <a:tab pos="428425" algn="l"/>
              </a:tabLst>
            </a:pPr>
            <a:r>
              <a:rPr lang="fa-IR" sz="7894" b="1" dirty="0">
                <a:latin typeface="Times New Roman" panose="02020603050405020304" pitchFamily="18" charset="0"/>
                <a:cs typeface="Times New Roman" panose="02020603050405020304" pitchFamily="18" charset="0"/>
              </a:rPr>
              <a:t>الف) استفاده </a:t>
            </a:r>
            <a:r>
              <a:rPr lang="fa-IR" sz="7894" b="1" dirty="0">
                <a:solidFill>
                  <a:srgbClr val="000099"/>
                </a:solidFill>
                <a:latin typeface="Times New Roman" panose="02020603050405020304" pitchFamily="18" charset="0"/>
                <a:cs typeface="Times New Roman" panose="02020603050405020304" pitchFamily="18" charset="0"/>
              </a:rPr>
              <a:t>از اشعه ایکس پر انرژی( </a:t>
            </a:r>
            <a:r>
              <a:rPr lang="en-US" sz="7894" b="1" dirty="0">
                <a:solidFill>
                  <a:srgbClr val="000099"/>
                </a:solidFill>
                <a:latin typeface="Times New Roman" panose="02020603050405020304" pitchFamily="18" charset="0"/>
                <a:cs typeface="Times New Roman" panose="02020603050405020304" pitchFamily="18" charset="0"/>
              </a:rPr>
              <a:t>kVp</a:t>
            </a:r>
            <a:r>
              <a:rPr lang="fa-IR" sz="7894" b="1" dirty="0">
                <a:solidFill>
                  <a:srgbClr val="000099"/>
                </a:solidFill>
                <a:latin typeface="Times New Roman" panose="02020603050405020304" pitchFamily="18" charset="0"/>
                <a:cs typeface="Times New Roman" panose="02020603050405020304" pitchFamily="18" charset="0"/>
              </a:rPr>
              <a:t> ) </a:t>
            </a:r>
            <a:r>
              <a:rPr lang="fa-IR" sz="7894" b="1" dirty="0">
                <a:latin typeface="Times New Roman" panose="02020603050405020304" pitchFamily="18" charset="0"/>
                <a:cs typeface="Times New Roman" panose="02020603050405020304" pitchFamily="18" charset="0"/>
              </a:rPr>
              <a:t>، کاهش اثر </a:t>
            </a:r>
            <a:r>
              <a:rPr lang="fa-IR" sz="7894" b="1" dirty="0" err="1">
                <a:latin typeface="Times New Roman" panose="02020603050405020304" pitchFamily="18" charset="0"/>
                <a:cs typeface="Times New Roman" panose="02020603050405020304" pitchFamily="18" charset="0"/>
              </a:rPr>
              <a:t>فتوالکتریک</a:t>
            </a:r>
            <a:r>
              <a:rPr lang="fa-IR" sz="7894" b="1" dirty="0">
                <a:latin typeface="Times New Roman" panose="02020603050405020304" pitchFamily="18" charset="0"/>
                <a:cs typeface="Times New Roman" panose="02020603050405020304" pitchFamily="18" charset="0"/>
              </a:rPr>
              <a:t> </a:t>
            </a:r>
            <a:r>
              <a:rPr lang="fa-IR" sz="7894" b="1" dirty="0">
                <a:solidFill>
                  <a:srgbClr val="CC0066"/>
                </a:solidFill>
                <a:latin typeface="Times New Roman" panose="02020603050405020304" pitchFamily="18" charset="0"/>
                <a:cs typeface="Times New Roman" panose="02020603050405020304" pitchFamily="18" charset="0"/>
              </a:rPr>
              <a:t> </a:t>
            </a:r>
          </a:p>
          <a:p>
            <a:pPr marL="0" indent="0" algn="r" rtl="1">
              <a:buNone/>
              <a:tabLst>
                <a:tab pos="428425" algn="l"/>
              </a:tabLst>
            </a:pPr>
            <a:r>
              <a:rPr lang="fa-IR" sz="7894" b="1" dirty="0">
                <a:latin typeface="Times New Roman" panose="02020603050405020304" pitchFamily="18" charset="0"/>
                <a:cs typeface="Times New Roman" panose="02020603050405020304" pitchFamily="18" charset="0"/>
              </a:rPr>
              <a:t>ب) </a:t>
            </a:r>
            <a:r>
              <a:rPr lang="fa-IR" sz="7894" b="1" dirty="0">
                <a:solidFill>
                  <a:srgbClr val="006600"/>
                </a:solidFill>
                <a:latin typeface="Times New Roman" panose="02020603050405020304" pitchFamily="18" charset="0"/>
                <a:cs typeface="Times New Roman" panose="02020603050405020304" pitchFamily="18" charset="0"/>
              </a:rPr>
              <a:t>استفاده از فیلتر جهت </a:t>
            </a:r>
            <a:r>
              <a:rPr lang="fa-IR" sz="7894" b="1" dirty="0">
                <a:latin typeface="Times New Roman" panose="02020603050405020304" pitchFamily="18" charset="0"/>
                <a:cs typeface="Times New Roman" panose="02020603050405020304" pitchFamily="18" charset="0"/>
              </a:rPr>
              <a:t>جذب </a:t>
            </a:r>
            <a:r>
              <a:rPr lang="fa-IR" sz="7894" b="1" dirty="0" err="1">
                <a:latin typeface="Times New Roman" panose="02020603050405020304" pitchFamily="18" charset="0"/>
                <a:cs typeface="Times New Roman" panose="02020603050405020304" pitchFamily="18" charset="0"/>
              </a:rPr>
              <a:t>پرتوهای</a:t>
            </a:r>
            <a:r>
              <a:rPr lang="fa-IR" sz="7894" b="1" dirty="0">
                <a:latin typeface="Times New Roman" panose="02020603050405020304" pitchFamily="18" charset="0"/>
                <a:cs typeface="Times New Roman" panose="02020603050405020304" pitchFamily="18" charset="0"/>
              </a:rPr>
              <a:t> کم انرژی</a:t>
            </a:r>
          </a:p>
          <a:p>
            <a:pPr marL="0" indent="0" algn="r" rtl="1">
              <a:buNone/>
              <a:tabLst>
                <a:tab pos="309889" algn="l"/>
              </a:tabLst>
            </a:pPr>
            <a:endParaRPr lang="fa-IR" sz="7894" b="1" dirty="0">
              <a:solidFill>
                <a:srgbClr val="006600"/>
              </a:solidFill>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41</a:t>
            </a:fld>
            <a:endParaRPr lang="en-US"/>
          </a:p>
        </p:txBody>
      </p:sp>
      <p:pic>
        <p:nvPicPr>
          <p:cNvPr id="6" name="Picture 5" descr="C:\Users\Apadana\Desktop\20200407_122148.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1600" y="2693116"/>
            <a:ext cx="3429000" cy="1928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8072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45626"/>
            <a:ext cx="12725400" cy="7023948"/>
          </a:xfrm>
        </p:spPr>
        <p:txBody>
          <a:bodyPr>
            <a:normAutofit/>
          </a:bodyPr>
          <a:lstStyle/>
          <a:p>
            <a:pPr marL="0" indent="0" algn="r" rtl="1">
              <a:buNone/>
              <a:tabLst>
                <a:tab pos="309889" algn="l"/>
              </a:tabLst>
            </a:pPr>
            <a:r>
              <a:rPr lang="fa-IR" sz="2400" b="1" dirty="0">
                <a:solidFill>
                  <a:srgbClr val="0000CC"/>
                </a:solidFill>
                <a:latin typeface="Times New Roman" panose="02020603050405020304" pitchFamily="18" charset="0"/>
                <a:cs typeface="Times New Roman" panose="02020603050405020304" pitchFamily="18" charset="0"/>
              </a:rPr>
              <a:t>4- محافظت از نواحی خاص</a:t>
            </a:r>
            <a:r>
              <a:rPr lang="fa-IR" sz="2133" b="1" dirty="0">
                <a:latin typeface="Times New Roman" panose="02020603050405020304" pitchFamily="18" charset="0"/>
                <a:cs typeface="Times New Roman" panose="02020603050405020304" pitchFamily="18" charset="0"/>
              </a:rPr>
              <a:t>: شیلد کردن عدسیهای چشم، پستانها و گنادها</a:t>
            </a:r>
            <a:endParaRPr lang="en-US" sz="2133" dirty="0">
              <a:latin typeface="Times New Roman" panose="02020603050405020304" pitchFamily="18" charset="0"/>
              <a:cs typeface="Times New Roman" panose="02020603050405020304" pitchFamily="18" charset="0"/>
            </a:endParaRPr>
          </a:p>
          <a:p>
            <a:pPr marL="0" indent="0" algn="r" rtl="1">
              <a:buNone/>
              <a:tabLst>
                <a:tab pos="309889" algn="l"/>
              </a:tabLst>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algn="r" rtl="1">
              <a:buNone/>
              <a:tabLst>
                <a:tab pos="487693" algn="l"/>
              </a:tabLst>
            </a:pPr>
            <a:r>
              <a:rPr lang="en-US" sz="2133" b="1" dirty="0">
                <a:solidFill>
                  <a:srgbClr val="0000CC"/>
                </a:solidFill>
                <a:latin typeface="Times New Roman" panose="02020603050405020304" pitchFamily="18" charset="0"/>
                <a:cs typeface="Times New Roman" panose="02020603050405020304" pitchFamily="18" charset="0"/>
              </a:rPr>
              <a:t> </a:t>
            </a:r>
            <a:r>
              <a:rPr lang="fa-IR" sz="2400" b="1" dirty="0">
                <a:solidFill>
                  <a:srgbClr val="0000CC"/>
                </a:solidFill>
                <a:latin typeface="Times New Roman" panose="02020603050405020304" pitchFamily="18" charset="0"/>
                <a:cs typeface="Times New Roman" panose="02020603050405020304" pitchFamily="18" charset="0"/>
              </a:rPr>
              <a:t>	5- اندازه بیمار </a:t>
            </a:r>
            <a:r>
              <a:rPr lang="fa-IR" sz="2133" b="1" dirty="0">
                <a:solidFill>
                  <a:srgbClr val="0000FF"/>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هنگامی که </a:t>
            </a:r>
            <a:r>
              <a:rPr lang="fa-IR" sz="2133" b="1" dirty="0">
                <a:solidFill>
                  <a:srgbClr val="006600"/>
                </a:solidFill>
                <a:latin typeface="Times New Roman" panose="02020603050405020304" pitchFamily="18" charset="0"/>
                <a:cs typeface="Times New Roman" panose="02020603050405020304" pitchFamily="18" charset="0"/>
              </a:rPr>
              <a:t>ضخامت و چگالی بیمارافزایش مییابد </a:t>
            </a:r>
            <a:r>
              <a:rPr lang="fa-IR" sz="2133" b="1" dirty="0">
                <a:latin typeface="Times New Roman" panose="02020603050405020304" pitchFamily="18" charset="0"/>
                <a:cs typeface="Times New Roman" panose="02020603050405020304" pitchFamily="18" charset="0"/>
              </a:rPr>
              <a:t>در نتیجه</a:t>
            </a:r>
          </a:p>
          <a:p>
            <a:pPr marL="0" indent="0" algn="r" rtl="1">
              <a:buNone/>
              <a:tabLst>
                <a:tab pos="487693" algn="l"/>
              </a:tabLst>
            </a:pPr>
            <a:r>
              <a:rPr lang="fa-IR" sz="2133" b="1" dirty="0">
                <a:latin typeface="Times New Roman" panose="02020603050405020304" pitchFamily="18" charset="0"/>
                <a:cs typeface="Times New Roman" panose="02020603050405020304" pitchFamily="18" charset="0"/>
              </a:rPr>
              <a:t>  </a:t>
            </a:r>
            <a:r>
              <a:rPr lang="fa-IR" sz="2133" b="1" dirty="0">
                <a:solidFill>
                  <a:srgbClr val="CC0066"/>
                </a:solidFill>
                <a:latin typeface="Times New Roman" panose="02020603050405020304" pitchFamily="18" charset="0"/>
                <a:cs typeface="Times New Roman" panose="02020603050405020304" pitchFamily="18" charset="0"/>
              </a:rPr>
              <a:t>افزایش میزان پرتوگیری </a:t>
            </a:r>
            <a:r>
              <a:rPr lang="fa-IR" sz="2133" b="1" dirty="0">
                <a:latin typeface="Times New Roman" panose="02020603050405020304" pitchFamily="18" charset="0"/>
                <a:cs typeface="Times New Roman" panose="02020603050405020304" pitchFamily="18" charset="0"/>
              </a:rPr>
              <a:t> پرتوگیری افراد چاق بیش از افراد لاغر.</a:t>
            </a:r>
          </a:p>
          <a:p>
            <a:pPr marL="0" indent="0" algn="r" rtl="1">
              <a:buNone/>
              <a:tabLst>
                <a:tab pos="487693" algn="l"/>
              </a:tabLst>
            </a:pPr>
            <a:endParaRPr lang="fa-IR" sz="2133" b="1" dirty="0">
              <a:latin typeface="Times New Roman" panose="02020603050405020304" pitchFamily="18" charset="0"/>
              <a:cs typeface="Times New Roman" panose="02020603050405020304" pitchFamily="18" charset="0"/>
            </a:endParaRPr>
          </a:p>
          <a:p>
            <a:pPr marL="0" indent="0" algn="r" rtl="1">
              <a:buNone/>
              <a:tabLst>
                <a:tab pos="487693" algn="l"/>
              </a:tabLst>
            </a:pPr>
            <a:r>
              <a:rPr lang="fa-IR" sz="2400" b="1" dirty="0">
                <a:solidFill>
                  <a:srgbClr val="0000CC"/>
                </a:solidFill>
                <a:latin typeface="Times New Roman" panose="02020603050405020304" pitchFamily="18" charset="0"/>
                <a:cs typeface="Times New Roman" panose="02020603050405020304" pitchFamily="18" charset="0"/>
              </a:rPr>
              <a:t>6- 	فاصله منبع تا پوست</a:t>
            </a:r>
            <a:r>
              <a:rPr lang="fa-IR" sz="2133" b="1" dirty="0">
                <a:solidFill>
                  <a:srgbClr val="0000CC"/>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کاهش شدت اشعه  با عکس مجذور فاصله</a:t>
            </a:r>
          </a:p>
          <a:p>
            <a:pPr marL="0" indent="0" algn="r" rtl="1">
              <a:buNone/>
              <a:tabLst>
                <a:tab pos="487693" algn="l"/>
              </a:tabLst>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algn="r" rtl="1">
              <a:buNone/>
              <a:tabLst>
                <a:tab pos="487693" algn="l"/>
              </a:tabLst>
            </a:pPr>
            <a:r>
              <a:rPr lang="fa-IR" sz="2400" b="1" dirty="0">
                <a:solidFill>
                  <a:srgbClr val="0000CC"/>
                </a:solidFill>
                <a:latin typeface="Times New Roman" panose="02020603050405020304" pitchFamily="18" charset="0"/>
                <a:cs typeface="Times New Roman" panose="02020603050405020304" pitchFamily="18" charset="0"/>
              </a:rPr>
              <a:t>7-	 گریدهای ضد پراکندگی</a:t>
            </a:r>
            <a:r>
              <a:rPr lang="fa-IR" sz="2133" b="1" dirty="0">
                <a:solidFill>
                  <a:srgbClr val="0000FF"/>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کاربرد گرید </a:t>
            </a:r>
            <a:r>
              <a:rPr lang="fa-IR" sz="2133" b="1" dirty="0">
                <a:solidFill>
                  <a:srgbClr val="CC0066"/>
                </a:solidFill>
                <a:latin typeface="Times New Roman" panose="02020603050405020304" pitchFamily="18" charset="0"/>
                <a:cs typeface="Times New Roman" panose="02020603050405020304" pitchFamily="18" charset="0"/>
              </a:rPr>
              <a:t>باعث افزایش دریافت اشعه توسط بیمار </a:t>
            </a:r>
            <a:r>
              <a:rPr lang="fa-IR" sz="2133" b="1" dirty="0">
                <a:latin typeface="Times New Roman" panose="02020603050405020304" pitchFamily="18" charset="0"/>
                <a:cs typeface="Times New Roman" panose="02020603050405020304" pitchFamily="18" charset="0"/>
              </a:rPr>
              <a:t>می شود</a:t>
            </a:r>
          </a:p>
          <a:p>
            <a:pPr marL="0" indent="0" algn="r" rtl="1">
              <a:buNone/>
              <a:tabLst>
                <a:tab pos="487693" algn="l"/>
              </a:tabLst>
            </a:pPr>
            <a:endParaRPr lang="fa-IR" sz="2133" b="1" dirty="0">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CC"/>
                </a:solidFill>
                <a:latin typeface="Times New Roman" panose="02020603050405020304" pitchFamily="18" charset="0"/>
                <a:cs typeface="Times New Roman" panose="02020603050405020304" pitchFamily="18" charset="0"/>
              </a:rPr>
              <a:t>عوامل دیگر</a:t>
            </a:r>
            <a:r>
              <a:rPr lang="fa-IR" sz="2133" b="1" dirty="0">
                <a:solidFill>
                  <a:srgbClr val="0000FF"/>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حساسیت فیلم، نوع صفحه تشدید کننده</a:t>
            </a:r>
          </a:p>
          <a:p>
            <a:pPr marL="0" indent="0" algn="r" rtl="1">
              <a:buNone/>
            </a:pPr>
            <a:endParaRPr lang="fa-IR" sz="2133" b="1" dirty="0">
              <a:solidFill>
                <a:srgbClr val="0066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4FBB5FCB-E7DE-4F33-B753-76C3644479BB}" type="slidenum">
              <a:rPr lang="en-US" smtClean="0"/>
              <a:pPr/>
              <a:t>42</a:t>
            </a:fld>
            <a:endParaRPr lang="en-US"/>
          </a:p>
        </p:txBody>
      </p:sp>
      <p:sp>
        <p:nvSpPr>
          <p:cNvPr id="4" name="Footer Placeholder 3"/>
          <p:cNvSpPr>
            <a:spLocks noGrp="1"/>
          </p:cNvSpPr>
          <p:nvPr>
            <p:ph type="ftr" sz="quarter" idx="11"/>
          </p:nvPr>
        </p:nvSpPr>
        <p:spPr>
          <a:xfrm>
            <a:off x="2844800" y="6885095"/>
            <a:ext cx="3088640" cy="389467"/>
          </a:xfrm>
        </p:spPr>
        <p:txBody>
          <a:bodyPr/>
          <a:lstStyle/>
          <a:p>
            <a:r>
              <a:rPr lang="en-US" dirty="0"/>
              <a:t>Movahedi</a:t>
            </a:r>
          </a:p>
        </p:txBody>
      </p:sp>
      <p:pic>
        <p:nvPicPr>
          <p:cNvPr id="14338" name="Picture 2" descr="C:\Users\Apadana\Desktop\حفاظت پرتوی عکس\Capture8.PN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145623"/>
            <a:ext cx="5376334" cy="17068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12D329D-49C8-1890-4E0A-B9EDAF2260CB}"/>
              </a:ext>
            </a:extLst>
          </p:cNvPr>
          <p:cNvPicPr>
            <a:picLocks noChangeAspect="1"/>
          </p:cNvPicPr>
          <p:nvPr/>
        </p:nvPicPr>
        <p:blipFill>
          <a:blip r:embed="rId4"/>
          <a:stretch>
            <a:fillRect/>
          </a:stretch>
        </p:blipFill>
        <p:spPr>
          <a:xfrm>
            <a:off x="406400" y="4235440"/>
            <a:ext cx="4925174" cy="2819400"/>
          </a:xfrm>
          <a:prstGeom prst="rect">
            <a:avLst/>
          </a:prstGeom>
        </p:spPr>
      </p:pic>
    </p:spTree>
    <p:extLst>
      <p:ext uri="{BB962C8B-B14F-4D97-AF65-F5344CB8AC3E}">
        <p14:creationId xmlns:p14="http://schemas.microsoft.com/office/powerpoint/2010/main" val="40807605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7"/>
            <a:ext cx="12801599" cy="6940973"/>
          </a:xfrm>
        </p:spPr>
        <p:txBody>
          <a:bodyPr>
            <a:normAutofit/>
          </a:bodyPr>
          <a:lstStyle/>
          <a:p>
            <a:pPr marL="0" indent="0" algn="ctr">
              <a:buNone/>
            </a:pPr>
            <a:r>
              <a:rPr lang="en-US" sz="2969" b="1" dirty="0">
                <a:solidFill>
                  <a:srgbClr val="FF0000"/>
                </a:solidFill>
                <a:latin typeface="Times New Roman" pitchFamily="18" charset="0"/>
                <a:cs typeface="Times New Roman" pitchFamily="18" charset="0"/>
              </a:rPr>
              <a:t>Factors Affecting the Amount of Exposure in Radiography</a:t>
            </a:r>
          </a:p>
          <a:p>
            <a:pPr marL="0" indent="0" algn="ctr">
              <a:buNone/>
            </a:pPr>
            <a:endParaRPr lang="en-US" sz="2969" b="1" dirty="0">
              <a:solidFill>
                <a:srgbClr val="FF0000"/>
              </a:solidFill>
              <a:latin typeface="Times New Roman" pitchFamily="18" charset="0"/>
              <a:cs typeface="Times New Roman" pitchFamily="18" charset="0"/>
            </a:endParaRPr>
          </a:p>
          <a:p>
            <a:pPr marL="0" indent="0">
              <a:buAutoNum type="arabicPeriod"/>
              <a:tabLst>
                <a:tab pos="109954" algn="l"/>
              </a:tabLst>
            </a:pPr>
            <a:r>
              <a:rPr lang="en-US" sz="1979" b="1" dirty="0">
                <a:solidFill>
                  <a:srgbClr val="0000FF"/>
                </a:solidFill>
                <a:latin typeface="Times New Roman" pitchFamily="18" charset="0"/>
                <a:cs typeface="Times New Roman" pitchFamily="18" charset="0"/>
              </a:rPr>
              <a:t>Radiation Energy: </a:t>
            </a:r>
            <a:r>
              <a:rPr lang="en-US" sz="1979" b="1" dirty="0">
                <a:latin typeface="Times New Roman" pitchFamily="18" charset="0"/>
                <a:cs typeface="Times New Roman" pitchFamily="18" charset="0"/>
              </a:rPr>
              <a:t>The </a:t>
            </a:r>
            <a:r>
              <a:rPr lang="en-US" sz="1979" b="1" dirty="0">
                <a:solidFill>
                  <a:srgbClr val="006600"/>
                </a:solidFill>
                <a:latin typeface="Times New Roman" pitchFamily="18" charset="0"/>
                <a:cs typeface="Times New Roman" pitchFamily="18" charset="0"/>
              </a:rPr>
              <a:t>intermediate energy </a:t>
            </a:r>
            <a:r>
              <a:rPr lang="en-US" sz="1979" b="1" dirty="0">
                <a:latin typeface="Times New Roman" pitchFamily="18" charset="0"/>
                <a:cs typeface="Times New Roman" pitchFamily="18" charset="0"/>
              </a:rPr>
              <a:t>X-ray spectrum</a:t>
            </a:r>
            <a:r>
              <a:rPr lang="en-US" sz="1979" b="1" dirty="0">
                <a:solidFill>
                  <a:srgbClr val="0033CC"/>
                </a:solidFill>
                <a:latin typeface="Times New Roman" pitchFamily="18" charset="0"/>
                <a:cs typeface="Times New Roman" pitchFamily="18" charset="0"/>
              </a:rPr>
              <a:t>, (kVp)</a:t>
            </a:r>
          </a:p>
          <a:p>
            <a:pPr marL="0" indent="0">
              <a:buNone/>
              <a:tabLst>
                <a:tab pos="109954" algn="l"/>
              </a:tabLst>
            </a:pPr>
            <a:r>
              <a:rPr lang="en-US" sz="1979" b="1" dirty="0">
                <a:solidFill>
                  <a:srgbClr val="006600"/>
                </a:solidFill>
                <a:latin typeface="Times New Roman" pitchFamily="18" charset="0"/>
                <a:cs typeface="Times New Roman" pitchFamily="18" charset="0"/>
              </a:rPr>
              <a:t>Photoelectric effect </a:t>
            </a:r>
            <a:r>
              <a:rPr lang="en-US" sz="1979" b="1" dirty="0">
                <a:latin typeface="Times New Roman" pitchFamily="18" charset="0"/>
                <a:cs typeface="Times New Roman" pitchFamily="18" charset="0"/>
              </a:rPr>
              <a:t>= </a:t>
            </a:r>
            <a:r>
              <a:rPr lang="en-US" sz="1979" b="1" dirty="0">
                <a:solidFill>
                  <a:srgbClr val="FF0000"/>
                </a:solidFill>
                <a:latin typeface="Times New Roman" panose="02020603050405020304" pitchFamily="18" charset="0"/>
                <a:cs typeface="Times New Roman" panose="02020603050405020304" pitchFamily="18" charset="0"/>
              </a:rPr>
              <a:t>1/E</a:t>
            </a:r>
            <a:r>
              <a:rPr lang="en-US" sz="1979" b="1" baseline="30000" dirty="0">
                <a:solidFill>
                  <a:srgbClr val="FF0000"/>
                </a:solidFill>
                <a:latin typeface="Times New Roman" panose="02020603050405020304" pitchFamily="18" charset="0"/>
                <a:cs typeface="Times New Roman" panose="02020603050405020304" pitchFamily="18" charset="0"/>
              </a:rPr>
              <a:t>3 </a:t>
            </a:r>
            <a:r>
              <a:rPr lang="en-US" sz="1979" b="1" dirty="0">
                <a:latin typeface="Times New Roman" pitchFamily="18" charset="0"/>
                <a:cs typeface="Times New Roman" pitchFamily="18" charset="0"/>
              </a:rPr>
              <a:t>  </a:t>
            </a:r>
          </a:p>
          <a:p>
            <a:pPr marL="0" indent="0">
              <a:buNone/>
              <a:tabLst>
                <a:tab pos="109954" algn="l"/>
              </a:tabLst>
            </a:pPr>
            <a:r>
              <a:rPr lang="en-US" sz="1979" b="1" dirty="0">
                <a:latin typeface="Times New Roman" pitchFamily="18" charset="0"/>
                <a:cs typeface="Times New Roman" pitchFamily="18" charset="0"/>
              </a:rPr>
              <a:t>(inversely proportional to the  3.th power of energy so </a:t>
            </a:r>
            <a:r>
              <a:rPr lang="en-US" sz="1979" b="1" dirty="0">
                <a:solidFill>
                  <a:srgbClr val="006600"/>
                </a:solidFill>
                <a:latin typeface="Times New Roman" pitchFamily="18" charset="0"/>
                <a:cs typeface="Times New Roman" pitchFamily="18" charset="0"/>
              </a:rPr>
              <a:t>chose higher energy ) </a:t>
            </a:r>
          </a:p>
          <a:p>
            <a:pPr marL="0" indent="0">
              <a:buNone/>
              <a:tabLst>
                <a:tab pos="109954" algn="l"/>
              </a:tabLst>
            </a:pPr>
            <a:endParaRPr lang="en-US" sz="1979" b="1" dirty="0">
              <a:solidFill>
                <a:srgbClr val="006600"/>
              </a:solidFill>
              <a:latin typeface="Times New Roman" pitchFamily="18" charset="0"/>
              <a:cs typeface="Times New Roman" pitchFamily="18" charset="0"/>
            </a:endParaRPr>
          </a:p>
          <a:p>
            <a:pPr marL="0" indent="0">
              <a:buNone/>
              <a:tabLst>
                <a:tab pos="109954" algn="l"/>
              </a:tabLst>
            </a:pPr>
            <a:r>
              <a:rPr lang="en-US" sz="1979" b="1" dirty="0">
                <a:solidFill>
                  <a:srgbClr val="0000FF"/>
                </a:solidFill>
                <a:latin typeface="Times New Roman" pitchFamily="18" charset="0"/>
                <a:cs typeface="Times New Roman" pitchFamily="18" charset="0"/>
              </a:rPr>
              <a:t>2. The Exposure Technical Factors</a:t>
            </a:r>
            <a:r>
              <a:rPr lang="en-US" sz="1979" b="1" dirty="0">
                <a:solidFill>
                  <a:srgbClr val="0033CC"/>
                </a:solidFill>
                <a:latin typeface="Times New Roman" pitchFamily="18" charset="0"/>
                <a:cs typeface="Times New Roman" pitchFamily="18" charset="0"/>
              </a:rPr>
              <a:t>: </a:t>
            </a:r>
            <a:r>
              <a:rPr lang="en-US" sz="1979" b="1" dirty="0">
                <a:latin typeface="Times New Roman" pitchFamily="18" charset="0"/>
                <a:cs typeface="Times New Roman" pitchFamily="18" charset="0"/>
              </a:rPr>
              <a:t>factors that determine the </a:t>
            </a:r>
            <a:r>
              <a:rPr lang="en-US" sz="1979" b="1" dirty="0">
                <a:solidFill>
                  <a:srgbClr val="006600"/>
                </a:solidFill>
                <a:latin typeface="Times New Roman" pitchFamily="18" charset="0"/>
                <a:cs typeface="Times New Roman" pitchFamily="18" charset="0"/>
              </a:rPr>
              <a:t>quality and quantity </a:t>
            </a:r>
            <a:r>
              <a:rPr lang="en-US" sz="1979" b="1" dirty="0">
                <a:latin typeface="Times New Roman" pitchFamily="18" charset="0"/>
                <a:cs typeface="Times New Roman" pitchFamily="18" charset="0"/>
              </a:rPr>
              <a:t>of radiation </a:t>
            </a:r>
          </a:p>
          <a:p>
            <a:pPr marL="0" indent="0">
              <a:buNone/>
              <a:tabLst>
                <a:tab pos="109954" algn="l"/>
              </a:tabLst>
            </a:pPr>
            <a:r>
              <a:rPr lang="en-US" sz="1979" b="1" u="sng" dirty="0">
                <a:solidFill>
                  <a:srgbClr val="660066"/>
                </a:solidFill>
                <a:latin typeface="Times New Roman" pitchFamily="18" charset="0"/>
                <a:cs typeface="Times New Roman" pitchFamily="18" charset="0"/>
              </a:rPr>
              <a:t>(low  mA and exposure time and higher kV)</a:t>
            </a:r>
          </a:p>
          <a:p>
            <a:pPr marL="0" indent="0">
              <a:buNone/>
              <a:tabLst>
                <a:tab pos="109954" algn="l"/>
              </a:tabLst>
            </a:pPr>
            <a:endParaRPr lang="en-US" sz="1979" b="1" dirty="0">
              <a:latin typeface="Times New Roman" pitchFamily="18" charset="0"/>
              <a:cs typeface="Times New Roman" pitchFamily="18" charset="0"/>
            </a:endParaRPr>
          </a:p>
          <a:p>
            <a:pPr marL="0" indent="0">
              <a:buNone/>
              <a:tabLst>
                <a:tab pos="109954" algn="l"/>
              </a:tabLst>
            </a:pPr>
            <a:r>
              <a:rPr lang="fa-IR" sz="1979" b="1" dirty="0">
                <a:solidFill>
                  <a:srgbClr val="0000FF"/>
                </a:solidFill>
                <a:latin typeface="Times New Roman" pitchFamily="18" charset="0"/>
                <a:cs typeface="Times New Roman" pitchFamily="18" charset="0"/>
              </a:rPr>
              <a:t>3</a:t>
            </a:r>
            <a:r>
              <a:rPr lang="en-US" sz="1979" b="1" dirty="0">
                <a:solidFill>
                  <a:srgbClr val="0000FF"/>
                </a:solidFill>
                <a:latin typeface="Times New Roman" pitchFamily="18" charset="0"/>
                <a:cs typeface="Times New Roman" pitchFamily="18" charset="0"/>
              </a:rPr>
              <a:t>. limiting the radiation field size </a:t>
            </a:r>
            <a:r>
              <a:rPr lang="en-US" sz="1979" b="1" dirty="0">
                <a:solidFill>
                  <a:srgbClr val="FF0000"/>
                </a:solidFill>
                <a:latin typeface="Times New Roman" pitchFamily="18" charset="0"/>
                <a:cs typeface="Times New Roman" pitchFamily="18" charset="0"/>
              </a:rPr>
              <a:t>: </a:t>
            </a:r>
            <a:r>
              <a:rPr lang="en-US" sz="1979" b="1" dirty="0">
                <a:solidFill>
                  <a:srgbClr val="006600"/>
                </a:solidFill>
                <a:latin typeface="Times New Roman" pitchFamily="18" charset="0"/>
                <a:cs typeface="Times New Roman" pitchFamily="18" charset="0"/>
              </a:rPr>
              <a:t>reduce the amount of radiation received.</a:t>
            </a:r>
          </a:p>
          <a:p>
            <a:pPr marL="0" indent="0">
              <a:buNone/>
              <a:tabLst>
                <a:tab pos="109954" algn="l"/>
              </a:tabLst>
            </a:pPr>
            <a:endParaRPr lang="en-US" sz="1979" b="1" dirty="0">
              <a:latin typeface="Times New Roman" pitchFamily="18" charset="0"/>
              <a:cs typeface="Times New Roman" pitchFamily="18" charset="0"/>
            </a:endParaRPr>
          </a:p>
          <a:p>
            <a:pPr marL="0" indent="0">
              <a:buNone/>
              <a:tabLst>
                <a:tab pos="109954" algn="l"/>
              </a:tabLst>
            </a:pPr>
            <a:r>
              <a:rPr lang="en-US" sz="1979" b="1" dirty="0">
                <a:solidFill>
                  <a:srgbClr val="0000FF"/>
                </a:solidFill>
                <a:latin typeface="Times New Roman" pitchFamily="18" charset="0"/>
                <a:cs typeface="Times New Roman" pitchFamily="18" charset="0"/>
              </a:rPr>
              <a:t>4. Size of the patient</a:t>
            </a:r>
            <a:r>
              <a:rPr lang="en-US" sz="1979" b="1" dirty="0">
                <a:solidFill>
                  <a:srgbClr val="0033CC"/>
                </a:solidFill>
                <a:latin typeface="Times New Roman" pitchFamily="18" charset="0"/>
                <a:cs typeface="Times New Roman" pitchFamily="18" charset="0"/>
              </a:rPr>
              <a:t>: </a:t>
            </a:r>
            <a:r>
              <a:rPr lang="en-US" sz="1979" b="1" dirty="0">
                <a:solidFill>
                  <a:srgbClr val="006600"/>
                </a:solidFill>
                <a:latin typeface="Times New Roman" pitchFamily="18" charset="0"/>
                <a:cs typeface="Times New Roman" pitchFamily="18" charset="0"/>
              </a:rPr>
              <a:t>by </a:t>
            </a:r>
            <a:r>
              <a:rPr lang="en-US" sz="1979" b="1" dirty="0">
                <a:solidFill>
                  <a:srgbClr val="660066"/>
                </a:solidFill>
                <a:latin typeface="Times New Roman" pitchFamily="18" charset="0"/>
                <a:cs typeface="Times New Roman" pitchFamily="18" charset="0"/>
              </a:rPr>
              <a:t>decreasing</a:t>
            </a:r>
            <a:r>
              <a:rPr lang="en-US" sz="1979" b="1" dirty="0">
                <a:solidFill>
                  <a:srgbClr val="006600"/>
                </a:solidFill>
                <a:latin typeface="Times New Roman" pitchFamily="18" charset="0"/>
                <a:cs typeface="Times New Roman" pitchFamily="18" charset="0"/>
              </a:rPr>
              <a:t> the thickness and density </a:t>
            </a:r>
            <a:r>
              <a:rPr lang="en-US" sz="1979" b="1" dirty="0">
                <a:latin typeface="Times New Roman" pitchFamily="18" charset="0"/>
                <a:cs typeface="Times New Roman" pitchFamily="18" charset="0"/>
              </a:rPr>
              <a:t>of the patient, the dose </a:t>
            </a:r>
            <a:r>
              <a:rPr lang="en-US" sz="1979" b="1" dirty="0">
                <a:solidFill>
                  <a:srgbClr val="660066"/>
                </a:solidFill>
                <a:latin typeface="Times New Roman" pitchFamily="18" charset="0"/>
                <a:cs typeface="Times New Roman" pitchFamily="18" charset="0"/>
              </a:rPr>
              <a:t>decreases</a:t>
            </a:r>
          </a:p>
          <a:p>
            <a:pPr marL="0" indent="0">
              <a:buNone/>
              <a:tabLst>
                <a:tab pos="109954" algn="l"/>
              </a:tabLst>
            </a:pPr>
            <a:endParaRPr lang="en-US" sz="1979" b="1" dirty="0">
              <a:solidFill>
                <a:schemeClr val="accent6"/>
              </a:solidFill>
              <a:latin typeface="Times New Roman" pitchFamily="18" charset="0"/>
              <a:cs typeface="Times New Roman" pitchFamily="18" charset="0"/>
            </a:endParaRPr>
          </a:p>
          <a:p>
            <a:pPr marL="0" indent="0">
              <a:buNone/>
              <a:tabLst>
                <a:tab pos="109954" algn="l"/>
              </a:tabLst>
            </a:pPr>
            <a:r>
              <a:rPr lang="en-US" sz="1979" b="1" dirty="0">
                <a:solidFill>
                  <a:srgbClr val="0000FF"/>
                </a:solidFill>
                <a:latin typeface="Times New Roman" pitchFamily="18" charset="0"/>
                <a:cs typeface="Times New Roman" pitchFamily="18" charset="0"/>
              </a:rPr>
              <a:t>5. The distance from the radiation source</a:t>
            </a:r>
            <a:r>
              <a:rPr lang="en-US" sz="1979" b="1" dirty="0">
                <a:solidFill>
                  <a:srgbClr val="990099"/>
                </a:solidFill>
                <a:latin typeface="Times New Roman" panose="02020603050405020304" pitchFamily="18" charset="0"/>
                <a:cs typeface="Times New Roman" panose="02020603050405020304" pitchFamily="18" charset="0"/>
              </a:rPr>
              <a:t>: </a:t>
            </a:r>
            <a:r>
              <a:rPr lang="en-US" sz="1979" b="1" dirty="0">
                <a:solidFill>
                  <a:srgbClr val="006600"/>
                </a:solidFill>
                <a:latin typeface="Times New Roman" pitchFamily="18" charset="0"/>
                <a:cs typeface="Times New Roman" pitchFamily="18" charset="0"/>
              </a:rPr>
              <a:t>exposure decreased </a:t>
            </a:r>
            <a:r>
              <a:rPr lang="en-US" sz="1979" b="1" dirty="0">
                <a:latin typeface="Times New Roman" pitchFamily="18" charset="0"/>
                <a:cs typeface="Times New Roman" pitchFamily="18" charset="0"/>
              </a:rPr>
              <a:t>with increasing distance from the </a:t>
            </a:r>
            <a:r>
              <a:rPr lang="en-US" sz="1979" b="1" dirty="0">
                <a:solidFill>
                  <a:srgbClr val="006600"/>
                </a:solidFill>
                <a:latin typeface="Times New Roman" pitchFamily="18" charset="0"/>
                <a:cs typeface="Times New Roman" pitchFamily="18" charset="0"/>
              </a:rPr>
              <a:t>inverse-square</a:t>
            </a:r>
          </a:p>
          <a:p>
            <a:pPr marL="0" indent="0">
              <a:buNone/>
              <a:tabLst>
                <a:tab pos="109954" algn="l"/>
              </a:tabLst>
            </a:pPr>
            <a:endParaRPr lang="en-US" sz="1979" b="1" dirty="0">
              <a:solidFill>
                <a:srgbClr val="006600"/>
              </a:solidFill>
              <a:latin typeface="Times New Roman" pitchFamily="18" charset="0"/>
              <a:cs typeface="Times New Roman" pitchFamily="18" charset="0"/>
            </a:endParaRPr>
          </a:p>
          <a:p>
            <a:pPr marL="0" indent="0">
              <a:buNone/>
              <a:tabLst>
                <a:tab pos="109954" algn="l"/>
              </a:tabLst>
            </a:pPr>
            <a:r>
              <a:rPr lang="en-US" sz="1979" b="1" dirty="0">
                <a:solidFill>
                  <a:srgbClr val="0000FF"/>
                </a:solidFill>
                <a:latin typeface="Times New Roman" pitchFamily="18" charset="0"/>
                <a:cs typeface="Times New Roman" pitchFamily="18" charset="0"/>
              </a:rPr>
              <a:t>6. The anti-scatter grid</a:t>
            </a:r>
            <a:r>
              <a:rPr lang="en-US" sz="1979" b="1" dirty="0">
                <a:solidFill>
                  <a:srgbClr val="000099"/>
                </a:solidFill>
                <a:latin typeface="Times New Roman" pitchFamily="18" charset="0"/>
                <a:cs typeface="Times New Roman" pitchFamily="18" charset="0"/>
              </a:rPr>
              <a:t>: </a:t>
            </a:r>
            <a:r>
              <a:rPr lang="en-US" sz="1979" b="1" dirty="0">
                <a:solidFill>
                  <a:srgbClr val="006600"/>
                </a:solidFill>
                <a:latin typeface="Times New Roman" pitchFamily="18" charset="0"/>
                <a:cs typeface="Times New Roman" pitchFamily="18" charset="0"/>
              </a:rPr>
              <a:t>Application Grid to increase radiation received by the patient</a:t>
            </a:r>
          </a:p>
          <a:p>
            <a:pPr marL="0" indent="0">
              <a:buNone/>
              <a:tabLst>
                <a:tab pos="109954" algn="l"/>
              </a:tabLst>
            </a:pPr>
            <a:endParaRPr lang="en-US" sz="1979" b="1" dirty="0">
              <a:solidFill>
                <a:srgbClr val="006600"/>
              </a:solidFill>
              <a:latin typeface="Times New Roman" pitchFamily="18" charset="0"/>
              <a:cs typeface="Times New Roman" pitchFamily="18" charset="0"/>
            </a:endParaRPr>
          </a:p>
          <a:p>
            <a:pPr marL="0" indent="0">
              <a:buNone/>
              <a:tabLst>
                <a:tab pos="109954" algn="l"/>
              </a:tabLst>
            </a:pPr>
            <a:r>
              <a:rPr lang="en-US" sz="1979" b="1" dirty="0">
                <a:solidFill>
                  <a:srgbClr val="0000FF"/>
                </a:solidFill>
                <a:latin typeface="Times New Roman" pitchFamily="18" charset="0"/>
                <a:cs typeface="Times New Roman" pitchFamily="18" charset="0"/>
              </a:rPr>
              <a:t>Other factors</a:t>
            </a:r>
            <a:r>
              <a:rPr lang="en-US" sz="1979" b="1" dirty="0">
                <a:solidFill>
                  <a:srgbClr val="000099"/>
                </a:solidFill>
                <a:latin typeface="Times New Roman" pitchFamily="18" charset="0"/>
                <a:cs typeface="Times New Roman" pitchFamily="18" charset="0"/>
              </a:rPr>
              <a:t>: </a:t>
            </a:r>
            <a:r>
              <a:rPr lang="en-US" sz="1979" b="1" dirty="0">
                <a:solidFill>
                  <a:srgbClr val="006600"/>
                </a:solidFill>
                <a:latin typeface="Times New Roman" pitchFamily="18" charset="0"/>
                <a:cs typeface="Times New Roman" pitchFamily="18" charset="0"/>
              </a:rPr>
              <a:t>sensitivity film resonator type</a:t>
            </a:r>
          </a:p>
        </p:txBody>
      </p:sp>
      <p:sp>
        <p:nvSpPr>
          <p:cNvPr id="5" name="Slide Number Placeholder 4"/>
          <p:cNvSpPr>
            <a:spLocks noGrp="1"/>
          </p:cNvSpPr>
          <p:nvPr>
            <p:ph type="sldNum" sz="quarter" idx="12"/>
          </p:nvPr>
        </p:nvSpPr>
        <p:spPr/>
        <p:txBody>
          <a:bodyPr/>
          <a:lstStyle/>
          <a:p>
            <a:fld id="{D57F1E4F-1CFF-5643-939E-217C01CDF565}" type="slidenum">
              <a:rPr lang="en-US" smtClean="0"/>
              <a:pPr/>
              <a:t>43</a:t>
            </a:fld>
            <a:endParaRPr lang="en-US" dirty="0"/>
          </a:p>
        </p:txBody>
      </p:sp>
      <p:sp>
        <p:nvSpPr>
          <p:cNvPr id="2" name="Footer Placeholder 1"/>
          <p:cNvSpPr>
            <a:spLocks noGrp="1"/>
          </p:cNvSpPr>
          <p:nvPr>
            <p:ph type="ftr" sz="quarter" idx="11"/>
          </p:nvPr>
        </p:nvSpPr>
        <p:spPr/>
        <p:txBody>
          <a:bodyPr/>
          <a:lstStyle/>
          <a:p>
            <a:r>
              <a:rPr lang="en-US" dirty="0"/>
              <a:t>Movahedi</a:t>
            </a:r>
          </a:p>
        </p:txBody>
      </p:sp>
    </p:spTree>
    <p:extLst>
      <p:ext uri="{BB962C8B-B14F-4D97-AF65-F5344CB8AC3E}">
        <p14:creationId xmlns:p14="http://schemas.microsoft.com/office/powerpoint/2010/main" val="11493703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45626"/>
            <a:ext cx="12572999" cy="7023948"/>
          </a:xfrm>
        </p:spPr>
        <p:txBody>
          <a:bodyPr>
            <a:noAutofit/>
          </a:bodyPr>
          <a:lstStyle/>
          <a:p>
            <a:pPr marL="0" indent="0" algn="ctr" rtl="1">
              <a:buNone/>
            </a:pPr>
            <a:r>
              <a:rPr lang="fa-IR" sz="2987" b="1" dirty="0">
                <a:solidFill>
                  <a:srgbClr val="990033"/>
                </a:solidFill>
                <a:latin typeface="Times New Roman" panose="02020603050405020304" pitchFamily="18" charset="0"/>
                <a:cs typeface="Times New Roman" panose="02020603050405020304" pitchFamily="18" charset="0"/>
              </a:rPr>
              <a:t>عوامل موثر در کنترل پرتوگیری</a:t>
            </a:r>
            <a:r>
              <a:rPr lang="en-US" sz="2987" b="1" dirty="0">
                <a:solidFill>
                  <a:srgbClr val="990033"/>
                </a:solidFill>
                <a:latin typeface="Times New Roman" panose="02020603050405020304" pitchFamily="18" charset="0"/>
                <a:cs typeface="Times New Roman" panose="02020603050405020304" pitchFamily="18" charset="0"/>
              </a:rPr>
              <a:t>   </a:t>
            </a:r>
            <a:r>
              <a:rPr lang="en-US" sz="2133" b="1" dirty="0">
                <a:solidFill>
                  <a:srgbClr val="990033"/>
                </a:solidFill>
                <a:latin typeface="Times New Roman" panose="02020603050405020304" pitchFamily="18" charset="0"/>
                <a:cs typeface="Times New Roman" panose="02020603050405020304" pitchFamily="18" charset="0"/>
              </a:rPr>
              <a:t> </a:t>
            </a:r>
            <a:r>
              <a:rPr lang="fa-IR" sz="2133" b="1" dirty="0">
                <a:solidFill>
                  <a:srgbClr val="990033"/>
                </a:solidFill>
                <a:latin typeface="Times New Roman" panose="02020603050405020304" pitchFamily="18" charset="0"/>
                <a:cs typeface="Times New Roman" panose="02020603050405020304" pitchFamily="18" charset="0"/>
              </a:rPr>
              <a:t> 311</a:t>
            </a:r>
          </a:p>
          <a:p>
            <a:pPr marL="0" indent="0" algn="r" rtl="1">
              <a:buNone/>
            </a:pPr>
            <a:r>
              <a:rPr lang="fa-IR" sz="2133" b="1" dirty="0">
                <a:solidFill>
                  <a:srgbClr val="0000CC"/>
                </a:solidFill>
                <a:latin typeface="Times New Roman" panose="02020603050405020304" pitchFamily="18" charset="0"/>
                <a:cs typeface="Times New Roman" panose="02020603050405020304" pitchFamily="18" charset="0"/>
              </a:rPr>
              <a:t>اصطلاح  فیزیک بهداشت: </a:t>
            </a:r>
            <a:r>
              <a:rPr lang="fa-IR" sz="2133" b="1" dirty="0">
                <a:solidFill>
                  <a:prstClr val="black"/>
                </a:solidFill>
                <a:latin typeface="Times New Roman" panose="02020603050405020304" pitchFamily="18" charset="0"/>
                <a:cs typeface="Times New Roman" panose="02020603050405020304" pitchFamily="18" charset="0"/>
              </a:rPr>
              <a:t>یک دانشمند پرتویی است که در ارتباط با تحقیقات،</a:t>
            </a:r>
            <a:endParaRPr lang="en-US" sz="2133" b="1" dirty="0">
              <a:solidFill>
                <a:prstClr val="black"/>
              </a:solidFill>
              <a:latin typeface="Times New Roman" panose="02020603050405020304" pitchFamily="18" charset="0"/>
              <a:cs typeface="Times New Roman" panose="02020603050405020304" pitchFamily="18" charset="0"/>
            </a:endParaRPr>
          </a:p>
          <a:p>
            <a:pPr marL="0" indent="0" algn="r" rtl="1">
              <a:buNone/>
            </a:pPr>
            <a:r>
              <a:rPr lang="fa-IR" sz="2133" b="1" dirty="0">
                <a:solidFill>
                  <a:prstClr val="black"/>
                </a:solidFill>
                <a:latin typeface="Times New Roman" panose="02020603050405020304" pitchFamily="18" charset="0"/>
                <a:cs typeface="Times New Roman" panose="02020603050405020304" pitchFamily="18" charset="0"/>
              </a:rPr>
              <a:t> آموزش یا وجوه عملکرد ایمنی پرتویی باشد.</a:t>
            </a:r>
            <a:endParaRPr lang="en-US" sz="2133" dirty="0">
              <a:solidFill>
                <a:prstClr val="black"/>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CC"/>
                </a:solidFill>
                <a:latin typeface="Times New Roman" panose="02020603050405020304" pitchFamily="18" charset="0"/>
                <a:cs typeface="Times New Roman" panose="02020603050405020304" pitchFamily="18" charset="0"/>
              </a:rPr>
              <a:t>وظیفه فیزیک بهداشت </a:t>
            </a:r>
            <a:r>
              <a:rPr lang="fa-IR" sz="2133" b="1" dirty="0">
                <a:solidFill>
                  <a:prstClr val="black"/>
                </a:solidFill>
                <a:latin typeface="Times New Roman" panose="02020603050405020304" pitchFamily="18" charset="0"/>
                <a:cs typeface="Times New Roman" panose="02020603050405020304" pitchFamily="18" charset="0"/>
              </a:rPr>
              <a:t>: فراهم نمودن حفاظت پرتویی برای کارکنان و عموم مردم  </a:t>
            </a:r>
          </a:p>
          <a:p>
            <a:pPr marL="0" indent="0" algn="r" rtl="1">
              <a:buNone/>
            </a:pPr>
            <a:endParaRPr lang="en-US" sz="2133" dirty="0">
              <a:solidFill>
                <a:prstClr val="black"/>
              </a:solidFill>
              <a:latin typeface="Times New Roman" panose="02020603050405020304" pitchFamily="18" charset="0"/>
              <a:cs typeface="Times New Roman" panose="02020603050405020304" pitchFamily="18" charset="0"/>
            </a:endParaRPr>
          </a:p>
          <a:p>
            <a:pPr marL="0" indent="0" algn="ctr" rtl="1">
              <a:buNone/>
              <a:tabLst>
                <a:tab pos="59269" algn="l"/>
              </a:tabLst>
            </a:pPr>
            <a:r>
              <a:rPr lang="fa-IR" sz="2133" b="1" dirty="0">
                <a:solidFill>
                  <a:srgbClr val="C00000"/>
                </a:solidFill>
                <a:latin typeface="Times New Roman" panose="02020603050405020304" pitchFamily="18" charset="0"/>
                <a:cs typeface="Times New Roman" panose="02020603050405020304" pitchFamily="18" charset="0"/>
              </a:rPr>
              <a:t>مهم ترین اصول حفاظت پرتوکاران و بیماران در برابر اشعه:</a:t>
            </a:r>
          </a:p>
          <a:p>
            <a:pPr marL="0" indent="0" algn="r" rtl="1">
              <a:buNone/>
              <a:tabLst>
                <a:tab pos="59269" algn="l"/>
              </a:tabLst>
            </a:pPr>
            <a:r>
              <a:rPr lang="en-US" sz="2400" b="1" dirty="0">
                <a:solidFill>
                  <a:srgbClr val="C00000"/>
                </a:solidFill>
                <a:latin typeface="Times New Roman" panose="02020603050405020304" pitchFamily="18" charset="0"/>
                <a:cs typeface="Times New Roman" panose="02020603050405020304" pitchFamily="18" charset="0"/>
              </a:rPr>
              <a:t>1</a:t>
            </a:r>
            <a:r>
              <a:rPr lang="fa-IR" sz="2400" b="1" dirty="0">
                <a:solidFill>
                  <a:srgbClr val="C00000"/>
                </a:solidFill>
                <a:latin typeface="Times New Roman" panose="02020603050405020304" pitchFamily="18" charset="0"/>
                <a:cs typeface="Times New Roman" panose="02020603050405020304" pitchFamily="18" charset="0"/>
              </a:rPr>
              <a:t>) افزایش فاصله از چشمه تابش  </a:t>
            </a:r>
            <a:r>
              <a:rPr lang="fa-IR" sz="2133" b="1" dirty="0">
                <a:solidFill>
                  <a:srgbClr val="C00000"/>
                </a:solidFill>
                <a:latin typeface="Times New Roman" panose="02020603050405020304" pitchFamily="18" charset="0"/>
                <a:cs typeface="Times New Roman" panose="02020603050405020304" pitchFamily="18" charset="0"/>
              </a:rPr>
              <a:t>(مهم ترین روش حفاظت )</a:t>
            </a:r>
          </a:p>
          <a:p>
            <a:pPr marL="0" indent="0" algn="r" rtl="1">
              <a:buNone/>
              <a:tabLst>
                <a:tab pos="59269" algn="l"/>
              </a:tabLst>
            </a:pPr>
            <a:r>
              <a:rPr lang="fa-IR" sz="2133" b="1" u="sng" dirty="0">
                <a:solidFill>
                  <a:srgbClr val="006600"/>
                </a:solidFill>
                <a:latin typeface="Times New Roman" panose="02020603050405020304" pitchFamily="18" charset="0"/>
                <a:cs typeface="Times New Roman" panose="02020603050405020304" pitchFamily="18" charset="0"/>
              </a:rPr>
              <a:t>فاصله موثر ترین عامل </a:t>
            </a:r>
            <a:r>
              <a:rPr lang="fa-IR" sz="2133" b="1" dirty="0">
                <a:solidFill>
                  <a:srgbClr val="006600"/>
                </a:solidFill>
                <a:latin typeface="Times New Roman" panose="02020603050405020304" pitchFamily="18" charset="0"/>
                <a:cs typeface="Times New Roman" panose="02020603050405020304" pitchFamily="18" charset="0"/>
              </a:rPr>
              <a:t>کاهش </a:t>
            </a:r>
            <a:r>
              <a:rPr lang="fa-IR" sz="2133" b="1" dirty="0" err="1">
                <a:solidFill>
                  <a:srgbClr val="006600"/>
                </a:solidFill>
                <a:latin typeface="Times New Roman" panose="02020603050405020304" pitchFamily="18" charset="0"/>
                <a:cs typeface="Times New Roman" panose="02020603050405020304" pitchFamily="18" charset="0"/>
              </a:rPr>
              <a:t>پرتوگیری</a:t>
            </a:r>
            <a:r>
              <a:rPr lang="fa-IR" sz="2133" b="1" dirty="0">
                <a:solidFill>
                  <a:srgbClr val="006600"/>
                </a:solidFill>
                <a:latin typeface="Times New Roman" panose="02020603050405020304" pitchFamily="18" charset="0"/>
                <a:cs typeface="Times New Roman" panose="02020603050405020304" pitchFamily="18" charset="0"/>
              </a:rPr>
              <a:t> در پرتو </a:t>
            </a:r>
            <a:r>
              <a:rPr lang="fa-IR" sz="2133" b="1" dirty="0" err="1">
                <a:solidFill>
                  <a:srgbClr val="006600"/>
                </a:solidFill>
                <a:latin typeface="Times New Roman" panose="02020603050405020304" pitchFamily="18" charset="0"/>
                <a:cs typeface="Times New Roman" panose="02020603050405020304" pitchFamily="18" charset="0"/>
              </a:rPr>
              <a:t>شناسی</a:t>
            </a:r>
            <a:r>
              <a:rPr lang="fa-IR" sz="2133" b="1" dirty="0">
                <a:solidFill>
                  <a:srgbClr val="006600"/>
                </a:solidFill>
                <a:latin typeface="Times New Roman" panose="02020603050405020304" pitchFamily="18" charset="0"/>
                <a:cs typeface="Times New Roman" panose="02020603050405020304" pitchFamily="18" charset="0"/>
              </a:rPr>
              <a:t> تشخیصی </a:t>
            </a: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با افزایش فاصله </a:t>
            </a:r>
            <a:r>
              <a:rPr lang="fa-IR" sz="2133" b="1" dirty="0">
                <a:latin typeface="Times New Roman" panose="02020603050405020304" pitchFamily="18" charset="0"/>
                <a:cs typeface="Times New Roman" panose="02020603050405020304" pitchFamily="18" charset="0"/>
              </a:rPr>
              <a:t>از یک چشمه پرتو میتوان </a:t>
            </a:r>
            <a:r>
              <a:rPr lang="fa-IR" sz="2133" b="1" dirty="0">
                <a:solidFill>
                  <a:srgbClr val="006600"/>
                </a:solidFill>
                <a:latin typeface="Times New Roman" panose="02020603050405020304" pitchFamily="18" charset="0"/>
                <a:cs typeface="Times New Roman" panose="02020603050405020304" pitchFamily="18" charset="0"/>
              </a:rPr>
              <a:t>مقدار </a:t>
            </a:r>
            <a:r>
              <a:rPr lang="fa-IR" sz="2133" b="1" dirty="0" err="1">
                <a:solidFill>
                  <a:srgbClr val="006600"/>
                </a:solidFill>
                <a:latin typeface="Times New Roman" panose="02020603050405020304" pitchFamily="18" charset="0"/>
                <a:cs typeface="Times New Roman" panose="02020603050405020304" pitchFamily="18" charset="0"/>
              </a:rPr>
              <a:t>پرتوگیری</a:t>
            </a:r>
            <a:r>
              <a:rPr lang="fa-IR" sz="2133" b="1" dirty="0">
                <a:solidFill>
                  <a:srgbClr val="006600"/>
                </a:solidFill>
                <a:latin typeface="Times New Roman" panose="02020603050405020304" pitchFamily="18" charset="0"/>
                <a:cs typeface="Times New Roman" panose="02020603050405020304" pitchFamily="18" charset="0"/>
              </a:rPr>
              <a:t> را کاهش </a:t>
            </a:r>
            <a:r>
              <a:rPr lang="fa-IR" sz="2133" b="1" dirty="0">
                <a:latin typeface="Times New Roman" panose="02020603050405020304" pitchFamily="18" charset="0"/>
                <a:cs typeface="Times New Roman" panose="02020603050405020304" pitchFamily="18" charset="0"/>
              </a:rPr>
              <a:t>داد.</a:t>
            </a: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کاهش آهنگ پرتوگیری </a:t>
            </a:r>
            <a:r>
              <a:rPr lang="fa-IR" sz="2133" b="1" dirty="0">
                <a:latin typeface="Times New Roman" panose="02020603050405020304" pitchFamily="18" charset="0"/>
                <a:cs typeface="Times New Roman" panose="02020603050405020304" pitchFamily="18" charset="0"/>
              </a:rPr>
              <a:t>از یک چشمه نقطه ای </a:t>
            </a:r>
            <a:r>
              <a:rPr lang="fa-IR" sz="2133" b="1" dirty="0">
                <a:solidFill>
                  <a:srgbClr val="006600"/>
                </a:solidFill>
                <a:latin typeface="Times New Roman" panose="02020603050405020304" pitchFamily="18" charset="0"/>
                <a:cs typeface="Times New Roman" panose="02020603050405020304" pitchFamily="18" charset="0"/>
              </a:rPr>
              <a:t>با مجذور فاصله از چشمه </a:t>
            </a:r>
            <a:r>
              <a:rPr lang="fa-IR" sz="2133" b="1" dirty="0">
                <a:latin typeface="Times New Roman" panose="02020603050405020304" pitchFamily="18" charset="0"/>
                <a:cs typeface="Times New Roman" panose="02020603050405020304" pitchFamily="18" charset="0"/>
              </a:rPr>
              <a:t>همراه است (</a:t>
            </a:r>
            <a:r>
              <a:rPr lang="fa-IR" sz="2133" b="1" dirty="0">
                <a:solidFill>
                  <a:srgbClr val="0000CC"/>
                </a:solidFill>
                <a:latin typeface="Times New Roman" panose="02020603050405020304" pitchFamily="18" charset="0"/>
                <a:cs typeface="Times New Roman" panose="02020603050405020304" pitchFamily="18" charset="0"/>
              </a:rPr>
              <a:t>کاربرد قانون عکس مجذور فاصله)</a:t>
            </a:r>
            <a:r>
              <a:rPr lang="fa-IR" sz="2133" b="1" dirty="0">
                <a:solidFill>
                  <a:prstClr val="black"/>
                </a:solidFill>
                <a:latin typeface="Times New Roman" panose="02020603050405020304" pitchFamily="18" charset="0"/>
                <a:cs typeface="Times New Roman" panose="02020603050405020304" pitchFamily="18" charset="0"/>
              </a:rPr>
              <a:t> </a:t>
            </a:r>
          </a:p>
          <a:p>
            <a:pPr marL="0" indent="0" algn="r" rtl="1">
              <a:buClr>
                <a:srgbClr val="990033"/>
              </a:buClr>
              <a:buNone/>
            </a:pPr>
            <a:r>
              <a:rPr lang="fa-IR" sz="2133" b="1" dirty="0">
                <a:latin typeface="Times New Roman" panose="02020603050405020304" pitchFamily="18" charset="0"/>
                <a:cs typeface="Times New Roman" panose="02020603050405020304" pitchFamily="18" charset="0"/>
              </a:rPr>
              <a:t>تا حد امکان دورترین فاصله ممکن را بین منبع تابش و فرد تحت تابش بکار برید </a:t>
            </a:r>
            <a:endParaRPr lang="en-US" sz="2133" b="1" dirty="0">
              <a:latin typeface="Times New Roman" panose="02020603050405020304" pitchFamily="18" charset="0"/>
              <a:cs typeface="Times New Roman" panose="02020603050405020304" pitchFamily="18" charset="0"/>
            </a:endParaRPr>
          </a:p>
          <a:p>
            <a:pPr marL="0" indent="0" algn="r" rtl="1">
              <a:buNone/>
            </a:pPr>
            <a:endParaRPr lang="fa-IR" sz="2133" b="1" dirty="0">
              <a:solidFill>
                <a:srgbClr val="990033"/>
              </a:solidFill>
              <a:latin typeface="Times New Roman" panose="02020603050405020304" pitchFamily="18" charset="0"/>
              <a:cs typeface="Times New Roman" panose="02020603050405020304" pitchFamily="18" charset="0"/>
            </a:endParaRPr>
          </a:p>
          <a:p>
            <a:pPr marL="0" indent="0" algn="r" rtl="1">
              <a:buNone/>
              <a:tabLst>
                <a:tab pos="59269" algn="l"/>
              </a:tabLst>
            </a:pPr>
            <a:r>
              <a:rPr lang="fa-IR" sz="2133" b="1" dirty="0">
                <a:solidFill>
                  <a:srgbClr val="C00000"/>
                </a:solidFill>
                <a:latin typeface="Times New Roman" panose="02020603050405020304" pitchFamily="18" charset="0"/>
                <a:cs typeface="Times New Roman" panose="02020603050405020304" pitchFamily="18" charset="0"/>
              </a:rPr>
              <a:t>	</a:t>
            </a:r>
            <a:r>
              <a:rPr lang="en-US" sz="2400" b="1" dirty="0">
                <a:solidFill>
                  <a:srgbClr val="C00000"/>
                </a:solidFill>
                <a:latin typeface="Times New Roman" panose="02020603050405020304" pitchFamily="18" charset="0"/>
                <a:cs typeface="Times New Roman" panose="02020603050405020304" pitchFamily="18" charset="0"/>
              </a:rPr>
              <a:t>2</a:t>
            </a:r>
            <a:r>
              <a:rPr lang="fa-IR" sz="2400" b="1" dirty="0">
                <a:solidFill>
                  <a:srgbClr val="C00000"/>
                </a:solidFill>
                <a:latin typeface="Times New Roman" panose="02020603050405020304" pitchFamily="18" charset="0"/>
                <a:cs typeface="Times New Roman" panose="02020603050405020304" pitchFamily="18" charset="0"/>
              </a:rPr>
              <a:t>) به حداقل رساندن زمان پرتوگیری </a:t>
            </a:r>
            <a:r>
              <a:rPr lang="en-US" sz="2400" b="1" dirty="0">
                <a:solidFill>
                  <a:srgbClr val="C00000"/>
                </a:solidFill>
                <a:latin typeface="Times New Roman" panose="02020603050405020304" pitchFamily="18" charset="0"/>
                <a:cs typeface="Times New Roman" panose="02020603050405020304" pitchFamily="18" charset="0"/>
              </a:rPr>
              <a:t> </a:t>
            </a:r>
            <a:endParaRPr lang="fa-IR" sz="2400" b="1" dirty="0">
              <a:solidFill>
                <a:srgbClr val="C00000"/>
              </a:solidFill>
              <a:latin typeface="Times New Roman" panose="02020603050405020304" pitchFamily="18" charset="0"/>
              <a:cs typeface="Times New Roman" panose="02020603050405020304" pitchFamily="18" charset="0"/>
            </a:endParaRPr>
          </a:p>
          <a:p>
            <a:pPr marL="0" indent="0" algn="r" rtl="1">
              <a:buNone/>
              <a:tabLst>
                <a:tab pos="59269" algn="l"/>
              </a:tabLst>
            </a:pPr>
            <a:r>
              <a:rPr lang="fa-IR" sz="2133" b="1" dirty="0">
                <a:solidFill>
                  <a:srgbClr val="006600"/>
                </a:solidFill>
                <a:latin typeface="Times New Roman" panose="02020603050405020304" pitchFamily="18" charset="0"/>
                <a:cs typeface="Times New Roman" panose="02020603050405020304" pitchFamily="18" charset="0"/>
              </a:rPr>
              <a:t>	</a:t>
            </a:r>
            <a:r>
              <a:rPr lang="fa-IR" sz="2133" b="1" dirty="0">
                <a:solidFill>
                  <a:srgbClr val="000099"/>
                </a:solidFill>
                <a:latin typeface="Times New Roman" panose="02020603050405020304" pitchFamily="18" charset="0"/>
                <a:cs typeface="Times New Roman" panose="02020603050405020304" pitchFamily="18" charset="0"/>
              </a:rPr>
              <a:t>دوز جذب شده : </a:t>
            </a:r>
            <a:r>
              <a:rPr lang="fa-IR" sz="2133" b="1" dirty="0">
                <a:solidFill>
                  <a:srgbClr val="006600"/>
                </a:solidFill>
                <a:latin typeface="Times New Roman" panose="02020603050405020304" pitchFamily="18" charset="0"/>
                <a:cs typeface="Times New Roman" panose="02020603050405020304" pitchFamily="18" charset="0"/>
              </a:rPr>
              <a:t>حاصلضرب زمان پرتوگیری در آهنگ دوز</a:t>
            </a:r>
          </a:p>
          <a:p>
            <a:pPr marL="0" indent="0" algn="r" rtl="1">
              <a:buNone/>
              <a:tabLst>
                <a:tab pos="59269" algn="l"/>
              </a:tabLst>
            </a:pPr>
            <a:r>
              <a:rPr lang="fa-IR" sz="2133" b="1" dirty="0">
                <a:solidFill>
                  <a:srgbClr val="006600"/>
                </a:solidFill>
                <a:latin typeface="Times New Roman" panose="02020603050405020304" pitchFamily="18" charset="0"/>
                <a:cs typeface="Times New Roman" panose="02020603050405020304" pitchFamily="18" charset="0"/>
              </a:rPr>
              <a:t>پ</a:t>
            </a:r>
            <a:r>
              <a:rPr lang="fa-IR" sz="2133" b="1" dirty="0">
                <a:latin typeface="Times New Roman" panose="02020603050405020304" pitchFamily="18" charset="0"/>
                <a:cs typeface="Times New Roman" panose="02020603050405020304" pitchFamily="18" charset="0"/>
              </a:rPr>
              <a:t>س با </a:t>
            </a:r>
            <a:r>
              <a:rPr lang="fa-IR" sz="2133" b="1" dirty="0">
                <a:solidFill>
                  <a:srgbClr val="006600"/>
                </a:solidFill>
                <a:latin typeface="Times New Roman" panose="02020603050405020304" pitchFamily="18" charset="0"/>
                <a:cs typeface="Times New Roman" panose="02020603050405020304" pitchFamily="18" charset="0"/>
              </a:rPr>
              <a:t>کاهش زمان </a:t>
            </a:r>
            <a:r>
              <a:rPr lang="fa-IR" sz="2133" b="1" dirty="0">
                <a:latin typeface="Times New Roman" panose="02020603050405020304" pitchFamily="18" charset="0"/>
                <a:cs typeface="Times New Roman" panose="02020603050405020304" pitchFamily="18" charset="0"/>
              </a:rPr>
              <a:t>پرتو گیری میتوان </a:t>
            </a:r>
            <a:r>
              <a:rPr lang="fa-IR" sz="2133" b="1" dirty="0">
                <a:solidFill>
                  <a:srgbClr val="006600"/>
                </a:solidFill>
                <a:latin typeface="Times New Roman" panose="02020603050405020304" pitchFamily="18" charset="0"/>
                <a:cs typeface="Times New Roman" panose="02020603050405020304" pitchFamily="18" charset="0"/>
              </a:rPr>
              <a:t>دوز جذب شده را کاهش </a:t>
            </a:r>
            <a:r>
              <a:rPr lang="fa-IR" sz="2133" b="1" dirty="0">
                <a:latin typeface="Times New Roman" panose="02020603050405020304" pitchFamily="18" charset="0"/>
                <a:cs typeface="Times New Roman" panose="02020603050405020304" pitchFamily="18" charset="0"/>
              </a:rPr>
              <a:t>داد </a:t>
            </a:r>
          </a:p>
          <a:p>
            <a:pPr marL="0" indent="0" algn="r" rtl="1">
              <a:buClr>
                <a:srgbClr val="990033"/>
              </a:buClr>
              <a:buNone/>
            </a:pPr>
            <a:r>
              <a:rPr lang="fa-IR" sz="2133" b="1" dirty="0">
                <a:solidFill>
                  <a:prstClr val="black"/>
                </a:solidFill>
                <a:latin typeface="Times New Roman" panose="02020603050405020304" pitchFamily="18" charset="0"/>
                <a:cs typeface="Times New Roman" panose="02020603050405020304" pitchFamily="18" charset="0"/>
              </a:rPr>
              <a:t>زمان و تایش گیری رابطه مستقیم دارند</a:t>
            </a:r>
          </a:p>
          <a:p>
            <a:pPr marL="0" indent="0" algn="r" rtl="1">
              <a:buNone/>
              <a:tabLst>
                <a:tab pos="59269" algn="l"/>
              </a:tabLst>
            </a:pPr>
            <a:r>
              <a:rPr lang="fa-IR" sz="2133" b="1" dirty="0">
                <a:solidFill>
                  <a:srgbClr val="D60093"/>
                </a:solidFill>
                <a:latin typeface="Times New Roman" panose="02020603050405020304" pitchFamily="18" charset="0"/>
                <a:cs typeface="Times New Roman" panose="02020603050405020304" pitchFamily="18" charset="0"/>
              </a:rPr>
              <a:t>تابش = میزان تابش × زمان تابش</a:t>
            </a:r>
            <a:endParaRPr lang="en-US" sz="2133" dirty="0">
              <a:solidFill>
                <a:srgbClr val="D60093"/>
              </a:solidFill>
              <a:latin typeface="Times New Roman" panose="02020603050405020304" pitchFamily="18" charset="0"/>
              <a:cs typeface="Times New Roman" panose="02020603050405020304" pitchFamily="18" charset="0"/>
            </a:endParaRPr>
          </a:p>
          <a:p>
            <a:pPr marL="0" indent="0" algn="r" rtl="1">
              <a:buNone/>
            </a:pPr>
            <a:endParaRPr lang="fa-IR" sz="2133" b="1" u="sng" dirty="0">
              <a:solidFill>
                <a:srgbClr val="CC0066"/>
              </a:solidFill>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a:t>Movahedi</a:t>
            </a:r>
          </a:p>
        </p:txBody>
      </p:sp>
      <p:sp>
        <p:nvSpPr>
          <p:cNvPr id="5" name="Slide Number Placeholder 4"/>
          <p:cNvSpPr>
            <a:spLocks noGrp="1"/>
          </p:cNvSpPr>
          <p:nvPr>
            <p:ph type="sldNum" sz="quarter" idx="12"/>
          </p:nvPr>
        </p:nvSpPr>
        <p:spPr>
          <a:xfrm>
            <a:off x="2926081" y="4958082"/>
            <a:ext cx="2275840" cy="389467"/>
          </a:xfrm>
        </p:spPr>
        <p:txBody>
          <a:bodyPr/>
          <a:lstStyle/>
          <a:p>
            <a:fld id="{4FBB5FCB-E7DE-4F33-B753-76C3644479BB}" type="slidenum">
              <a:rPr lang="en-US" smtClean="0"/>
              <a:pPr/>
              <a:t>44</a:t>
            </a:fld>
            <a:endParaRPr lang="en-US" dirty="0"/>
          </a:p>
        </p:txBody>
      </p:sp>
    </p:spTree>
    <p:extLst>
      <p:ext uri="{BB962C8B-B14F-4D97-AF65-F5344CB8AC3E}">
        <p14:creationId xmlns:p14="http://schemas.microsoft.com/office/powerpoint/2010/main" val="25586816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725400" cy="7023948"/>
          </a:xfrm>
        </p:spPr>
        <p:txBody>
          <a:bodyPr>
            <a:normAutofit/>
          </a:bodyPr>
          <a:lstStyle/>
          <a:p>
            <a:pPr marL="0" indent="0" algn="r" rtl="1">
              <a:buClr>
                <a:srgbClr val="990033"/>
              </a:buClr>
              <a:buNone/>
            </a:pPr>
            <a:r>
              <a:rPr lang="fa-IR" sz="2400" b="1" dirty="0">
                <a:solidFill>
                  <a:srgbClr val="AC0000"/>
                </a:solidFill>
                <a:latin typeface="Times New Roman" panose="02020603050405020304" pitchFamily="18" charset="0"/>
                <a:cs typeface="Times New Roman" panose="02020603050405020304" pitchFamily="18" charset="0"/>
              </a:rPr>
              <a:t>3) حفاظ گذاری : </a:t>
            </a:r>
            <a:r>
              <a:rPr lang="fa-IR" sz="2133" b="1" dirty="0">
                <a:solidFill>
                  <a:srgbClr val="006600"/>
                </a:solidFill>
                <a:latin typeface="Times New Roman" panose="02020603050405020304" pitchFamily="18" charset="0"/>
                <a:cs typeface="Times New Roman" panose="02020603050405020304" pitchFamily="18" charset="0"/>
              </a:rPr>
              <a:t>قرار دادن موانع حفاظتی را بین منبع تابش و شخص </a:t>
            </a:r>
          </a:p>
          <a:p>
            <a:pPr marL="0" indent="0" algn="r" rtl="1">
              <a:buClr>
                <a:srgbClr val="990033"/>
              </a:buClr>
              <a:buNone/>
            </a:pPr>
            <a:r>
              <a:rPr lang="fa-IR" sz="2133" b="1" dirty="0">
                <a:solidFill>
                  <a:srgbClr val="006600"/>
                </a:solidFill>
                <a:latin typeface="Times New Roman" panose="02020603050405020304" pitchFamily="18" charset="0"/>
                <a:cs typeface="Times New Roman" panose="02020603050405020304" pitchFamily="18" charset="0"/>
              </a:rPr>
              <a:t>مورد تابش  </a:t>
            </a:r>
          </a:p>
          <a:p>
            <a:pPr marL="0" indent="0" algn="r" rtl="1">
              <a:buClr>
                <a:srgbClr val="990033"/>
              </a:buClr>
              <a:buNone/>
            </a:pPr>
            <a:r>
              <a:rPr lang="fa-IR" sz="2133" b="1" dirty="0">
                <a:solidFill>
                  <a:prstClr val="black"/>
                </a:solidFill>
                <a:latin typeface="Times New Roman" panose="02020603050405020304" pitchFamily="18" charset="0"/>
                <a:cs typeface="Times New Roman" panose="02020603050405020304" pitchFamily="18" charset="0"/>
              </a:rPr>
              <a:t>حفاظ متشکل از موانع ساختمانی ثابت </a:t>
            </a:r>
            <a:r>
              <a:rPr lang="fa-IR" sz="2133" b="1" dirty="0">
                <a:solidFill>
                  <a:srgbClr val="006600"/>
                </a:solidFill>
                <a:latin typeface="Times New Roman" panose="02020603050405020304" pitchFamily="18" charset="0"/>
                <a:cs typeface="Times New Roman" panose="02020603050405020304" pitchFamily="18" charset="0"/>
              </a:rPr>
              <a:t>( ساخته شده از بتون یا سرب)</a:t>
            </a:r>
          </a:p>
          <a:p>
            <a:pPr marL="0" indent="0" algn="r" rtl="1">
              <a:buClr>
                <a:srgbClr val="990033"/>
              </a:buClr>
              <a:buNone/>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CC"/>
                </a:solidFill>
                <a:latin typeface="Times New Roman" panose="02020603050405020304" pitchFamily="18" charset="0"/>
                <a:cs typeface="Times New Roman" panose="02020603050405020304" pitchFamily="18" charset="0"/>
              </a:rPr>
              <a:t>حفاظ گذاری </a:t>
            </a:r>
            <a:r>
              <a:rPr lang="fa-IR" sz="2400" b="1" dirty="0">
                <a:solidFill>
                  <a:srgbClr val="D60093"/>
                </a:solidFill>
                <a:latin typeface="Times New Roman" panose="02020603050405020304" pitchFamily="18" charset="0"/>
                <a:cs typeface="Times New Roman" panose="02020603050405020304" pitchFamily="18" charset="0"/>
              </a:rPr>
              <a:t>پرتو های ایکس و گاما </a:t>
            </a:r>
            <a:r>
              <a:rPr lang="fa-IR" sz="2133" b="1" dirty="0">
                <a:solidFill>
                  <a:srgbClr val="006600"/>
                </a:solidFill>
                <a:latin typeface="Times New Roman" panose="02020603050405020304" pitchFamily="18" charset="0"/>
                <a:cs typeface="Times New Roman" panose="02020603050405020304" pitchFamily="18" charset="0"/>
              </a:rPr>
              <a:t>: قدرت نفوذ نسبتا زیاد</a:t>
            </a:r>
          </a:p>
          <a:p>
            <a:pPr marL="0" indent="0" algn="r" rtl="1">
              <a:buNone/>
            </a:pPr>
            <a:r>
              <a:rPr lang="fa-IR" sz="2133" b="1" dirty="0">
                <a:latin typeface="Times New Roman" panose="02020603050405020304" pitchFamily="18" charset="0"/>
                <a:cs typeface="Times New Roman" panose="02020603050405020304" pitchFamily="18" charset="0"/>
              </a:rPr>
              <a:t> در نتیجه باید تضعیف پرتو قبل از رسیدن به افراد </a:t>
            </a:r>
          </a:p>
          <a:p>
            <a:pPr marL="0" indent="0" algn="r" rtl="1">
              <a:buNone/>
            </a:pPr>
            <a:r>
              <a:rPr lang="fa-IR" sz="2133" b="1" dirty="0">
                <a:latin typeface="Times New Roman" panose="02020603050405020304" pitchFamily="18" charset="0"/>
                <a:cs typeface="Times New Roman" panose="02020603050405020304" pitchFamily="18" charset="0"/>
              </a:rPr>
              <a:t>حفاظت مناسب </a:t>
            </a:r>
            <a:r>
              <a:rPr lang="fa-IR" sz="2133" b="1" dirty="0">
                <a:solidFill>
                  <a:srgbClr val="006600"/>
                </a:solidFill>
                <a:latin typeface="Times New Roman" panose="02020603050405020304" pitchFamily="18" charset="0"/>
                <a:cs typeface="Times New Roman" panose="02020603050405020304" pitchFamily="18" charset="0"/>
              </a:rPr>
              <a:t>: فلزات سنگین و بتون </a:t>
            </a:r>
          </a:p>
          <a:p>
            <a:pPr marL="0" indent="0" algn="r" rtl="1">
              <a:buClr>
                <a:srgbClr val="990033"/>
              </a:buClr>
              <a:buNone/>
            </a:pPr>
            <a:r>
              <a:rPr lang="fa-IR" sz="2400" b="1" dirty="0">
                <a:solidFill>
                  <a:srgbClr val="0000CC"/>
                </a:solidFill>
                <a:latin typeface="Times New Roman" panose="02020603050405020304" pitchFamily="18" charset="0"/>
                <a:cs typeface="Times New Roman" panose="02020603050405020304" pitchFamily="18" charset="0"/>
              </a:rPr>
              <a:t>روپوش سربی: </a:t>
            </a:r>
            <a:r>
              <a:rPr lang="fa-IR" sz="2133" b="1" dirty="0">
                <a:solidFill>
                  <a:prstClr val="black"/>
                </a:solidFill>
                <a:latin typeface="Times New Roman" panose="02020603050405020304" pitchFamily="18" charset="0"/>
                <a:cs typeface="Times New Roman" panose="02020603050405020304" pitchFamily="18" charset="0"/>
              </a:rPr>
              <a:t>در گزارش  روپوش سربی  و دست کش های سربی </a:t>
            </a:r>
            <a:endParaRPr lang="en-US" sz="2133" b="1" dirty="0">
              <a:solidFill>
                <a:prstClr val="black"/>
              </a:solidFill>
              <a:latin typeface="Times New Roman" panose="02020603050405020304" pitchFamily="18" charset="0"/>
              <a:cs typeface="Times New Roman" panose="02020603050405020304" pitchFamily="18" charset="0"/>
            </a:endParaRPr>
          </a:p>
          <a:p>
            <a:pPr marL="0" indent="0" algn="r" rtl="1">
              <a:buClr>
                <a:srgbClr val="990033"/>
              </a:buClr>
              <a:buNone/>
            </a:pPr>
            <a:r>
              <a:rPr lang="fa-IR" sz="2133" b="1" u="sng" dirty="0">
                <a:solidFill>
                  <a:srgbClr val="D60093"/>
                </a:solidFill>
                <a:latin typeface="Times New Roman" panose="02020603050405020304" pitchFamily="18" charset="0"/>
                <a:cs typeface="Times New Roman" panose="02020603050405020304" pitchFamily="18" charset="0"/>
              </a:rPr>
              <a:t>معادل  0.5  میلیمتر سرب </a:t>
            </a:r>
            <a:r>
              <a:rPr lang="fa-IR" sz="2133" b="1" dirty="0">
                <a:solidFill>
                  <a:prstClr val="black"/>
                </a:solidFill>
                <a:latin typeface="Times New Roman" panose="02020603050405020304" pitchFamily="18" charset="0"/>
                <a:cs typeface="Times New Roman" panose="02020603050405020304" pitchFamily="18" charset="0"/>
              </a:rPr>
              <a:t>توصیف شده است</a:t>
            </a:r>
          </a:p>
          <a:p>
            <a:pPr marL="0" indent="0" algn="r" rtl="1">
              <a:buClr>
                <a:srgbClr val="990033"/>
              </a:buClr>
              <a:buNone/>
            </a:pPr>
            <a:r>
              <a:rPr lang="fa-IR" sz="2133" b="1" dirty="0">
                <a:solidFill>
                  <a:srgbClr val="0000CC"/>
                </a:solidFill>
                <a:latin typeface="Times New Roman" panose="02020603050405020304" pitchFamily="18" charset="0"/>
                <a:cs typeface="Times New Roman" panose="02020603050405020304" pitchFamily="18" charset="0"/>
              </a:rPr>
              <a:t>دیگر روش های حفاط گذاری </a:t>
            </a:r>
            <a:r>
              <a:rPr lang="fa-IR" sz="2133" b="1" dirty="0">
                <a:solidFill>
                  <a:srgbClr val="006600"/>
                </a:solidFill>
                <a:latin typeface="Times New Roman" panose="02020603050405020304" pitchFamily="18" charset="0"/>
                <a:cs typeface="Times New Roman" panose="02020603050405020304" pitchFamily="18" charset="0"/>
              </a:rPr>
              <a:t>: حفاظ تیرویید پوشش صورت و عینک از دیگر وسایل </a:t>
            </a:r>
          </a:p>
          <a:p>
            <a:pPr marL="0" indent="0" algn="r" rtl="1">
              <a:buClr>
                <a:srgbClr val="990033"/>
              </a:buClr>
              <a:buNone/>
            </a:pPr>
            <a:endParaRPr lang="fa-IR" sz="2133"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CC"/>
                </a:solidFill>
                <a:latin typeface="Times New Roman" panose="02020603050405020304" pitchFamily="18" charset="0"/>
                <a:cs typeface="Times New Roman" panose="02020603050405020304" pitchFamily="18" charset="0"/>
              </a:rPr>
              <a:t>انتخاب حفاظ مناسب با توجه به نوع پرتو </a:t>
            </a:r>
            <a:r>
              <a:rPr lang="fa-IR" sz="2133" b="1" dirty="0">
                <a:solidFill>
                  <a:prstClr val="black"/>
                </a:solidFill>
                <a:latin typeface="Times New Roman" panose="02020603050405020304" pitchFamily="18" charset="0"/>
                <a:cs typeface="Times New Roman" panose="02020603050405020304" pitchFamily="18" charset="0"/>
              </a:rPr>
              <a:t>: هرچقدر قدرت </a:t>
            </a:r>
            <a:r>
              <a:rPr lang="fa-IR" sz="2133" b="1" dirty="0">
                <a:solidFill>
                  <a:srgbClr val="006600"/>
                </a:solidFill>
                <a:latin typeface="Times New Roman" panose="02020603050405020304" pitchFamily="18" charset="0"/>
                <a:cs typeface="Times New Roman" panose="02020603050405020304" pitchFamily="18" charset="0"/>
              </a:rPr>
              <a:t>نفوذ پرتو بیشتر </a:t>
            </a:r>
            <a:r>
              <a:rPr lang="fa-IR" sz="2133" b="1" dirty="0">
                <a:solidFill>
                  <a:prstClr val="black"/>
                </a:solidFill>
                <a:latin typeface="Times New Roman" panose="02020603050405020304" pitchFamily="18" charset="0"/>
                <a:cs typeface="Times New Roman" panose="02020603050405020304" pitchFamily="18" charset="0"/>
              </a:rPr>
              <a:t>باشد </a:t>
            </a:r>
            <a:endParaRPr lang="en-US" sz="2133" b="1" dirty="0">
              <a:solidFill>
                <a:prstClr val="black"/>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حفاظ آن نیز ضخیم</a:t>
            </a:r>
            <a:r>
              <a:rPr lang="en-US" sz="2133" b="1" dirty="0">
                <a:solidFill>
                  <a:srgbClr val="006600"/>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تر </a:t>
            </a:r>
            <a:r>
              <a:rPr lang="fa-IR" sz="2133" b="1" dirty="0">
                <a:solidFill>
                  <a:prstClr val="black"/>
                </a:solidFill>
                <a:latin typeface="Times New Roman" panose="02020603050405020304" pitchFamily="18" charset="0"/>
                <a:cs typeface="Times New Roman" panose="02020603050405020304" pitchFamily="18" charset="0"/>
              </a:rPr>
              <a:t>خواهد بود</a:t>
            </a:r>
          </a:p>
          <a:p>
            <a:pPr marL="0" indent="0" algn="r" rtl="1">
              <a:buNone/>
            </a:pPr>
            <a:endParaRPr lang="fa-IR" sz="2133" b="1" dirty="0">
              <a:solidFill>
                <a:prstClr val="black"/>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99"/>
                </a:solidFill>
                <a:latin typeface="Times New Roman" panose="02020603050405020304" pitchFamily="18" charset="0"/>
                <a:cs typeface="Times New Roman" panose="02020603050405020304" pitchFamily="18" charset="0"/>
              </a:rPr>
              <a:t>حفاظ  گذاری پرتوهای </a:t>
            </a:r>
            <a:r>
              <a:rPr lang="fa-IR" sz="2400" b="1" dirty="0">
                <a:solidFill>
                  <a:srgbClr val="D60093"/>
                </a:solidFill>
                <a:latin typeface="Times New Roman" panose="02020603050405020304" pitchFamily="18" charset="0"/>
                <a:cs typeface="Times New Roman" panose="02020603050405020304" pitchFamily="18" charset="0"/>
              </a:rPr>
              <a:t>الفا</a:t>
            </a:r>
            <a:r>
              <a:rPr lang="fa-IR" sz="2400" b="1" dirty="0">
                <a:solidFill>
                  <a:srgbClr val="000099"/>
                </a:solidFill>
                <a:latin typeface="Times New Roman" panose="02020603050405020304" pitchFamily="18" charset="0"/>
                <a:cs typeface="Times New Roman" panose="02020603050405020304" pitchFamily="18" charset="0"/>
              </a:rPr>
              <a:t> </a:t>
            </a:r>
            <a:r>
              <a:rPr lang="fa-IR" sz="2400" b="1" dirty="0">
                <a:solidFill>
                  <a:prstClr val="black"/>
                </a:solidFill>
                <a:latin typeface="Times New Roman" panose="02020603050405020304" pitchFamily="18" charset="0"/>
                <a:cs typeface="Times New Roman" panose="02020603050405020304" pitchFamily="18" charset="0"/>
              </a:rPr>
              <a:t>:</a:t>
            </a:r>
            <a:r>
              <a:rPr lang="en-US" sz="2400" b="1" dirty="0">
                <a:solidFill>
                  <a:prstClr val="black"/>
                </a:solidFill>
                <a:latin typeface="Times New Roman" panose="02020603050405020304" pitchFamily="18" charset="0"/>
                <a:cs typeface="Times New Roman" panose="02020603050405020304" pitchFamily="18" charset="0"/>
              </a:rPr>
              <a:t> </a:t>
            </a:r>
            <a:r>
              <a:rPr lang="fa-IR" sz="2133" b="1" u="sng" dirty="0">
                <a:solidFill>
                  <a:srgbClr val="006600"/>
                </a:solidFill>
                <a:latin typeface="Times New Roman" panose="02020603050405020304" pitchFamily="18" charset="0"/>
                <a:cs typeface="Times New Roman" panose="02020603050405020304" pitchFamily="18" charset="0"/>
              </a:rPr>
              <a:t>نیاز به حفاظ ندارد</a:t>
            </a:r>
          </a:p>
          <a:p>
            <a:pPr marL="0" indent="0" algn="r" rtl="1">
              <a:buNone/>
            </a:pPr>
            <a:r>
              <a:rPr lang="fa-IR" sz="2133" b="1" dirty="0">
                <a:solidFill>
                  <a:prstClr val="black"/>
                </a:solidFill>
                <a:latin typeface="Times New Roman" panose="02020603050405020304" pitchFamily="18" charset="0"/>
                <a:cs typeface="Times New Roman" panose="02020603050405020304" pitchFamily="18" charset="0"/>
              </a:rPr>
              <a:t> قدرت نفوذپرتوهای </a:t>
            </a:r>
            <a:r>
              <a:rPr lang="fa-IR" sz="2133" b="1" dirty="0">
                <a:solidFill>
                  <a:srgbClr val="006600"/>
                </a:solidFill>
                <a:latin typeface="Times New Roman" panose="02020603050405020304" pitchFamily="18" charset="0"/>
                <a:cs typeface="Times New Roman" panose="02020603050405020304" pitchFamily="18" charset="0"/>
              </a:rPr>
              <a:t>الفا در هوا حدود چند سانتی متر </a:t>
            </a:r>
            <a:r>
              <a:rPr lang="fa-IR" sz="2133" b="1" dirty="0">
                <a:solidFill>
                  <a:prstClr val="black"/>
                </a:solidFill>
                <a:latin typeface="Times New Roman" panose="02020603050405020304" pitchFamily="18" charset="0"/>
                <a:cs typeface="Times New Roman" panose="02020603050405020304" pitchFamily="18" charset="0"/>
              </a:rPr>
              <a:t>و در بدن حدود چند میکرون</a:t>
            </a:r>
          </a:p>
          <a:p>
            <a:pPr marL="0" indent="0" algn="r" rtl="1">
              <a:buNone/>
            </a:pPr>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45</a:t>
            </a:fld>
            <a:endParaRPr lang="en-US"/>
          </a:p>
        </p:txBody>
      </p:sp>
      <p:pic>
        <p:nvPicPr>
          <p:cNvPr id="2" name="Picture 2" descr="C:\Users\Apadana\Desktop\حفاظت پرتوی عکس\images (1).jfif">
            <a:extLst>
              <a:ext uri="{FF2B5EF4-FFF2-40B4-BE49-F238E27FC236}">
                <a16:creationId xmlns:a16="http://schemas.microsoft.com/office/drawing/2014/main" id="{27477A2A-8A67-478E-F452-539962F9F2D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87767" y="145623"/>
            <a:ext cx="4658393" cy="2214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1267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62560"/>
            <a:ext cx="12649200" cy="6924040"/>
          </a:xfrm>
        </p:spPr>
        <p:txBody>
          <a:bodyPr>
            <a:normAutofit/>
          </a:bodyPr>
          <a:lstStyle/>
          <a:p>
            <a:pPr marL="0" indent="0" algn="r" rtl="1">
              <a:buNone/>
            </a:pPr>
            <a:r>
              <a:rPr lang="ar-SA" sz="2400" b="1" dirty="0">
                <a:solidFill>
                  <a:srgbClr val="0000CC"/>
                </a:solidFill>
                <a:latin typeface="Times New Roman" panose="02020603050405020304" pitchFamily="18" charset="0"/>
                <a:cs typeface="Times New Roman" panose="02020603050405020304" pitchFamily="18" charset="0"/>
              </a:rPr>
              <a:t>علت استفاده از سرب </a:t>
            </a:r>
            <a:r>
              <a:rPr lang="ar-SA" sz="2133" b="1" dirty="0">
                <a:latin typeface="Times New Roman" panose="02020603050405020304" pitchFamily="18" charset="0"/>
                <a:cs typeface="Times New Roman" panose="02020603050405020304" pitchFamily="18" charset="0"/>
              </a:rPr>
              <a:t>بعنوان حفاظ در برابر پرتوها</a:t>
            </a:r>
            <a:r>
              <a:rPr lang="fa-IR" sz="2133" b="1" dirty="0">
                <a:latin typeface="Times New Roman" panose="02020603050405020304" pitchFamily="18" charset="0"/>
                <a:cs typeface="Times New Roman" panose="02020603050405020304" pitchFamily="18" charset="0"/>
              </a:rPr>
              <a:t>ی ایکس و گامای کم انرژی</a:t>
            </a:r>
            <a:r>
              <a:rPr lang="ar-SA" sz="2133" b="1" dirty="0">
                <a:latin typeface="Times New Roman" panose="02020603050405020304" pitchFamily="18" charset="0"/>
                <a:cs typeface="Times New Roman" panose="02020603050405020304" pitchFamily="18" charset="0"/>
              </a:rPr>
              <a:t> مربوط است به:</a:t>
            </a:r>
            <a:endParaRPr lang="en-US" sz="2133" dirty="0">
              <a:latin typeface="Times New Roman" panose="02020603050405020304" pitchFamily="18" charset="0"/>
              <a:cs typeface="Times New Roman" panose="02020603050405020304" pitchFamily="18" charset="0"/>
            </a:endParaRPr>
          </a:p>
          <a:p>
            <a:pPr marL="0" indent="0" algn="r" rtl="1">
              <a:buNone/>
            </a:pPr>
            <a:r>
              <a:rPr lang="fa-IR" sz="2133" b="1" u="sng" dirty="0">
                <a:solidFill>
                  <a:srgbClr val="006600"/>
                </a:solidFill>
                <a:latin typeface="Times New Roman" panose="02020603050405020304" pitchFamily="18" charset="0"/>
                <a:cs typeface="Times New Roman" panose="02020603050405020304" pitchFamily="18" charset="0"/>
              </a:rPr>
              <a:t> </a:t>
            </a:r>
            <a:r>
              <a:rPr lang="ar-SA" sz="2133" b="1" u="sng" dirty="0">
                <a:solidFill>
                  <a:srgbClr val="006600"/>
                </a:solidFill>
                <a:latin typeface="Times New Roman" panose="02020603050405020304" pitchFamily="18" charset="0"/>
                <a:cs typeface="Times New Roman" panose="02020603050405020304" pitchFamily="18" charset="0"/>
              </a:rPr>
              <a:t>بالا بودن عدد</a:t>
            </a:r>
            <a:r>
              <a:rPr lang="en-US" sz="2133" b="1" u="sng" dirty="0">
                <a:solidFill>
                  <a:srgbClr val="006600"/>
                </a:solidFill>
                <a:latin typeface="Times New Roman" panose="02020603050405020304" pitchFamily="18" charset="0"/>
                <a:cs typeface="Times New Roman" panose="02020603050405020304" pitchFamily="18" charset="0"/>
              </a:rPr>
              <a:t> </a:t>
            </a:r>
            <a:r>
              <a:rPr lang="fa-IR" sz="2133" b="1" u="sng" dirty="0">
                <a:solidFill>
                  <a:srgbClr val="006600"/>
                </a:solidFill>
                <a:latin typeface="Times New Roman" panose="02020603050405020304" pitchFamily="18" charset="0"/>
                <a:cs typeface="Times New Roman" panose="02020603050405020304" pitchFamily="18" charset="0"/>
              </a:rPr>
              <a:t>اتمی</a:t>
            </a:r>
            <a:endParaRPr lang="fa-IR" sz="2133" b="1" u="sng" dirty="0">
              <a:solidFill>
                <a:srgbClr val="000099"/>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99"/>
                </a:solidFill>
                <a:latin typeface="Times New Roman" panose="02020603050405020304" pitchFamily="18" charset="0"/>
                <a:cs typeface="Times New Roman" panose="02020603050405020304" pitchFamily="18" charset="0"/>
              </a:rPr>
              <a:t>حفاظ گذاری برای پرتوهای </a:t>
            </a:r>
            <a:r>
              <a:rPr lang="fa-IR" sz="2400" b="1" dirty="0">
                <a:solidFill>
                  <a:srgbClr val="D60093"/>
                </a:solidFill>
                <a:latin typeface="Times New Roman" panose="02020603050405020304" pitchFamily="18" charset="0"/>
                <a:cs typeface="Times New Roman" panose="02020603050405020304" pitchFamily="18" charset="0"/>
              </a:rPr>
              <a:t>بتا: </a:t>
            </a:r>
            <a:r>
              <a:rPr lang="fa-IR" sz="2133" b="1" u="sng" dirty="0">
                <a:solidFill>
                  <a:srgbClr val="006600"/>
                </a:solidFill>
                <a:latin typeface="Times New Roman" panose="02020603050405020304" pitchFamily="18" charset="0"/>
                <a:cs typeface="Times New Roman" panose="02020603050405020304" pitchFamily="18" charset="0"/>
              </a:rPr>
              <a:t>حفاظ الومینیومی </a:t>
            </a:r>
            <a:r>
              <a:rPr lang="fa-IR" sz="2133" b="1" u="sng" dirty="0">
                <a:latin typeface="Times New Roman" panose="02020603050405020304" pitchFamily="18" charset="0"/>
                <a:cs typeface="Times New Roman" panose="02020603050405020304" pitchFamily="18" charset="0"/>
              </a:rPr>
              <a:t>همراه </a:t>
            </a:r>
            <a:r>
              <a:rPr lang="fa-IR" sz="2133" b="1" u="sng" dirty="0">
                <a:solidFill>
                  <a:srgbClr val="006600"/>
                </a:solidFill>
                <a:latin typeface="Times New Roman" panose="02020603050405020304" pitchFamily="18" charset="0"/>
                <a:cs typeface="Times New Roman" panose="02020603050405020304" pitchFamily="18" charset="0"/>
              </a:rPr>
              <a:t>با  روکش سربی </a:t>
            </a:r>
            <a:r>
              <a:rPr lang="fa-IR" sz="2133" b="1" u="sng" dirty="0">
                <a:latin typeface="Times New Roman" panose="02020603050405020304" pitchFamily="18" charset="0"/>
                <a:cs typeface="Times New Roman" panose="02020603050405020304" pitchFamily="18" charset="0"/>
              </a:rPr>
              <a:t>است.</a:t>
            </a:r>
          </a:p>
          <a:p>
            <a:pPr marL="0" indent="0" algn="r" rtl="1">
              <a:buNone/>
            </a:pPr>
            <a:r>
              <a:rPr lang="fa-IR" sz="2133" b="1" dirty="0">
                <a:latin typeface="Times New Roman" panose="02020603050405020304" pitchFamily="18" charset="0"/>
                <a:cs typeface="Times New Roman" panose="02020603050405020304" pitchFamily="18" charset="0"/>
              </a:rPr>
              <a:t>روکش سربی </a:t>
            </a:r>
            <a:r>
              <a:rPr lang="fa-IR" sz="2133" b="1" dirty="0">
                <a:solidFill>
                  <a:srgbClr val="006600"/>
                </a:solidFill>
                <a:latin typeface="Times New Roman" panose="02020603050405020304" pitchFamily="18" charset="0"/>
                <a:cs typeface="Times New Roman" panose="02020603050405020304" pitchFamily="18" charset="0"/>
              </a:rPr>
              <a:t>پرتوهای ایکس </a:t>
            </a:r>
            <a:r>
              <a:rPr lang="fa-IR" sz="2133" b="1" dirty="0">
                <a:latin typeface="Times New Roman" panose="02020603050405020304" pitchFamily="18" charset="0"/>
                <a:cs typeface="Times New Roman" panose="02020603050405020304" pitchFamily="18" charset="0"/>
              </a:rPr>
              <a:t>تولید شده احتمال را تضعیف میکند.</a:t>
            </a:r>
          </a:p>
          <a:p>
            <a:pPr marL="0" indent="0" algn="r" rtl="1">
              <a:buNone/>
            </a:pPr>
            <a:endParaRPr lang="fa-IR" sz="2133" b="1" dirty="0">
              <a:latin typeface="Times New Roman" panose="02020603050405020304" pitchFamily="18" charset="0"/>
              <a:cs typeface="Times New Roman" panose="02020603050405020304" pitchFamily="18" charset="0"/>
            </a:endParaRPr>
          </a:p>
          <a:p>
            <a:pPr marL="0" indent="0" algn="r" rtl="1">
              <a:buNone/>
            </a:pPr>
            <a:r>
              <a:rPr lang="fa-IR" sz="2400" b="1" dirty="0">
                <a:solidFill>
                  <a:srgbClr val="000099"/>
                </a:solidFill>
                <a:latin typeface="Times New Roman" panose="02020603050405020304" pitchFamily="18" charset="0"/>
                <a:cs typeface="Times New Roman" panose="02020603050405020304" pitchFamily="18" charset="0"/>
              </a:rPr>
              <a:t>حفاظ گذاری برای پرتوهای </a:t>
            </a:r>
            <a:r>
              <a:rPr lang="fa-IR" sz="2400" b="1" dirty="0">
                <a:solidFill>
                  <a:srgbClr val="D60093"/>
                </a:solidFill>
                <a:latin typeface="Times New Roman" panose="02020603050405020304" pitchFamily="18" charset="0"/>
                <a:cs typeface="Times New Roman" panose="02020603050405020304" pitchFamily="18" charset="0"/>
              </a:rPr>
              <a:t>نوترونی</a:t>
            </a:r>
            <a:r>
              <a:rPr lang="fa-IR" sz="2400" b="1" dirty="0">
                <a:solidFill>
                  <a:srgbClr val="000099"/>
                </a:solidFill>
                <a:latin typeface="Times New Roman" panose="02020603050405020304" pitchFamily="18" charset="0"/>
                <a:cs typeface="Times New Roman" panose="02020603050405020304" pitchFamily="18" charset="0"/>
              </a:rPr>
              <a:t> </a:t>
            </a:r>
            <a:r>
              <a:rPr lang="fa-IR" sz="2400" b="1" dirty="0">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استفاده از </a:t>
            </a:r>
            <a:r>
              <a:rPr lang="fa-IR" sz="2133" b="1" dirty="0">
                <a:solidFill>
                  <a:srgbClr val="006600"/>
                </a:solidFill>
                <a:latin typeface="Times New Roman" panose="02020603050405020304" pitchFamily="18" charset="0"/>
                <a:cs typeface="Times New Roman" panose="02020603050405020304" pitchFamily="18" charset="0"/>
              </a:rPr>
              <a:t>مواد هیدروژن دار یا عناصر کادمیمم </a:t>
            </a:r>
            <a:r>
              <a:rPr lang="fa-IR" sz="2133" b="1" dirty="0">
                <a:latin typeface="Times New Roman" panose="02020603050405020304" pitchFamily="18" charset="0"/>
                <a:cs typeface="Times New Roman" panose="02020603050405020304" pitchFamily="18" charset="0"/>
              </a:rPr>
              <a:t>با روکش سربی</a:t>
            </a:r>
          </a:p>
          <a:p>
            <a:pPr marL="0" indent="0" algn="r" rtl="1">
              <a:buNone/>
            </a:pPr>
            <a:r>
              <a:rPr lang="fa-IR" sz="2133" b="1" dirty="0">
                <a:latin typeface="Times New Roman" panose="02020603050405020304" pitchFamily="18" charset="0"/>
                <a:cs typeface="Times New Roman" panose="02020603050405020304" pitchFamily="18" charset="0"/>
              </a:rPr>
              <a:t> ( جنس فلزات سنگین ، سرب و یا معادل بتنی آن)</a:t>
            </a:r>
          </a:p>
          <a:p>
            <a:pPr marL="0" indent="0" algn="r" rtl="1">
              <a:buNone/>
              <a:tabLst>
                <a:tab pos="59269" algn="l"/>
              </a:tabLst>
            </a:pPr>
            <a:endParaRPr lang="fa-IR" sz="2133" b="1" dirty="0">
              <a:latin typeface="Times New Roman" panose="02020603050405020304" pitchFamily="18" charset="0"/>
              <a:cs typeface="Times New Roman" panose="02020603050405020304" pitchFamily="18" charset="0"/>
            </a:endParaRPr>
          </a:p>
          <a:p>
            <a:pPr marL="0" indent="0" algn="r" rtl="1">
              <a:buNone/>
              <a:tabLst>
                <a:tab pos="250620" algn="l"/>
              </a:tabLst>
            </a:pPr>
            <a:r>
              <a:rPr lang="fa-IR" sz="2133" b="1" dirty="0">
                <a:solidFill>
                  <a:srgbClr val="0000FF"/>
                </a:solidFill>
                <a:latin typeface="Times New Roman" panose="02020603050405020304" pitchFamily="18" charset="0"/>
                <a:cs typeface="Times New Roman" panose="02020603050405020304" pitchFamily="18" charset="0"/>
              </a:rPr>
              <a:t>	</a:t>
            </a:r>
            <a:r>
              <a:rPr lang="fa-IR" sz="2400" b="1" dirty="0">
                <a:solidFill>
                  <a:srgbClr val="0000FF"/>
                </a:solidFill>
                <a:latin typeface="Times New Roman" panose="02020603050405020304" pitchFamily="18" charset="0"/>
                <a:cs typeface="Times New Roman" panose="02020603050405020304" pitchFamily="18" charset="0"/>
              </a:rPr>
              <a:t>انواع حفاظ پرسنل : </a:t>
            </a:r>
            <a:r>
              <a:rPr lang="fa-IR" sz="2133" b="1" dirty="0">
                <a:solidFill>
                  <a:srgbClr val="006600"/>
                </a:solidFill>
                <a:latin typeface="Times New Roman" panose="02020603050405020304" pitchFamily="18" charset="0"/>
                <a:cs typeface="Times New Roman" panose="02020603050405020304" pitchFamily="18" charset="0"/>
              </a:rPr>
              <a:t>( </a:t>
            </a:r>
            <a:r>
              <a:rPr lang="fa-IR" sz="2133" b="1" u="sng" dirty="0">
                <a:solidFill>
                  <a:srgbClr val="006600"/>
                </a:solidFill>
                <a:latin typeface="Times New Roman" panose="02020603050405020304" pitchFamily="18" charset="0"/>
                <a:cs typeface="Times New Roman" panose="02020603050405020304" pitchFamily="18" charset="0"/>
              </a:rPr>
              <a:t>پیش بند سربی، عینک سربی، دستکش سربی، تیروئید بند و ...)</a:t>
            </a:r>
          </a:p>
          <a:p>
            <a:pPr marL="0" indent="0" algn="r" rtl="1">
              <a:buNone/>
              <a:tabLst>
                <a:tab pos="250620" algn="l"/>
              </a:tabLst>
            </a:pPr>
            <a:endParaRPr lang="fa-IR" sz="2133" b="1" u="sng" dirty="0">
              <a:solidFill>
                <a:srgbClr val="006600"/>
              </a:solidFill>
              <a:latin typeface="Times New Roman" panose="02020603050405020304" pitchFamily="18" charset="0"/>
              <a:cs typeface="Times New Roman" panose="02020603050405020304" pitchFamily="18" charset="0"/>
            </a:endParaRPr>
          </a:p>
          <a:p>
            <a:pPr marL="0" algn="r" rtl="1">
              <a:spcBef>
                <a:spcPts val="0"/>
              </a:spcBef>
              <a:spcAft>
                <a:spcPts val="1067"/>
              </a:spcAft>
            </a:pPr>
            <a:r>
              <a:rPr lang="fa-IR" sz="2133" b="1" dirty="0">
                <a:solidFill>
                  <a:srgbClr val="FF0000"/>
                </a:solidFill>
                <a:latin typeface="Times New Roman" panose="02020603050405020304" pitchFamily="18" charset="0"/>
                <a:ea typeface="Times New Roman"/>
                <a:cs typeface="Times New Roman" panose="02020603050405020304" pitchFamily="18" charset="0"/>
              </a:rPr>
              <a:t>موارد مورد توجه</a:t>
            </a:r>
            <a:endParaRPr lang="en-US" sz="1920" dirty="0">
              <a:solidFill>
                <a:srgbClr val="FF0000"/>
              </a:solidFill>
              <a:latin typeface="Times New Roman" panose="02020603050405020304" pitchFamily="18" charset="0"/>
              <a:ea typeface="Times New Roman"/>
              <a:cs typeface="Times New Roman" panose="02020603050405020304" pitchFamily="18" charset="0"/>
            </a:endParaRPr>
          </a:p>
          <a:p>
            <a:pPr marL="0" indent="0" algn="r" rtl="1">
              <a:spcBef>
                <a:spcPts val="0"/>
              </a:spcBef>
              <a:spcAft>
                <a:spcPts val="1067"/>
              </a:spcAft>
              <a:buNone/>
            </a:pPr>
            <a:r>
              <a:rPr lang="fa-IR" sz="2133" b="1" dirty="0">
                <a:solidFill>
                  <a:srgbClr val="0000CC"/>
                </a:solidFill>
                <a:latin typeface="Times New Roman" panose="02020603050405020304" pitchFamily="18" charset="0"/>
                <a:ea typeface="Times New Roman"/>
                <a:cs typeface="Times New Roman" panose="02020603050405020304" pitchFamily="18" charset="0"/>
              </a:rPr>
              <a:t>الف - آزمایشات غیر ضروری: </a:t>
            </a:r>
            <a:r>
              <a:rPr lang="fa-IR" sz="2133" b="1" dirty="0">
                <a:latin typeface="Times New Roman" panose="02020603050405020304" pitchFamily="18" charset="0"/>
                <a:ea typeface="Times New Roman"/>
                <a:cs typeface="Times New Roman" panose="02020603050405020304" pitchFamily="18" charset="0"/>
              </a:rPr>
              <a:t>در صورتی که درخواست دقیق پزشکی وجود نداشته باشد</a:t>
            </a:r>
          </a:p>
          <a:p>
            <a:pPr marL="0" indent="0" algn="r" rtl="1">
              <a:spcBef>
                <a:spcPts val="0"/>
              </a:spcBef>
              <a:spcAft>
                <a:spcPts val="1067"/>
              </a:spcAft>
              <a:buNone/>
            </a:pPr>
            <a:r>
              <a:rPr lang="fa-IR" sz="2133" b="1" dirty="0">
                <a:latin typeface="Times New Roman" panose="02020603050405020304" pitchFamily="18" charset="0"/>
                <a:ea typeface="Times New Roman"/>
                <a:cs typeface="Times New Roman" panose="02020603050405020304" pitchFamily="18" charset="0"/>
              </a:rPr>
              <a:t> نباید آزمایشات اشعه </a:t>
            </a:r>
            <a:r>
              <a:rPr lang="en-US" sz="2133" b="1" dirty="0">
                <a:latin typeface="Times New Roman" panose="02020603050405020304" pitchFamily="18" charset="0"/>
                <a:ea typeface="Times New Roman"/>
                <a:cs typeface="Times New Roman" panose="02020603050405020304" pitchFamily="18" charset="0"/>
              </a:rPr>
              <a:t>X</a:t>
            </a:r>
            <a:r>
              <a:rPr lang="fa-IR" sz="2133" b="1" dirty="0">
                <a:latin typeface="Times New Roman" panose="02020603050405020304" pitchFamily="18" charset="0"/>
                <a:ea typeface="Times New Roman"/>
                <a:cs typeface="Times New Roman" panose="02020603050405020304" pitchFamily="18" charset="0"/>
              </a:rPr>
              <a:t> انجام شود.</a:t>
            </a:r>
            <a:endParaRPr lang="en-US" sz="1920" dirty="0">
              <a:latin typeface="Times New Roman" panose="02020603050405020304" pitchFamily="18" charset="0"/>
              <a:ea typeface="Times New Roman"/>
              <a:cs typeface="Times New Roman" panose="02020603050405020304" pitchFamily="18" charset="0"/>
            </a:endParaRPr>
          </a:p>
          <a:p>
            <a:pPr marL="0" indent="0" algn="r" rtl="1">
              <a:spcBef>
                <a:spcPts val="0"/>
              </a:spcBef>
              <a:spcAft>
                <a:spcPts val="1067"/>
              </a:spcAft>
              <a:buNone/>
            </a:pPr>
            <a:r>
              <a:rPr lang="fa-IR" sz="2133" b="1" dirty="0">
                <a:solidFill>
                  <a:srgbClr val="0000CC"/>
                </a:solidFill>
                <a:latin typeface="Times New Roman" panose="02020603050405020304" pitchFamily="18" charset="0"/>
                <a:ea typeface="Times New Roman"/>
                <a:cs typeface="Times New Roman" panose="02020603050405020304" pitchFamily="18" charset="0"/>
              </a:rPr>
              <a:t>ب - تکرار آزمایشات </a:t>
            </a:r>
            <a:r>
              <a:rPr lang="fa-IR" sz="2133" b="1" dirty="0">
                <a:latin typeface="Times New Roman" panose="02020603050405020304" pitchFamily="18" charset="0"/>
                <a:ea typeface="Times New Roman"/>
                <a:cs typeface="Times New Roman" panose="02020603050405020304" pitchFamily="18" charset="0"/>
              </a:rPr>
              <a:t>به دلیل درست کار نکردن دستگاه</a:t>
            </a:r>
            <a:endParaRPr lang="en-US" sz="1920" dirty="0">
              <a:latin typeface="Times New Roman" panose="02020603050405020304" pitchFamily="18" charset="0"/>
              <a:ea typeface="Times New Roman"/>
              <a:cs typeface="Times New Roman" panose="02020603050405020304" pitchFamily="18" charset="0"/>
            </a:endParaRPr>
          </a:p>
          <a:p>
            <a:pPr marL="0" indent="0" algn="r" rtl="1">
              <a:buNone/>
              <a:tabLst>
                <a:tab pos="250620" algn="l"/>
              </a:tabLst>
            </a:pPr>
            <a:endParaRPr lang="fa-IR" sz="2133" b="1" u="sng" dirty="0">
              <a:solidFill>
                <a:srgbClr val="0066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5689600" y="6827521"/>
            <a:ext cx="2275840" cy="389467"/>
          </a:xfrm>
        </p:spPr>
        <p:txBody>
          <a:bodyPr/>
          <a:lstStyle/>
          <a:p>
            <a:fld id="{4FBB5FCB-E7DE-4F33-B753-76C3644479BB}" type="slidenum">
              <a:rPr lang="en-US" smtClean="0"/>
              <a:pPr/>
              <a:t>46</a:t>
            </a:fld>
            <a:endParaRPr lang="en-US" dirty="0"/>
          </a:p>
        </p:txBody>
      </p:sp>
      <p:sp>
        <p:nvSpPr>
          <p:cNvPr id="4" name="Footer Placeholder 3"/>
          <p:cNvSpPr>
            <a:spLocks noGrp="1"/>
          </p:cNvSpPr>
          <p:nvPr>
            <p:ph type="ftr" sz="quarter" idx="11"/>
          </p:nvPr>
        </p:nvSpPr>
        <p:spPr/>
        <p:txBody>
          <a:bodyPr/>
          <a:lstStyle/>
          <a:p>
            <a:r>
              <a:rPr lang="en-US"/>
              <a:t>Movahedi</a:t>
            </a:r>
          </a:p>
        </p:txBody>
      </p:sp>
      <p:pic>
        <p:nvPicPr>
          <p:cNvPr id="6" name="Picture 5">
            <a:extLst>
              <a:ext uri="{FF2B5EF4-FFF2-40B4-BE49-F238E27FC236}">
                <a16:creationId xmlns:a16="http://schemas.microsoft.com/office/drawing/2014/main" id="{A6616949-6317-8C81-DA53-0D8C9B315606}"/>
              </a:ext>
            </a:extLst>
          </p:cNvPr>
          <p:cNvPicPr>
            <a:picLocks noChangeAspect="1"/>
          </p:cNvPicPr>
          <p:nvPr/>
        </p:nvPicPr>
        <p:blipFill>
          <a:blip r:embed="rId3"/>
          <a:stretch>
            <a:fillRect/>
          </a:stretch>
        </p:blipFill>
        <p:spPr>
          <a:xfrm>
            <a:off x="476715" y="4248265"/>
            <a:ext cx="2228965" cy="2933851"/>
          </a:xfrm>
          <a:prstGeom prst="rect">
            <a:avLst/>
          </a:prstGeom>
        </p:spPr>
      </p:pic>
      <p:pic>
        <p:nvPicPr>
          <p:cNvPr id="8" name="Picture 7">
            <a:extLst>
              <a:ext uri="{FF2B5EF4-FFF2-40B4-BE49-F238E27FC236}">
                <a16:creationId xmlns:a16="http://schemas.microsoft.com/office/drawing/2014/main" id="{46A3EB26-A77F-5CCE-0865-EB6FCE919AB8}"/>
              </a:ext>
            </a:extLst>
          </p:cNvPr>
          <p:cNvPicPr>
            <a:picLocks noChangeAspect="1"/>
          </p:cNvPicPr>
          <p:nvPr/>
        </p:nvPicPr>
        <p:blipFill>
          <a:blip r:embed="rId4"/>
          <a:stretch>
            <a:fillRect/>
          </a:stretch>
        </p:blipFill>
        <p:spPr>
          <a:xfrm>
            <a:off x="476714" y="266440"/>
            <a:ext cx="2228965" cy="3413103"/>
          </a:xfrm>
          <a:prstGeom prst="rect">
            <a:avLst/>
          </a:prstGeom>
        </p:spPr>
      </p:pic>
    </p:spTree>
    <p:extLst>
      <p:ext uri="{BB962C8B-B14F-4D97-AF65-F5344CB8AC3E}">
        <p14:creationId xmlns:p14="http://schemas.microsoft.com/office/powerpoint/2010/main" val="10974911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649200" cy="7023948"/>
          </a:xfrm>
        </p:spPr>
        <p:txBody>
          <a:bodyPr>
            <a:noAutofit/>
          </a:bodyPr>
          <a:lstStyle/>
          <a:p>
            <a:pPr marL="0" indent="0" algn="ctr" rtl="1">
              <a:buNone/>
            </a:pPr>
            <a:r>
              <a:rPr lang="fa-IR" sz="2987" b="1" dirty="0">
                <a:solidFill>
                  <a:srgbClr val="C00000"/>
                </a:solidFill>
                <a:latin typeface="Times New Roman" panose="02020603050405020304" pitchFamily="18" charset="0"/>
                <a:cs typeface="Times New Roman" panose="02020603050405020304" pitchFamily="18" charset="0"/>
              </a:rPr>
              <a:t>حد دوز </a:t>
            </a:r>
            <a:r>
              <a:rPr lang="fa-IR" sz="1707" b="1" dirty="0">
                <a:solidFill>
                  <a:srgbClr val="C00000"/>
                </a:solidFill>
                <a:latin typeface="Times New Roman" panose="02020603050405020304" pitchFamily="18" charset="0"/>
                <a:cs typeface="Times New Roman" panose="02020603050405020304" pitchFamily="18" charset="0"/>
              </a:rPr>
              <a:t>312</a:t>
            </a:r>
          </a:p>
          <a:p>
            <a:pPr marL="0" indent="0" algn="r" rtl="1">
              <a:buNone/>
            </a:pPr>
            <a:r>
              <a:rPr lang="fa-IR" sz="2133" b="1" dirty="0">
                <a:latin typeface="Times New Roman" panose="02020603050405020304" pitchFamily="18" charset="0"/>
                <a:cs typeface="Times New Roman" panose="02020603050405020304" pitchFamily="18" charset="0"/>
              </a:rPr>
              <a:t> تعیین حد دوز به عنوان </a:t>
            </a:r>
            <a:r>
              <a:rPr lang="fa-IR" sz="2133" b="1" dirty="0">
                <a:solidFill>
                  <a:srgbClr val="006600"/>
                </a:solidFill>
                <a:latin typeface="Times New Roman" panose="02020603050405020304" pitchFamily="18" charset="0"/>
                <a:cs typeface="Times New Roman" panose="02020603050405020304" pitchFamily="18" charset="0"/>
              </a:rPr>
              <a:t>جزیی از کنترل پرتوگیری </a:t>
            </a:r>
            <a:r>
              <a:rPr lang="fa-IR" sz="2133" b="1" dirty="0">
                <a:latin typeface="Times New Roman" panose="02020603050405020304" pitchFamily="18" charset="0"/>
                <a:cs typeface="Times New Roman" panose="02020603050405020304" pitchFamily="18" charset="0"/>
              </a:rPr>
              <a:t>مورد نیاز است</a:t>
            </a: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کار کمسیون بین المللی حفاظت پرتویی </a:t>
            </a:r>
            <a:r>
              <a:rPr lang="en-US" sz="2133" b="1" dirty="0">
                <a:solidFill>
                  <a:srgbClr val="000099"/>
                </a:solidFill>
                <a:latin typeface="Times New Roman" panose="02020603050405020304" pitchFamily="18" charset="0"/>
                <a:cs typeface="Times New Roman" panose="02020603050405020304" pitchFamily="18" charset="0"/>
              </a:rPr>
              <a:t>(ICRP) </a:t>
            </a:r>
            <a:r>
              <a:rPr lang="fa-IR" sz="2133" b="1" dirty="0">
                <a:solidFill>
                  <a:srgbClr val="000099"/>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حد دوز را مشخص میکند</a:t>
            </a:r>
          </a:p>
          <a:p>
            <a:pPr marL="0" indent="0" algn="r" rtl="1">
              <a:buNone/>
            </a:pPr>
            <a:r>
              <a:rPr lang="fa-IR" sz="2133" b="1" dirty="0">
                <a:latin typeface="Times New Roman" panose="02020603050405020304" pitchFamily="18" charset="0"/>
                <a:cs typeface="Times New Roman" panose="02020603050405020304" pitchFamily="18" charset="0"/>
              </a:rPr>
              <a:t>سطوحی از دوز را تعیین میکند که در مقادیر بالاتر از آنها، عواقب ناشی از تابش برای تشخیص زیان آور و غیر قابل قبول است.</a:t>
            </a:r>
          </a:p>
          <a:p>
            <a:pPr marL="0" indent="0" algn="r" rtl="1">
              <a:buNone/>
            </a:pPr>
            <a:endParaRPr lang="fa-IR" sz="2133" b="1" dirty="0">
              <a:latin typeface="Times New Roman" panose="02020603050405020304" pitchFamily="18" charset="0"/>
              <a:cs typeface="Times New Roman" panose="02020603050405020304" pitchFamily="18" charset="0"/>
            </a:endParaRPr>
          </a:p>
          <a:p>
            <a:pPr marL="0" indent="0" algn="r" rtl="1">
              <a:buNone/>
            </a:pPr>
            <a:r>
              <a:rPr lang="fa-IR" sz="2400" b="1" dirty="0">
                <a:solidFill>
                  <a:srgbClr val="C00000"/>
                </a:solidFill>
                <a:latin typeface="Times New Roman" panose="02020603050405020304" pitchFamily="18" charset="0"/>
                <a:cs typeface="Times New Roman" panose="02020603050405020304" pitchFamily="18" charset="0"/>
              </a:rPr>
              <a:t>1- حد دوز موثر دریافتی کارکنان </a:t>
            </a:r>
            <a:r>
              <a:rPr lang="fa-IR" sz="2133" b="1" dirty="0">
                <a:latin typeface="Times New Roman" panose="02020603050405020304" pitchFamily="18" charset="0"/>
                <a:cs typeface="Times New Roman" panose="02020603050405020304" pitchFamily="18" charset="0"/>
              </a:rPr>
              <a:t>(پرتوکاران)  </a:t>
            </a:r>
            <a:r>
              <a:rPr lang="en-US" sz="2133" b="1" dirty="0">
                <a:latin typeface="Times New Roman" panose="02020603050405020304" pitchFamily="18" charset="0"/>
                <a:cs typeface="Times New Roman" panose="02020603050405020304" pitchFamily="18" charset="0"/>
              </a:rPr>
              <a:t>Occupational Workers</a:t>
            </a:r>
            <a:r>
              <a:rPr lang="fa-IR" sz="2133" b="1" dirty="0">
                <a:latin typeface="Times New Roman" panose="02020603050405020304" pitchFamily="18" charset="0"/>
                <a:cs typeface="Times New Roman" panose="02020603050405020304" pitchFamily="18" charset="0"/>
              </a:rPr>
              <a:t> </a:t>
            </a:r>
            <a:endParaRPr lang="en-US" sz="2133" b="1" dirty="0">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FF"/>
                </a:solidFill>
                <a:latin typeface="Times New Roman" panose="02020603050405020304" pitchFamily="18" charset="0"/>
                <a:cs typeface="Times New Roman" panose="02020603050405020304" pitchFamily="18" charset="0"/>
              </a:rPr>
              <a:t>بیشترین دوز موثر</a:t>
            </a:r>
            <a:r>
              <a:rPr lang="en-US" sz="2133" b="1" dirty="0">
                <a:solidFill>
                  <a:srgbClr val="0000FF"/>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افرادی مثل </a:t>
            </a:r>
            <a:r>
              <a:rPr lang="fa-IR" sz="2133" b="1" dirty="0">
                <a:solidFill>
                  <a:srgbClr val="CC0066"/>
                </a:solidFill>
                <a:latin typeface="Times New Roman" panose="02020603050405020304" pitchFamily="18" charset="0"/>
                <a:cs typeface="Times New Roman" panose="02020603050405020304" pitchFamily="18" charset="0"/>
              </a:rPr>
              <a:t>کاردیولوژیست ه</a:t>
            </a:r>
            <a:r>
              <a:rPr lang="fa-IR" sz="2133" b="1" dirty="0">
                <a:solidFill>
                  <a:srgbClr val="006600"/>
                </a:solidFill>
                <a:latin typeface="Times New Roman" panose="02020603050405020304" pitchFamily="18" charset="0"/>
                <a:cs typeface="Times New Roman" panose="02020603050405020304" pitchFamily="18" charset="0"/>
              </a:rPr>
              <a:t>ا </a:t>
            </a:r>
            <a:r>
              <a:rPr lang="fa-IR" sz="2133" b="1" dirty="0">
                <a:latin typeface="Times New Roman" panose="02020603050405020304" pitchFamily="18" charset="0"/>
                <a:cs typeface="Times New Roman" panose="02020603050405020304" pitchFamily="18" charset="0"/>
              </a:rPr>
              <a:t>که به میزان زیادی در برابر پرتو قرار دارند. </a:t>
            </a:r>
          </a:p>
          <a:p>
            <a:pPr marL="0" indent="0" algn="r" rtl="1">
              <a:buNone/>
            </a:pPr>
            <a:r>
              <a:rPr lang="fa-IR" sz="2133" b="1" dirty="0">
                <a:latin typeface="Times New Roman" panose="02020603050405020304" pitchFamily="18" charset="0"/>
                <a:cs typeface="Times New Roman" panose="02020603050405020304" pitchFamily="18" charset="0"/>
              </a:rPr>
              <a:t>برای انان نیز </a:t>
            </a:r>
            <a:r>
              <a:rPr lang="fa-IR" sz="2133" b="1" dirty="0">
                <a:solidFill>
                  <a:srgbClr val="FF0000"/>
                </a:solidFill>
                <a:latin typeface="Times New Roman" panose="02020603050405020304" pitchFamily="18" charset="0"/>
                <a:cs typeface="Times New Roman" panose="02020603050405020304" pitchFamily="18" charset="0"/>
              </a:rPr>
              <a:t>حد دوز</a:t>
            </a:r>
            <a:r>
              <a:rPr lang="fa-IR" sz="2133" b="1" dirty="0">
                <a:latin typeface="Times New Roman" panose="02020603050405020304" pitchFamily="18" charset="0"/>
                <a:cs typeface="Times New Roman" panose="02020603050405020304" pitchFamily="18" charset="0"/>
              </a:rPr>
              <a:t> </a:t>
            </a:r>
            <a:r>
              <a:rPr lang="en-US" sz="2133" b="1" dirty="0">
                <a:latin typeface="Times New Roman" panose="02020603050405020304" pitchFamily="18" charset="0"/>
                <a:cs typeface="Times New Roman" panose="02020603050405020304" pitchFamily="18" charset="0"/>
              </a:rPr>
              <a:t>(Dose Limit)  </a:t>
            </a:r>
            <a:r>
              <a:rPr lang="fa-IR" sz="2133" b="1" dirty="0">
                <a:latin typeface="Times New Roman" panose="02020603050405020304" pitchFamily="18" charset="0"/>
                <a:cs typeface="Times New Roman" panose="02020603050405020304" pitchFamily="18" charset="0"/>
              </a:rPr>
              <a:t> تعریف میشود. </a:t>
            </a:r>
            <a:endParaRPr lang="en-US" sz="2133" b="1" dirty="0">
              <a:latin typeface="Times New Roman" panose="02020603050405020304" pitchFamily="18" charset="0"/>
              <a:cs typeface="Times New Roman" panose="02020603050405020304" pitchFamily="18" charset="0"/>
            </a:endParaRPr>
          </a:p>
          <a:p>
            <a:pPr marL="0" indent="0" algn="r" rtl="1">
              <a:buNone/>
            </a:pPr>
            <a:r>
              <a:rPr lang="fa-IR" sz="2133" b="1" dirty="0">
                <a:latin typeface="Times New Roman" panose="02020603050405020304" pitchFamily="18" charset="0"/>
                <a:cs typeface="Times New Roman" panose="02020603050405020304" pitchFamily="18" charset="0"/>
              </a:rPr>
              <a:t> الف) </a:t>
            </a:r>
            <a:r>
              <a:rPr lang="fa-IR" sz="2133" b="1" dirty="0">
                <a:solidFill>
                  <a:srgbClr val="FF0000"/>
                </a:solidFill>
                <a:latin typeface="Times New Roman" panose="02020603050405020304" pitchFamily="18" charset="0"/>
                <a:cs typeface="Times New Roman" panose="02020603050405020304" pitchFamily="18" charset="0"/>
              </a:rPr>
              <a:t>حد دوز</a:t>
            </a:r>
            <a:r>
              <a:rPr lang="fa-IR" sz="2133" b="1" dirty="0">
                <a:latin typeface="Times New Roman" panose="02020603050405020304" pitchFamily="18" charset="0"/>
                <a:cs typeface="Times New Roman" panose="02020603050405020304" pitchFamily="18" charset="0"/>
              </a:rPr>
              <a:t> به طور </a:t>
            </a:r>
            <a:r>
              <a:rPr lang="fa-IR" sz="2133" b="1" dirty="0">
                <a:solidFill>
                  <a:srgbClr val="006600"/>
                </a:solidFill>
                <a:latin typeface="Times New Roman" panose="02020603050405020304" pitchFamily="18" charset="0"/>
                <a:cs typeface="Times New Roman" panose="02020603050405020304" pitchFamily="18" charset="0"/>
              </a:rPr>
              <a:t>متوسط  در سال  </a:t>
            </a:r>
            <a:r>
              <a:rPr lang="en-US" sz="2133" b="1" u="sng" dirty="0">
                <a:solidFill>
                  <a:srgbClr val="663300"/>
                </a:solidFill>
                <a:latin typeface="Times New Roman" panose="02020603050405020304" pitchFamily="18" charset="0"/>
                <a:cs typeface="Times New Roman" panose="02020603050405020304" pitchFamily="18" charset="0"/>
              </a:rPr>
              <a:t>20 ml </a:t>
            </a:r>
            <a:r>
              <a:rPr lang="en-US" sz="2133" b="1" u="sng" dirty="0" err="1">
                <a:solidFill>
                  <a:srgbClr val="663300"/>
                </a:solidFill>
                <a:latin typeface="Times New Roman" panose="02020603050405020304" pitchFamily="18" charset="0"/>
                <a:cs typeface="Times New Roman" panose="02020603050405020304" pitchFamily="18" charset="0"/>
              </a:rPr>
              <a:t>Sivert</a:t>
            </a:r>
            <a:endParaRPr lang="fa-IR" sz="2133" b="1" u="sng" dirty="0">
              <a:solidFill>
                <a:srgbClr val="663300"/>
              </a:solidFill>
              <a:latin typeface="Times New Roman" panose="02020603050405020304" pitchFamily="18" charset="0"/>
              <a:cs typeface="Times New Roman" panose="02020603050405020304" pitchFamily="18" charset="0"/>
            </a:endParaRPr>
          </a:p>
          <a:p>
            <a:pPr marL="0" indent="0" algn="r" rtl="1">
              <a:buNone/>
            </a:pPr>
            <a:r>
              <a:rPr lang="fa-IR" sz="2133" b="1" dirty="0">
                <a:latin typeface="Times New Roman" panose="02020603050405020304" pitchFamily="18" charset="0"/>
                <a:cs typeface="Times New Roman" panose="02020603050405020304" pitchFamily="18" charset="0"/>
              </a:rPr>
              <a:t>ب)</a:t>
            </a:r>
            <a:r>
              <a:rPr lang="fa-IR" sz="2133" b="1" dirty="0">
                <a:solidFill>
                  <a:srgbClr val="FF0000"/>
                </a:solidFill>
                <a:latin typeface="Times New Roman" panose="02020603050405020304" pitchFamily="18" charset="0"/>
                <a:cs typeface="Times New Roman" panose="02020603050405020304" pitchFamily="18" charset="0"/>
              </a:rPr>
              <a:t> حد دوز</a:t>
            </a:r>
            <a:r>
              <a:rPr lang="fa-IR" sz="2133" b="1" dirty="0">
                <a:latin typeface="Times New Roman" panose="02020603050405020304" pitchFamily="18" charset="0"/>
                <a:cs typeface="Times New Roman" panose="02020603050405020304" pitchFamily="18" charset="0"/>
              </a:rPr>
              <a:t> در </a:t>
            </a:r>
            <a:r>
              <a:rPr lang="fa-IR" sz="2133" b="1" dirty="0">
                <a:solidFill>
                  <a:srgbClr val="006600"/>
                </a:solidFill>
                <a:latin typeface="Times New Roman" panose="02020603050405020304" pitchFamily="18" charset="0"/>
                <a:cs typeface="Times New Roman" panose="02020603050405020304" pitchFamily="18" charset="0"/>
              </a:rPr>
              <a:t>5 سال متمادی </a:t>
            </a:r>
            <a:r>
              <a:rPr lang="fa-IR" sz="2133" b="1" dirty="0">
                <a:latin typeface="Times New Roman" panose="02020603050405020304" pitchFamily="18" charset="0"/>
                <a:cs typeface="Times New Roman" panose="02020603050405020304" pitchFamily="18" charset="0"/>
              </a:rPr>
              <a:t>در مجموع  </a:t>
            </a:r>
            <a:r>
              <a:rPr lang="en-US" sz="2133" b="1" u="sng" dirty="0">
                <a:solidFill>
                  <a:srgbClr val="663300"/>
                </a:solidFill>
                <a:latin typeface="Times New Roman" panose="02020603050405020304" pitchFamily="18" charset="0"/>
                <a:cs typeface="Times New Roman" panose="02020603050405020304" pitchFamily="18" charset="0"/>
              </a:rPr>
              <a:t>100 ml </a:t>
            </a:r>
            <a:r>
              <a:rPr lang="en-US" sz="2133" b="1" u="sng" dirty="0" err="1">
                <a:solidFill>
                  <a:srgbClr val="663300"/>
                </a:solidFill>
                <a:latin typeface="Times New Roman" panose="02020603050405020304" pitchFamily="18" charset="0"/>
                <a:cs typeface="Times New Roman" panose="02020603050405020304" pitchFamily="18" charset="0"/>
              </a:rPr>
              <a:t>Sivert</a:t>
            </a:r>
            <a:endParaRPr lang="fa-IR" sz="2133" b="1" u="sng" dirty="0">
              <a:solidFill>
                <a:srgbClr val="663300"/>
              </a:solidFill>
              <a:latin typeface="Times New Roman" panose="02020603050405020304" pitchFamily="18" charset="0"/>
              <a:cs typeface="Times New Roman" panose="02020603050405020304" pitchFamily="18" charset="0"/>
            </a:endParaRPr>
          </a:p>
          <a:p>
            <a:pPr marL="0" indent="0" algn="r" rtl="1">
              <a:buNone/>
            </a:pPr>
            <a:r>
              <a:rPr lang="fa-IR" sz="2133" b="1" dirty="0">
                <a:latin typeface="Times New Roman" panose="02020603050405020304" pitchFamily="18" charset="0"/>
                <a:cs typeface="Times New Roman" panose="02020603050405020304" pitchFamily="18" charset="0"/>
              </a:rPr>
              <a:t>شرط : دوز موثر در هر سال از </a:t>
            </a:r>
            <a:r>
              <a:rPr lang="en-US" sz="2133" b="1" dirty="0">
                <a:latin typeface="Times New Roman" panose="02020603050405020304" pitchFamily="18" charset="0"/>
                <a:cs typeface="Times New Roman" panose="02020603050405020304" pitchFamily="18" charset="0"/>
              </a:rPr>
              <a:t>50mSv </a:t>
            </a:r>
            <a:r>
              <a:rPr lang="fa-IR" sz="2133" b="1" dirty="0">
                <a:latin typeface="Times New Roman" panose="02020603050405020304" pitchFamily="18" charset="0"/>
                <a:cs typeface="Times New Roman" panose="02020603050405020304" pitchFamily="18" charset="0"/>
              </a:rPr>
              <a:t> برای  پرتوکار فراتر نرود</a:t>
            </a: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زنان پرتوکار بار دار: </a:t>
            </a:r>
            <a:r>
              <a:rPr lang="fa-IR" sz="2133" b="1" dirty="0">
                <a:latin typeface="Times New Roman" panose="02020603050405020304" pitchFamily="18" charset="0"/>
                <a:cs typeface="Times New Roman" panose="02020603050405020304" pitchFamily="18" charset="0"/>
              </a:rPr>
              <a:t>محدودیت دوز دارند</a:t>
            </a:r>
            <a:endParaRPr lang="en-US" sz="2133" b="1" dirty="0">
              <a:latin typeface="Times New Roman" panose="02020603050405020304" pitchFamily="18" charset="0"/>
              <a:cs typeface="Times New Roman" panose="02020603050405020304" pitchFamily="18" charset="0"/>
            </a:endParaRPr>
          </a:p>
          <a:p>
            <a:pPr marL="0" indent="0" algn="r" rtl="1">
              <a:buNone/>
            </a:pPr>
            <a:endParaRPr lang="fa-IR" sz="2133" b="1" u="sng" dirty="0">
              <a:solidFill>
                <a:srgbClr val="663300"/>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FF0000"/>
                </a:solidFill>
                <a:latin typeface="Times New Roman" panose="02020603050405020304" pitchFamily="18" charset="0"/>
                <a:cs typeface="Times New Roman" panose="02020603050405020304" pitchFamily="18" charset="0"/>
              </a:rPr>
              <a:t>2- </a:t>
            </a:r>
            <a:r>
              <a:rPr lang="fa-IR" sz="2400" b="1" dirty="0">
                <a:solidFill>
                  <a:srgbClr val="C00000"/>
                </a:solidFill>
                <a:latin typeface="Times New Roman" panose="02020603050405020304" pitchFamily="18" charset="0"/>
                <a:cs typeface="Times New Roman" panose="02020603050405020304" pitchFamily="18" charset="0"/>
              </a:rPr>
              <a:t>حد دوز موثر برای عموم مردم</a:t>
            </a:r>
            <a:r>
              <a:rPr lang="fa-IR" sz="2133" b="1" dirty="0">
                <a:solidFill>
                  <a:srgbClr val="C00000"/>
                </a:solidFill>
                <a:latin typeface="Times New Roman" panose="02020603050405020304" pitchFamily="18" charset="0"/>
                <a:cs typeface="Times New Roman" panose="02020603050405020304" pitchFamily="18" charset="0"/>
              </a:rPr>
              <a:t>:</a:t>
            </a:r>
            <a:r>
              <a:rPr lang="en-US" sz="2133" b="1" dirty="0">
                <a:solidFill>
                  <a:srgbClr val="0000CC"/>
                </a:solidFill>
                <a:latin typeface="Times New Roman" panose="02020603050405020304" pitchFamily="18" charset="0"/>
                <a:cs typeface="Times New Roman" panose="02020603050405020304" pitchFamily="18" charset="0"/>
              </a:rPr>
              <a:t>General public </a:t>
            </a:r>
            <a:endParaRPr lang="fa-IR" sz="2133" b="1" dirty="0">
              <a:solidFill>
                <a:srgbClr val="0000CC"/>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CC"/>
                </a:solidFill>
                <a:latin typeface="Times New Roman" panose="02020603050405020304" pitchFamily="18" charset="0"/>
                <a:cs typeface="Times New Roman" panose="02020603050405020304" pitchFamily="18" charset="0"/>
              </a:rPr>
              <a:t> </a:t>
            </a:r>
            <a:r>
              <a:rPr lang="fa-IR" sz="2133" b="1" dirty="0">
                <a:solidFill>
                  <a:srgbClr val="FF0000"/>
                </a:solidFill>
                <a:latin typeface="Times New Roman" panose="02020603050405020304" pitchFamily="18" charset="0"/>
                <a:cs typeface="Times New Roman" panose="02020603050405020304" pitchFamily="18" charset="0"/>
              </a:rPr>
              <a:t>:</a:t>
            </a:r>
            <a:r>
              <a:rPr lang="en-US" sz="2133" b="1" u="sng" dirty="0">
                <a:solidFill>
                  <a:srgbClr val="D60093"/>
                </a:solidFill>
                <a:latin typeface="Times New Roman" panose="02020603050405020304" pitchFamily="18" charset="0"/>
                <a:cs typeface="Times New Roman" panose="02020603050405020304" pitchFamily="18" charset="0"/>
              </a:rPr>
              <a:t>1mSv </a:t>
            </a:r>
            <a:r>
              <a:rPr lang="fa-IR" sz="2133" b="1" dirty="0">
                <a:latin typeface="Times New Roman" panose="02020603050405020304" pitchFamily="18" charset="0"/>
                <a:cs typeface="Times New Roman" panose="02020603050405020304" pitchFamily="18" charset="0"/>
              </a:rPr>
              <a:t>  در سال ( در 5 سال 5 میلی سیورت) </a:t>
            </a: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 برای افرادی که در نزدیکی نیروگاه های هسته ای زندگی میکنند</a:t>
            </a:r>
          </a:p>
          <a:p>
            <a:pPr marL="0" indent="0" algn="r" rtl="1">
              <a:buNone/>
            </a:pPr>
            <a:r>
              <a:rPr lang="fa-IR" sz="2133" b="1" dirty="0">
                <a:latin typeface="Times New Roman" panose="02020603050405020304" pitchFamily="18" charset="0"/>
                <a:cs typeface="Times New Roman" panose="02020603050405020304" pitchFamily="18" charset="0"/>
              </a:rPr>
              <a:t>شرط : دوز موثر در هر سال از </a:t>
            </a:r>
            <a:r>
              <a:rPr lang="en-US" sz="2133" b="1" dirty="0">
                <a:latin typeface="Times New Roman" panose="02020603050405020304" pitchFamily="18" charset="0"/>
                <a:cs typeface="Times New Roman" panose="02020603050405020304" pitchFamily="18" charset="0"/>
              </a:rPr>
              <a:t>2mSv </a:t>
            </a:r>
            <a:r>
              <a:rPr lang="fa-IR" sz="2133" b="1" dirty="0">
                <a:latin typeface="Times New Roman" panose="02020603050405020304" pitchFamily="18" charset="0"/>
                <a:cs typeface="Times New Roman" panose="02020603050405020304" pitchFamily="18" charset="0"/>
              </a:rPr>
              <a:t> برای عموم فراتر نرود</a:t>
            </a:r>
          </a:p>
        </p:txBody>
      </p:sp>
      <p:sp>
        <p:nvSpPr>
          <p:cNvPr id="4" name="Footer Placeholder 3"/>
          <p:cNvSpPr>
            <a:spLocks noGrp="1"/>
          </p:cNvSpPr>
          <p:nvPr>
            <p:ph type="ftr" sz="quarter" idx="11"/>
          </p:nvPr>
        </p:nvSpPr>
        <p:spPr/>
        <p:txBody>
          <a:bodyPr/>
          <a:lstStyle/>
          <a:p>
            <a:r>
              <a:rPr lang="en-US" dirty="0"/>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47</a:t>
            </a:fld>
            <a:endParaRPr lang="en-US"/>
          </a:p>
        </p:txBody>
      </p:sp>
    </p:spTree>
    <p:extLst>
      <p:ext uri="{BB962C8B-B14F-4D97-AF65-F5344CB8AC3E}">
        <p14:creationId xmlns:p14="http://schemas.microsoft.com/office/powerpoint/2010/main" val="38747484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45626"/>
            <a:ext cx="12725400" cy="7088294"/>
          </a:xfrm>
        </p:spPr>
        <p:txBody>
          <a:bodyPr>
            <a:normAutofit/>
          </a:bodyPr>
          <a:lstStyle/>
          <a:p>
            <a:pPr marL="0" indent="0" algn="r" rtl="1">
              <a:buNone/>
            </a:pPr>
            <a:r>
              <a:rPr lang="fa-IR" sz="2600" b="1" dirty="0">
                <a:solidFill>
                  <a:srgbClr val="FF0000"/>
                </a:solidFill>
                <a:latin typeface="Times New Roman" panose="02020603050405020304" pitchFamily="18" charset="0"/>
                <a:cs typeface="Times New Roman" panose="02020603050405020304" pitchFamily="18" charset="0"/>
              </a:rPr>
              <a:t>علت جدا سازی پرتوکاران از عموم جامعه </a:t>
            </a:r>
            <a:r>
              <a:rPr lang="fa-IR" sz="2133" b="1" dirty="0">
                <a:latin typeface="Times New Roman" panose="02020603050405020304" pitchFamily="18" charset="0"/>
                <a:cs typeface="Times New Roman" panose="02020603050405020304" pitchFamily="18" charset="0"/>
              </a:rPr>
              <a:t>(دوز آنها از عموم مردم بیشتر است)</a:t>
            </a:r>
          </a:p>
          <a:p>
            <a:pPr algn="r" rtl="1">
              <a:buFont typeface="Wingdings" panose="05000000000000000000" pitchFamily="2" charset="2"/>
              <a:buChar char="Ø"/>
            </a:pPr>
            <a:r>
              <a:rPr lang="fa-IR" sz="2133" b="1" dirty="0">
                <a:solidFill>
                  <a:srgbClr val="006600"/>
                </a:solidFill>
                <a:latin typeface="Times New Roman" panose="02020603050405020304" pitchFamily="18" charset="0"/>
                <a:cs typeface="Times New Roman" panose="02020603050405020304" pitchFamily="18" charset="0"/>
              </a:rPr>
              <a:t>بیشتر بودن  پرتوگیری آنها از دیگر افراد جامعه </a:t>
            </a:r>
          </a:p>
          <a:p>
            <a:pPr algn="r" rtl="1">
              <a:buFont typeface="Wingdings" panose="05000000000000000000" pitchFamily="2" charset="2"/>
              <a:buChar char="Ø"/>
            </a:pPr>
            <a:r>
              <a:rPr lang="fa-IR" sz="2133" b="1" dirty="0">
                <a:solidFill>
                  <a:srgbClr val="006600"/>
                </a:solidFill>
                <a:latin typeface="Times New Roman" panose="02020603050405020304" pitchFamily="18" charset="0"/>
                <a:cs typeface="Times New Roman" panose="02020603050405020304" pitchFamily="18" charset="0"/>
              </a:rPr>
              <a:t>قبول  آگاهانه ریسک خطرات جزئی کار با پرتو</a:t>
            </a:r>
          </a:p>
          <a:p>
            <a:pPr algn="r" rtl="1">
              <a:buFont typeface="Wingdings" panose="05000000000000000000" pitchFamily="2" charset="2"/>
              <a:buChar char="Ø"/>
            </a:pPr>
            <a:r>
              <a:rPr lang="fa-IR" sz="2133" b="1" dirty="0">
                <a:solidFill>
                  <a:srgbClr val="006600"/>
                </a:solidFill>
                <a:latin typeface="Times New Roman" panose="02020603050405020304" pitchFamily="18" charset="0"/>
                <a:cs typeface="Times New Roman" panose="02020603050405020304" pitchFamily="18" charset="0"/>
              </a:rPr>
              <a:t>کم بودن تعداد آنها نسبت به کل جامعه</a:t>
            </a: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  </a:t>
            </a:r>
            <a:endParaRPr lang="en-US" sz="2133"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600" b="1" dirty="0">
                <a:solidFill>
                  <a:srgbClr val="FF0000"/>
                </a:solidFill>
                <a:latin typeface="Times New Roman" panose="02020603050405020304" pitchFamily="18" charset="0"/>
                <a:cs typeface="Times New Roman" panose="02020603050405020304" pitchFamily="18" charset="0"/>
              </a:rPr>
              <a:t>3- </a:t>
            </a:r>
            <a:r>
              <a:rPr lang="fa-IR" sz="2800" b="1" dirty="0">
                <a:solidFill>
                  <a:srgbClr val="C00000"/>
                </a:solidFill>
                <a:latin typeface="Times New Roman" panose="02020603050405020304" pitchFamily="18" charset="0"/>
                <a:cs typeface="Times New Roman" panose="02020603050405020304" pitchFamily="18" charset="0"/>
              </a:rPr>
              <a:t>حد دوز </a:t>
            </a:r>
            <a:r>
              <a:rPr lang="fa-IR" sz="2600" b="1" dirty="0">
                <a:solidFill>
                  <a:srgbClr val="C00000"/>
                </a:solidFill>
                <a:latin typeface="Times New Roman" panose="02020603050405020304" pitchFamily="18" charset="0"/>
                <a:cs typeface="Times New Roman" panose="02020603050405020304" pitchFamily="18" charset="0"/>
              </a:rPr>
              <a:t>بیمار </a:t>
            </a:r>
            <a:r>
              <a:rPr lang="fa-IR" sz="2600" b="1" dirty="0">
                <a:solidFill>
                  <a:srgbClr val="FF0000"/>
                </a:solidFill>
                <a:latin typeface="Times New Roman" panose="02020603050405020304" pitchFamily="18" charset="0"/>
                <a:cs typeface="Times New Roman" panose="02020603050405020304" pitchFamily="18" charset="0"/>
              </a:rPr>
              <a:t>: </a:t>
            </a:r>
            <a:r>
              <a:rPr lang="fa-IR" sz="2133" b="1" u="sng" dirty="0">
                <a:solidFill>
                  <a:srgbClr val="006600"/>
                </a:solidFill>
                <a:latin typeface="Times New Roman" panose="02020603050405020304" pitchFamily="18" charset="0"/>
                <a:cs typeface="Times New Roman" panose="02020603050405020304" pitchFamily="18" charset="0"/>
              </a:rPr>
              <a:t>هیچ محدودیتی وجود ندارد  </a:t>
            </a:r>
            <a:r>
              <a:rPr lang="fa-IR" sz="2133" b="1" dirty="0">
                <a:latin typeface="Times New Roman" panose="02020603050405020304" pitchFamily="18" charset="0"/>
                <a:cs typeface="Times New Roman" panose="02020603050405020304" pitchFamily="18" charset="0"/>
              </a:rPr>
              <a:t>ولی ولی ..... توجه به  </a:t>
            </a:r>
          </a:p>
          <a:p>
            <a:pPr algn="r" rtl="1">
              <a:buFont typeface="Wingdings" panose="05000000000000000000" pitchFamily="2" charset="2"/>
              <a:buChar char="q"/>
            </a:pPr>
            <a:r>
              <a:rPr lang="fa-IR" sz="2133" b="1" dirty="0">
                <a:solidFill>
                  <a:srgbClr val="D60093"/>
                </a:solidFill>
                <a:latin typeface="Times New Roman" panose="02020603050405020304" pitchFamily="18" charset="0"/>
                <a:cs typeface="Times New Roman" panose="02020603050405020304" pitchFamily="18" charset="0"/>
              </a:rPr>
              <a:t>تابش در کمترین حد قابل قبول امکان پذیر ویا</a:t>
            </a:r>
          </a:p>
          <a:p>
            <a:pPr algn="r" rtl="1">
              <a:buFont typeface="Wingdings" panose="05000000000000000000" pitchFamily="2" charset="2"/>
              <a:buChar char="q"/>
            </a:pPr>
            <a:endParaRPr lang="fa-IR" sz="2133" b="1" dirty="0">
              <a:solidFill>
                <a:srgbClr val="D60093"/>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FF0000"/>
                </a:solidFill>
                <a:latin typeface="Times New Roman" panose="02020603050405020304" pitchFamily="18" charset="0"/>
                <a:cs typeface="Times New Roman" panose="02020603050405020304" pitchFamily="18" charset="0"/>
              </a:rPr>
              <a:t>اصل </a:t>
            </a:r>
            <a:r>
              <a:rPr lang="en-US" sz="2400" b="1" dirty="0">
                <a:solidFill>
                  <a:srgbClr val="FF0000"/>
                </a:solidFill>
                <a:latin typeface="Times New Roman" panose="02020603050405020304" pitchFamily="18" charset="0"/>
                <a:cs typeface="Times New Roman" panose="02020603050405020304" pitchFamily="18" charset="0"/>
              </a:rPr>
              <a:t>ALARA </a:t>
            </a:r>
            <a:r>
              <a:rPr lang="fa-IR" sz="2400" b="1" dirty="0">
                <a:solidFill>
                  <a:srgbClr val="FF0000"/>
                </a:solidFill>
                <a:latin typeface="Times New Roman" panose="02020603050405020304" pitchFamily="18" charset="0"/>
                <a:cs typeface="Times New Roman" panose="02020603050405020304" pitchFamily="18" charset="0"/>
              </a:rPr>
              <a:t>: </a:t>
            </a:r>
            <a:r>
              <a:rPr lang="fa-IR" sz="2400" b="1" dirty="0">
                <a:latin typeface="Times New Roman" panose="02020603050405020304" pitchFamily="18" charset="0"/>
                <a:cs typeface="Times New Roman" panose="02020603050405020304" pitchFamily="18" charset="0"/>
              </a:rPr>
              <a:t>مفهوم این اصل کاهش </a:t>
            </a:r>
            <a:r>
              <a:rPr lang="fa-IR" sz="2400" b="1" u="sng" dirty="0">
                <a:solidFill>
                  <a:srgbClr val="006600"/>
                </a:solidFill>
                <a:latin typeface="Times New Roman" panose="02020603050405020304" pitchFamily="18" charset="0"/>
                <a:cs typeface="Times New Roman" panose="02020603050405020304" pitchFamily="18" charset="0"/>
              </a:rPr>
              <a:t>استفاده از پرتوهای یون ساز به حداقل ممکن</a:t>
            </a:r>
          </a:p>
          <a:p>
            <a:pPr algn="r" rtl="1">
              <a:buFont typeface="Wingdings" panose="05000000000000000000" pitchFamily="2" charset="2"/>
              <a:buChar char="q"/>
            </a:pPr>
            <a:endParaRPr lang="en-US" sz="2133" dirty="0">
              <a:solidFill>
                <a:srgbClr val="D60093"/>
              </a:solidFill>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q"/>
            </a:pPr>
            <a:r>
              <a:rPr lang="fa-IR" sz="2600" b="1" u="sng" dirty="0">
                <a:solidFill>
                  <a:srgbClr val="0000CC"/>
                </a:solidFill>
                <a:latin typeface="Times New Roman" panose="02020603050405020304" pitchFamily="18" charset="0"/>
                <a:cs typeface="Times New Roman" panose="02020603050405020304" pitchFamily="18" charset="0"/>
              </a:rPr>
              <a:t>هرچه کمتر موجه و شدنی</a:t>
            </a:r>
            <a:r>
              <a:rPr lang="fa-IR" sz="2133" b="1" dirty="0">
                <a:solidFill>
                  <a:srgbClr val="0000CC"/>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بهترین توصیف برای قاعده</a:t>
            </a:r>
            <a:r>
              <a:rPr lang="en-US" sz="2600" b="1" dirty="0">
                <a:solidFill>
                  <a:srgbClr val="006600"/>
                </a:solidFill>
                <a:latin typeface="Times New Roman" panose="02020603050405020304" pitchFamily="18" charset="0"/>
                <a:cs typeface="Times New Roman" panose="02020603050405020304" pitchFamily="18" charset="0"/>
              </a:rPr>
              <a:t>(ALAR )</a:t>
            </a:r>
            <a:r>
              <a:rPr lang="en-US" sz="2600" b="1" dirty="0">
                <a:solidFill>
                  <a:srgbClr val="FF0000"/>
                </a:solidFill>
                <a:latin typeface="Times New Roman" panose="02020603050405020304" pitchFamily="18" charset="0"/>
                <a:cs typeface="Times New Roman" panose="02020603050405020304" pitchFamily="18" charset="0"/>
              </a:rPr>
              <a:t> </a:t>
            </a:r>
            <a:endParaRPr lang="en-US" sz="2600" b="1" dirty="0">
              <a:latin typeface="Times New Roman" panose="02020603050405020304" pitchFamily="18" charset="0"/>
              <a:cs typeface="Times New Roman" panose="02020603050405020304" pitchFamily="18" charset="0"/>
            </a:endParaRPr>
          </a:p>
          <a:p>
            <a:pPr marL="0" indent="0">
              <a:buNone/>
            </a:pPr>
            <a:r>
              <a:rPr lang="en-US" sz="2133" b="1" dirty="0">
                <a:solidFill>
                  <a:srgbClr val="FF0000"/>
                </a:solidFill>
                <a:latin typeface="Times New Roman" panose="02020603050405020304" pitchFamily="18" charset="0"/>
                <a:cs typeface="Times New Roman" panose="02020603050405020304" pitchFamily="18" charset="0"/>
              </a:rPr>
              <a:t>As Low As Reasonably Achievable</a:t>
            </a:r>
            <a:endParaRPr lang="fa-IR" sz="2133" b="1" dirty="0">
              <a:solidFill>
                <a:srgbClr val="FF0000"/>
              </a:solidFill>
              <a:latin typeface="Times New Roman" panose="02020603050405020304" pitchFamily="18" charset="0"/>
              <a:cs typeface="Times New Roman" panose="02020603050405020304" pitchFamily="18" charset="0"/>
            </a:endParaRPr>
          </a:p>
          <a:p>
            <a:pPr marL="0" indent="0">
              <a:buNone/>
            </a:pPr>
            <a:endParaRPr lang="fa-IR" sz="2600" b="1" dirty="0">
              <a:solidFill>
                <a:srgbClr val="FF0000"/>
              </a:solidFill>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q"/>
            </a:pPr>
            <a:r>
              <a:rPr lang="fa-IR" sz="2600" b="1" u="sng" dirty="0">
                <a:solidFill>
                  <a:srgbClr val="0000CC"/>
                </a:solidFill>
                <a:latin typeface="Times New Roman" panose="02020603050405020304" pitchFamily="18" charset="0"/>
                <a:cs typeface="Times New Roman" panose="02020603050405020304" pitchFamily="18" charset="0"/>
              </a:rPr>
              <a:t>بزرگ تر بودن مزایا نسبت به عوارض : </a:t>
            </a:r>
            <a:r>
              <a:rPr lang="fa-IR" sz="2133" b="1" dirty="0">
                <a:solidFill>
                  <a:srgbClr val="C00000"/>
                </a:solidFill>
                <a:latin typeface="Times New Roman" panose="02020603050405020304" pitchFamily="18" charset="0"/>
                <a:cs typeface="Times New Roman" panose="02020603050405020304" pitchFamily="18" charset="0"/>
              </a:rPr>
              <a:t>یا موجه سازی </a:t>
            </a:r>
            <a:r>
              <a:rPr lang="fa-IR" sz="2133" b="1" dirty="0">
                <a:latin typeface="Times New Roman" panose="02020603050405020304" pitchFamily="18" charset="0"/>
                <a:cs typeface="Times New Roman" panose="02020603050405020304" pitchFamily="18" charset="0"/>
              </a:rPr>
              <a:t>کاربردهای پرتو</a:t>
            </a:r>
            <a:endParaRPr lang="fa-IR" sz="2133" b="1" u="sng" dirty="0">
              <a:solidFill>
                <a:srgbClr val="0000CC"/>
              </a:solidFill>
              <a:latin typeface="Times New Roman" panose="02020603050405020304" pitchFamily="18" charset="0"/>
              <a:cs typeface="Times New Roman" panose="02020603050405020304" pitchFamily="18" charset="0"/>
            </a:endParaRPr>
          </a:p>
          <a:p>
            <a:pPr marL="0" indent="0" algn="r" rtl="1">
              <a:buNone/>
            </a:pPr>
            <a:r>
              <a:rPr lang="fa-IR" sz="2133" b="1" dirty="0">
                <a:latin typeface="Times New Roman" panose="02020603050405020304" pitchFamily="18" charset="0"/>
                <a:cs typeface="Times New Roman" panose="02020603050405020304" pitchFamily="18" charset="0"/>
              </a:rPr>
              <a:t> بهترین توضیح برای اصل توجیه پذیری در حفاظت پرتوی  </a:t>
            </a:r>
            <a:r>
              <a:rPr lang="en-US" sz="2600" b="1" dirty="0">
                <a:solidFill>
                  <a:srgbClr val="FF0000"/>
                </a:solidFill>
                <a:latin typeface="Times New Roman" panose="02020603050405020304" pitchFamily="18" charset="0"/>
                <a:cs typeface="Times New Roman" panose="02020603050405020304" pitchFamily="18" charset="0"/>
              </a:rPr>
              <a:t>Justification </a:t>
            </a:r>
            <a:r>
              <a:rPr lang="en-US" sz="2133" b="1" dirty="0">
                <a:latin typeface="Times New Roman" panose="02020603050405020304" pitchFamily="18" charset="0"/>
                <a:cs typeface="Times New Roman" panose="02020603050405020304" pitchFamily="18" charset="0"/>
              </a:rPr>
              <a:t>:</a:t>
            </a:r>
            <a:endParaRPr lang="fa-IR" sz="2133" b="1" dirty="0">
              <a:latin typeface="Times New Roman" panose="02020603050405020304" pitchFamily="18" charset="0"/>
              <a:cs typeface="Times New Roman" panose="02020603050405020304" pitchFamily="18" charset="0"/>
            </a:endParaRPr>
          </a:p>
          <a:p>
            <a:pPr marL="0" indent="0" algn="r" rtl="1">
              <a:buNone/>
            </a:pPr>
            <a:endParaRPr lang="fa-IR" sz="2133" b="1" u="sng" dirty="0">
              <a:solidFill>
                <a:srgbClr val="FF0000"/>
              </a:solidFill>
              <a:latin typeface="Times New Roman" panose="02020603050405020304" pitchFamily="18" charset="0"/>
              <a:cs typeface="Times New Roman" panose="02020603050405020304" pitchFamily="18" charset="0"/>
            </a:endParaRPr>
          </a:p>
          <a:p>
            <a:pPr marL="0" indent="0" algn="r" rtl="1">
              <a:buNone/>
            </a:pPr>
            <a:endParaRPr lang="fa-IR" sz="2133" b="1" u="sng" dirty="0">
              <a:solidFill>
                <a:srgbClr val="FF0000"/>
              </a:solidFill>
              <a:latin typeface="Times New Roman" panose="02020603050405020304" pitchFamily="18" charset="0"/>
              <a:cs typeface="Times New Roman" panose="02020603050405020304" pitchFamily="18" charset="0"/>
            </a:endParaRPr>
          </a:p>
          <a:p>
            <a:pPr marL="0" indent="0" algn="r" rtl="1">
              <a:buNone/>
            </a:pPr>
            <a:endParaRPr lang="fa-IR" sz="2133" b="1" u="sng" dirty="0">
              <a:solidFill>
                <a:srgbClr val="FF0000"/>
              </a:solidFill>
              <a:latin typeface="Times New Roman" panose="02020603050405020304" pitchFamily="18" charset="0"/>
              <a:cs typeface="Times New Roman" panose="02020603050405020304" pitchFamily="18" charset="0"/>
            </a:endParaRPr>
          </a:p>
          <a:p>
            <a:pPr marL="0" indent="0" algn="r" rtl="1">
              <a:buNone/>
            </a:pPr>
            <a:endParaRPr lang="fa-IR" sz="2133" b="1" dirty="0">
              <a:solidFill>
                <a:srgbClr val="663300"/>
              </a:solidFill>
              <a:latin typeface="Times New Roman" panose="02020603050405020304" pitchFamily="18" charset="0"/>
              <a:cs typeface="Times New Roman" panose="02020603050405020304" pitchFamily="18" charset="0"/>
            </a:endParaRPr>
          </a:p>
          <a:p>
            <a:pPr marL="0" indent="0" algn="r" rtl="1">
              <a:buNone/>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FBB5FCB-E7DE-4F33-B753-76C3644479BB}" type="slidenum">
              <a:rPr lang="en-US" smtClean="0"/>
              <a:pPr/>
              <a:t>48</a:t>
            </a:fld>
            <a:endParaRPr lang="en-US"/>
          </a:p>
        </p:txBody>
      </p:sp>
      <p:sp>
        <p:nvSpPr>
          <p:cNvPr id="2" name="Footer Placeholder 1"/>
          <p:cNvSpPr>
            <a:spLocks noGrp="1"/>
          </p:cNvSpPr>
          <p:nvPr>
            <p:ph type="ftr" sz="quarter" idx="11"/>
          </p:nvPr>
        </p:nvSpPr>
        <p:spPr/>
        <p:txBody>
          <a:bodyPr/>
          <a:lstStyle/>
          <a:p>
            <a:r>
              <a:rPr lang="en-US"/>
              <a:t>Movahedi</a:t>
            </a:r>
          </a:p>
        </p:txBody>
      </p:sp>
    </p:spTree>
    <p:extLst>
      <p:ext uri="{BB962C8B-B14F-4D97-AF65-F5344CB8AC3E}">
        <p14:creationId xmlns:p14="http://schemas.microsoft.com/office/powerpoint/2010/main" val="37808025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649199" cy="7023948"/>
          </a:xfrm>
        </p:spPr>
        <p:txBody>
          <a:bodyPr>
            <a:normAutofit/>
          </a:bodyPr>
          <a:lstStyle/>
          <a:p>
            <a:pPr marL="0" indent="0" algn="r" rtl="1">
              <a:buNone/>
            </a:pPr>
            <a:r>
              <a:rPr lang="fa-IR" sz="2400" b="1" dirty="0">
                <a:solidFill>
                  <a:srgbClr val="C00000"/>
                </a:solidFill>
                <a:latin typeface="Times New Roman" panose="02020603050405020304" pitchFamily="18" charset="0"/>
                <a:cs typeface="Times New Roman" panose="02020603050405020304" pitchFamily="18" charset="0"/>
              </a:rPr>
              <a:t>قانون ده روز</a:t>
            </a:r>
            <a:r>
              <a:rPr lang="fa-IR" sz="2400" b="1" dirty="0">
                <a:solidFill>
                  <a:srgbClr val="990033"/>
                </a:solidFill>
                <a:latin typeface="Times New Roman" panose="02020603050405020304" pitchFamily="18" charset="0"/>
                <a:cs typeface="Times New Roman" panose="02020603050405020304" pitchFamily="18" charset="0"/>
              </a:rPr>
              <a:t>:</a:t>
            </a:r>
            <a:r>
              <a:rPr lang="fa-IR" sz="2133" b="1" dirty="0">
                <a:solidFill>
                  <a:prstClr val="black"/>
                </a:solidFill>
                <a:latin typeface="Times New Roman" panose="02020603050405020304" pitchFamily="18" charset="0"/>
                <a:cs typeface="Times New Roman" panose="02020603050405020304" pitchFamily="18" charset="0"/>
              </a:rPr>
              <a:t>.</a:t>
            </a:r>
            <a:endParaRPr lang="en-US" sz="2133" b="1" dirty="0">
              <a:solidFill>
                <a:prstClr val="black"/>
              </a:solidFill>
              <a:latin typeface="Times New Roman" panose="02020603050405020304" pitchFamily="18" charset="0"/>
              <a:cs typeface="Times New Roman" panose="02020603050405020304" pitchFamily="18" charset="0"/>
            </a:endParaRPr>
          </a:p>
          <a:p>
            <a:pPr marL="0" indent="0" algn="r" rtl="1">
              <a:buNone/>
            </a:pPr>
            <a:r>
              <a:rPr lang="fa-IR" sz="2133" b="1" u="sng" dirty="0">
                <a:solidFill>
                  <a:srgbClr val="006600"/>
                </a:solidFill>
                <a:latin typeface="Times New Roman" panose="02020603050405020304" pitchFamily="18" charset="0"/>
                <a:cs typeface="Times New Roman" panose="02020603050405020304" pitchFamily="18" charset="0"/>
              </a:rPr>
              <a:t>زنان در سن باروری فقط می توانند در طی ده روز پس از شروع قائدگی </a:t>
            </a:r>
          </a:p>
          <a:p>
            <a:pPr marL="0" indent="0" algn="r" rtl="1">
              <a:buNone/>
            </a:pPr>
            <a:r>
              <a:rPr lang="fa-IR" sz="2133" b="1" dirty="0">
                <a:solidFill>
                  <a:prstClr val="black"/>
                </a:solidFill>
                <a:latin typeface="Times New Roman" panose="02020603050405020304" pitchFamily="18" charset="0"/>
                <a:cs typeface="Times New Roman" panose="02020603050405020304" pitchFamily="18" charset="0"/>
              </a:rPr>
              <a:t>مورد </a:t>
            </a:r>
            <a:r>
              <a:rPr lang="fa-IR" sz="2133" b="1" dirty="0">
                <a:solidFill>
                  <a:srgbClr val="006600"/>
                </a:solidFill>
                <a:latin typeface="Times New Roman" panose="02020603050405020304" pitchFamily="18" charset="0"/>
                <a:cs typeface="Times New Roman" panose="02020603050405020304" pitchFamily="18" charset="0"/>
              </a:rPr>
              <a:t>معاینات تشخیصی و </a:t>
            </a:r>
            <a:r>
              <a:rPr lang="fa-IR" sz="2133" b="1" dirty="0">
                <a:solidFill>
                  <a:prstClr val="black"/>
                </a:solidFill>
                <a:latin typeface="Times New Roman" panose="02020603050405020304" pitchFamily="18" charset="0"/>
                <a:cs typeface="Times New Roman" panose="02020603050405020304" pitchFamily="18" charset="0"/>
              </a:rPr>
              <a:t>درمانی پرتو در ناحیه لگن و اندام های تحتانی شکم قرار گیرند. </a:t>
            </a:r>
          </a:p>
          <a:p>
            <a:pPr marL="0" indent="0" algn="r" rtl="1">
              <a:buNone/>
            </a:pPr>
            <a:r>
              <a:rPr lang="fa-IR" sz="2133" b="1" dirty="0">
                <a:solidFill>
                  <a:prstClr val="black"/>
                </a:solidFill>
                <a:latin typeface="Times New Roman" panose="02020603050405020304" pitchFamily="18" charset="0"/>
                <a:cs typeface="Times New Roman" panose="02020603050405020304" pitchFamily="18" charset="0"/>
              </a:rPr>
              <a:t>شامل زنانی نمیشود که سلامت آنها در خطر است.</a:t>
            </a:r>
          </a:p>
          <a:p>
            <a:pPr marL="0" indent="0" algn="r" rtl="1">
              <a:buNone/>
            </a:pPr>
            <a:endParaRPr lang="fa-IR" sz="2133" b="1" dirty="0">
              <a:solidFill>
                <a:prstClr val="black"/>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CC"/>
                </a:solidFill>
                <a:latin typeface="Times New Roman" panose="02020603050405020304" pitchFamily="18" charset="0"/>
                <a:cs typeface="Times New Roman" panose="02020603050405020304" pitchFamily="18" charset="0"/>
              </a:rPr>
              <a:t>علت </a:t>
            </a:r>
            <a:r>
              <a:rPr lang="fa-IR" sz="2133" b="1" dirty="0">
                <a:solidFill>
                  <a:prstClr val="black"/>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حساسیت جنین به سرطان زایی </a:t>
            </a:r>
            <a:r>
              <a:rPr lang="fa-IR" sz="2133" b="1" dirty="0">
                <a:solidFill>
                  <a:prstClr val="black"/>
                </a:solidFill>
                <a:latin typeface="Times New Roman" panose="02020603050405020304" pitchFamily="18" charset="0"/>
                <a:cs typeface="Times New Roman" panose="02020603050405020304" pitchFamily="18" charset="0"/>
              </a:rPr>
              <a:t>پرتوهای یونساز (دو برابر بزرگسالان)</a:t>
            </a:r>
          </a:p>
          <a:p>
            <a:pPr marL="0" indent="0" algn="r" rtl="1">
              <a:buNone/>
            </a:pPr>
            <a:r>
              <a:rPr lang="fa-IR" sz="2133" b="1" dirty="0">
                <a:solidFill>
                  <a:prstClr val="black"/>
                </a:solidFill>
                <a:latin typeface="Times New Roman" panose="02020603050405020304" pitchFamily="18" charset="0"/>
                <a:cs typeface="Times New Roman" panose="02020603050405020304" pitchFamily="18" charset="0"/>
              </a:rPr>
              <a:t>تا آنجا که ممکن است از تابش به مادران خودداری شود</a:t>
            </a:r>
          </a:p>
          <a:p>
            <a:pPr marL="0" indent="0" algn="r" rtl="1">
              <a:buNone/>
            </a:pPr>
            <a:endParaRPr lang="en-US" sz="2133" b="1" dirty="0">
              <a:latin typeface="Times New Roman" panose="02020603050405020304" pitchFamily="18" charset="0"/>
              <a:cs typeface="Times New Roman" panose="02020603050405020304" pitchFamily="18" charset="0"/>
            </a:endParaRPr>
          </a:p>
          <a:p>
            <a:pPr algn="r" rtl="1">
              <a:buFont typeface="Wingdings" panose="05000000000000000000" pitchFamily="2" charset="2"/>
              <a:buChar char="q"/>
            </a:pPr>
            <a:r>
              <a:rPr lang="fa-IR" sz="2600" b="1" dirty="0">
                <a:solidFill>
                  <a:srgbClr val="0000CC"/>
                </a:solidFill>
                <a:latin typeface="Times New Roman" panose="02020603050405020304" pitchFamily="18" charset="0"/>
                <a:cs typeface="Times New Roman" panose="02020603050405020304" pitchFamily="18" charset="0"/>
              </a:rPr>
              <a:t>برنامه حفاظت در برابر پرتو </a:t>
            </a:r>
            <a:r>
              <a:rPr lang="fa-IR" sz="2600" b="1" dirty="0">
                <a:solidFill>
                  <a:srgbClr val="006600"/>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حفظ تابش گیری بیماران، کل جامعه و پرتوکاران به صورت معقول و ممکن تا حد پایین</a:t>
            </a:r>
            <a:endParaRPr lang="fa-IR" sz="2133" b="1" u="sng" dirty="0">
              <a:solidFill>
                <a:srgbClr val="FF0000"/>
              </a:solidFill>
              <a:latin typeface="Times New Roman" panose="02020603050405020304" pitchFamily="18" charset="0"/>
              <a:cs typeface="Times New Roman" panose="02020603050405020304" pitchFamily="18" charset="0"/>
            </a:endParaRPr>
          </a:p>
          <a:p>
            <a:pPr marL="0" indent="0" algn="r" rtl="1">
              <a:buNone/>
            </a:pPr>
            <a:r>
              <a:rPr lang="fa-IR" sz="2133" b="1" u="sng" dirty="0">
                <a:solidFill>
                  <a:srgbClr val="FF0000"/>
                </a:solidFill>
                <a:latin typeface="Times New Roman" panose="02020603050405020304" pitchFamily="18" charset="0"/>
                <a:cs typeface="Times New Roman" panose="02020603050405020304" pitchFamily="18" charset="0"/>
              </a:rPr>
              <a:t>مهم:</a:t>
            </a:r>
            <a:r>
              <a:rPr lang="fa-IR" sz="2133" b="1" dirty="0">
                <a:solidFill>
                  <a:srgbClr val="FF0000"/>
                </a:solidFill>
                <a:latin typeface="Times New Roman" panose="02020603050405020304" pitchFamily="18" charset="0"/>
                <a:cs typeface="Times New Roman" panose="02020603050405020304" pitchFamily="18" charset="0"/>
              </a:rPr>
              <a:t> </a:t>
            </a:r>
            <a:r>
              <a:rPr lang="fa-IR" sz="2133" b="1" dirty="0">
                <a:solidFill>
                  <a:srgbClr val="000099"/>
                </a:solidFill>
                <a:latin typeface="Times New Roman" panose="02020603050405020304" pitchFamily="18" charset="0"/>
                <a:cs typeface="Times New Roman" panose="02020603050405020304" pitchFamily="18" charset="0"/>
              </a:rPr>
              <a:t>حدود دوز پیشنهاد شده از طرف  کمسیون بین المللی حفاظت پرتویی</a:t>
            </a:r>
            <a:r>
              <a:rPr lang="en-US" sz="2133" b="1" dirty="0">
                <a:solidFill>
                  <a:srgbClr val="000099"/>
                </a:solidFill>
                <a:latin typeface="Times New Roman" panose="02020603050405020304" pitchFamily="18" charset="0"/>
                <a:cs typeface="Times New Roman" panose="02020603050405020304" pitchFamily="18" charset="0"/>
              </a:rPr>
              <a:t> </a:t>
            </a:r>
            <a:r>
              <a:rPr lang="fa-IR" sz="2133" b="1" dirty="0">
                <a:solidFill>
                  <a:srgbClr val="000099"/>
                </a:solidFill>
                <a:latin typeface="Times New Roman" panose="02020603050405020304" pitchFamily="18" charset="0"/>
                <a:cs typeface="Times New Roman" panose="02020603050405020304" pitchFamily="18" charset="0"/>
              </a:rPr>
              <a:t>(</a:t>
            </a:r>
            <a:r>
              <a:rPr lang="en-US" sz="2133" b="1" dirty="0">
                <a:solidFill>
                  <a:srgbClr val="000099"/>
                </a:solidFill>
                <a:latin typeface="Times New Roman" panose="02020603050405020304" pitchFamily="18" charset="0"/>
                <a:cs typeface="Times New Roman" panose="02020603050405020304" pitchFamily="18" charset="0"/>
              </a:rPr>
              <a:t>ICRP</a:t>
            </a:r>
            <a:r>
              <a:rPr lang="fa-IR" sz="2133" b="1" dirty="0">
                <a:solidFill>
                  <a:srgbClr val="000099"/>
                </a:solidFill>
                <a:latin typeface="Times New Roman" panose="02020603050405020304" pitchFamily="18" charset="0"/>
                <a:cs typeface="Times New Roman" panose="02020603050405020304" pitchFamily="18" charset="0"/>
              </a:rPr>
              <a:t>)</a:t>
            </a:r>
            <a:endParaRPr lang="fa-IR" sz="2133" b="1" u="sng" dirty="0">
              <a:solidFill>
                <a:srgbClr val="000099"/>
              </a:solidFill>
              <a:latin typeface="Times New Roman" panose="02020603050405020304" pitchFamily="18" charset="0"/>
              <a:cs typeface="Times New Roman" panose="02020603050405020304" pitchFamily="18" charset="0"/>
            </a:endParaRPr>
          </a:p>
          <a:p>
            <a:pPr marL="0" indent="0">
              <a:buNone/>
            </a:pPr>
            <a:r>
              <a:rPr lang="en-US" sz="2133" b="1" dirty="0">
                <a:solidFill>
                  <a:srgbClr val="000099"/>
                </a:solidFill>
                <a:latin typeface="Times New Roman" panose="02020603050405020304" pitchFamily="18" charset="0"/>
                <a:cs typeface="Times New Roman" panose="02020603050405020304" pitchFamily="18" charset="0"/>
              </a:rPr>
              <a:t>(ICRP): </a:t>
            </a:r>
            <a:r>
              <a:rPr lang="en-US" sz="2133" b="1" dirty="0">
                <a:latin typeface="Times New Roman" panose="02020603050405020304" pitchFamily="18" charset="0"/>
                <a:cs typeface="Times New Roman" panose="02020603050405020304" pitchFamily="18" charset="0"/>
              </a:rPr>
              <a:t>International Commission on Radiological Protection</a:t>
            </a:r>
            <a:endParaRPr lang="fa-IR" sz="2133"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49</a:t>
            </a:fld>
            <a:endParaRPr lang="en-US"/>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800" y="4724402"/>
            <a:ext cx="9839604" cy="2621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6615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330201" y="145626"/>
            <a:ext cx="12496800" cy="7023948"/>
          </a:xfrm>
        </p:spPr>
        <p:txBody>
          <a:bodyPr>
            <a:normAutofit/>
          </a:bodyPr>
          <a:lstStyle/>
          <a:p>
            <a:pPr marL="0" indent="0" algn="ctr" rtl="1">
              <a:buNone/>
              <a:defRPr/>
            </a:pPr>
            <a:r>
              <a:rPr lang="en-GB" sz="2987" b="1" dirty="0">
                <a:solidFill>
                  <a:srgbClr val="C00000"/>
                </a:solidFill>
                <a:latin typeface="Times New Roman" panose="02020603050405020304" pitchFamily="18" charset="0"/>
                <a:cs typeface="Times New Roman" panose="02020603050405020304" pitchFamily="18" charset="0"/>
              </a:rPr>
              <a:t> </a:t>
            </a:r>
            <a:r>
              <a:rPr lang="fa-IR" sz="2987" b="1" dirty="0">
                <a:solidFill>
                  <a:srgbClr val="C00000"/>
                </a:solidFill>
                <a:latin typeface="Times New Roman" panose="02020603050405020304" pitchFamily="18" charset="0"/>
                <a:cs typeface="Times New Roman" panose="02020603050405020304" pitchFamily="18" charset="0"/>
              </a:rPr>
              <a:t>آثار و خصوصيات فيزيکي پرتوهاي يون ساز</a:t>
            </a:r>
            <a:r>
              <a:rPr lang="en-GB" sz="3520" b="1" dirty="0">
                <a:solidFill>
                  <a:srgbClr val="C00000"/>
                </a:solidFill>
                <a:latin typeface="Times New Roman" panose="02020603050405020304" pitchFamily="18" charset="0"/>
                <a:cs typeface="Times New Roman" panose="02020603050405020304" pitchFamily="18" charset="0"/>
              </a:rPr>
              <a:t>  </a:t>
            </a:r>
            <a:r>
              <a:rPr lang="en-GB" sz="1707" b="1" dirty="0">
                <a:solidFill>
                  <a:srgbClr val="C00000"/>
                </a:solidFill>
                <a:latin typeface="Times New Roman" panose="02020603050405020304" pitchFamily="18" charset="0"/>
                <a:cs typeface="Times New Roman" panose="02020603050405020304" pitchFamily="18" charset="0"/>
              </a:rPr>
              <a:t>259</a:t>
            </a:r>
            <a:r>
              <a:rPr lang="en-GB" sz="3520" b="1" dirty="0">
                <a:solidFill>
                  <a:srgbClr val="C00000"/>
                </a:solidFill>
                <a:latin typeface="Times New Roman" panose="02020603050405020304" pitchFamily="18" charset="0"/>
                <a:cs typeface="Times New Roman" panose="02020603050405020304" pitchFamily="18" charset="0"/>
              </a:rPr>
              <a:t>  </a:t>
            </a:r>
          </a:p>
          <a:p>
            <a:pPr marL="0" indent="0" algn="r" rtl="1">
              <a:buNone/>
              <a:defRPr/>
            </a:pPr>
            <a:r>
              <a:rPr lang="fa-IR" sz="2400" b="1" dirty="0">
                <a:solidFill>
                  <a:srgbClr val="0000CC"/>
                </a:solidFill>
                <a:latin typeface="Times New Roman" panose="02020603050405020304" pitchFamily="18" charset="0"/>
                <a:cs typeface="Times New Roman" panose="02020603050405020304" pitchFamily="18" charset="0"/>
              </a:rPr>
              <a:t>جذب انرژي پرتو توسط ماده: </a:t>
            </a:r>
            <a:r>
              <a:rPr lang="fa-IR" sz="2133" b="1" dirty="0">
                <a:solidFill>
                  <a:srgbClr val="006600"/>
                </a:solidFill>
                <a:latin typeface="Times New Roman" panose="02020603050405020304" pitchFamily="18" charset="0"/>
                <a:cs typeface="Times New Roman" panose="02020603050405020304" pitchFamily="18" charset="0"/>
              </a:rPr>
              <a:t>یونیزه شدن ماده اي که تحت تابش </a:t>
            </a:r>
            <a:r>
              <a:rPr lang="fa-IR" sz="2133" b="1" dirty="0">
                <a:latin typeface="Times New Roman" panose="02020603050405020304" pitchFamily="18" charset="0"/>
                <a:cs typeface="Times New Roman" panose="02020603050405020304" pitchFamily="18" charset="0"/>
              </a:rPr>
              <a:t>پرتو يونساز  </a:t>
            </a:r>
          </a:p>
          <a:p>
            <a:pPr marL="0" indent="0" algn="r" rtl="1">
              <a:buNone/>
              <a:defRPr/>
            </a:pPr>
            <a:r>
              <a:rPr lang="fa-IR" sz="2133" b="1" dirty="0">
                <a:latin typeface="Times New Roman" panose="02020603050405020304" pitchFamily="18" charset="0"/>
                <a:cs typeface="Times New Roman" panose="02020603050405020304" pitchFamily="18" charset="0"/>
              </a:rPr>
              <a:t>منجر به </a:t>
            </a:r>
            <a:r>
              <a:rPr lang="fa-IR" sz="2133" b="1" dirty="0">
                <a:solidFill>
                  <a:srgbClr val="006600"/>
                </a:solidFill>
                <a:latin typeface="Times New Roman" panose="02020603050405020304" pitchFamily="18" charset="0"/>
                <a:cs typeface="Times New Roman" panose="02020603050405020304" pitchFamily="18" charset="0"/>
              </a:rPr>
              <a:t>بروز اثار بیولوژیک در بافت زنده </a:t>
            </a:r>
            <a:r>
              <a:rPr lang="fa-IR" sz="2133" b="1" dirty="0">
                <a:latin typeface="Times New Roman" panose="02020603050405020304" pitchFamily="18" charset="0"/>
                <a:cs typeface="Times New Roman" panose="02020603050405020304" pitchFamily="18" charset="0"/>
              </a:rPr>
              <a:t> </a:t>
            </a:r>
            <a:endParaRPr lang="en-GB" sz="2133" b="1" dirty="0">
              <a:latin typeface="Times New Roman" panose="02020603050405020304" pitchFamily="18" charset="0"/>
              <a:cs typeface="Times New Roman" panose="02020603050405020304" pitchFamily="18" charset="0"/>
            </a:endParaRPr>
          </a:p>
          <a:p>
            <a:pPr algn="r" rtl="1" eaLnBrk="1" hangingPunct="1">
              <a:buFontTx/>
              <a:buNone/>
              <a:defRPr/>
            </a:pPr>
            <a:endParaRPr lang="fa-IR" sz="2133" b="1" dirty="0">
              <a:latin typeface="Times New Roman" panose="02020603050405020304" pitchFamily="18" charset="0"/>
              <a:cs typeface="Times New Roman" panose="02020603050405020304" pitchFamily="18" charset="0"/>
            </a:endParaRPr>
          </a:p>
          <a:p>
            <a:pPr algn="ctr" rtl="1" eaLnBrk="1" hangingPunct="1">
              <a:buFontTx/>
              <a:buNone/>
              <a:defRPr/>
            </a:pPr>
            <a:r>
              <a:rPr lang="ar-SA" sz="2560" b="1" i="1" dirty="0">
                <a:solidFill>
                  <a:srgbClr val="C00000"/>
                </a:solidFill>
                <a:latin typeface="Times New Roman" panose="02020603050405020304" pitchFamily="18" charset="0"/>
                <a:cs typeface="Times New Roman" panose="02020603050405020304" pitchFamily="18" charset="0"/>
              </a:rPr>
              <a:t>انتقال خطی</a:t>
            </a:r>
            <a:r>
              <a:rPr lang="ar-SA" sz="2560" b="1" dirty="0">
                <a:solidFill>
                  <a:srgbClr val="C00000"/>
                </a:solidFill>
                <a:latin typeface="Times New Roman" panose="02020603050405020304" pitchFamily="18" charset="0"/>
                <a:cs typeface="Times New Roman" panose="02020603050405020304" pitchFamily="18" charset="0"/>
              </a:rPr>
              <a:t> انرژی</a:t>
            </a:r>
            <a:r>
              <a:rPr lang="fa-IR" sz="2560" b="1" dirty="0">
                <a:solidFill>
                  <a:srgbClr val="C00000"/>
                </a:solidFill>
                <a:latin typeface="Times New Roman" panose="02020603050405020304" pitchFamily="18" charset="0"/>
                <a:cs typeface="Times New Roman" panose="02020603050405020304" pitchFamily="18" charset="0"/>
              </a:rPr>
              <a:t> </a:t>
            </a:r>
            <a:r>
              <a:rPr lang="en-GB" sz="2560" b="1" dirty="0">
                <a:solidFill>
                  <a:srgbClr val="C00000"/>
                </a:solidFill>
                <a:latin typeface="Times New Roman" panose="02020603050405020304" pitchFamily="18" charset="0"/>
                <a:cs typeface="Times New Roman" panose="02020603050405020304" pitchFamily="18" charset="0"/>
              </a:rPr>
              <a:t>(Linear Energy Transfer; LET)</a:t>
            </a:r>
            <a:r>
              <a:rPr lang="fa-IR" sz="2560" b="1" dirty="0">
                <a:solidFill>
                  <a:srgbClr val="C00000"/>
                </a:solidFill>
                <a:latin typeface="Times New Roman" panose="02020603050405020304" pitchFamily="18" charset="0"/>
                <a:cs typeface="Times New Roman" panose="02020603050405020304" pitchFamily="18" charset="0"/>
              </a:rPr>
              <a:t> </a:t>
            </a:r>
          </a:p>
          <a:p>
            <a:pPr marL="123617" indent="0" algn="r" rtl="1">
              <a:buNone/>
              <a:defRPr/>
            </a:pPr>
            <a:r>
              <a:rPr lang="en-GB" sz="2133" b="1" dirty="0">
                <a:solidFill>
                  <a:srgbClr val="C00000"/>
                </a:solidFill>
                <a:latin typeface="Times New Roman" panose="02020603050405020304" pitchFamily="18" charset="0"/>
                <a:cs typeface="Times New Roman" panose="02020603050405020304" pitchFamily="18" charset="0"/>
              </a:rPr>
              <a:t> </a:t>
            </a:r>
            <a:r>
              <a:rPr lang="en-GB" sz="2400" b="1" dirty="0">
                <a:solidFill>
                  <a:srgbClr val="C00000"/>
                </a:solidFill>
                <a:latin typeface="Times New Roman" panose="02020603050405020304" pitchFamily="18" charset="0"/>
                <a:cs typeface="Times New Roman" panose="02020603050405020304" pitchFamily="18" charset="0"/>
              </a:rPr>
              <a:t>LET </a:t>
            </a:r>
            <a:r>
              <a:rPr lang="fa-IR" sz="2400" b="1" dirty="0">
                <a:solidFill>
                  <a:srgbClr val="C00000"/>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برابر است با </a:t>
            </a:r>
            <a:r>
              <a:rPr lang="fa-IR" sz="2133" b="1" u="sng" dirty="0">
                <a:solidFill>
                  <a:srgbClr val="CC00CC"/>
                </a:solidFill>
                <a:latin typeface="Times New Roman" panose="02020603050405020304" pitchFamily="18" charset="0"/>
                <a:cs typeface="Times New Roman" panose="02020603050405020304" pitchFamily="18" charset="0"/>
              </a:rPr>
              <a:t>مقدار انرژی انتقال یافته به محیط مادی در واحد طول مسیر پرتو </a:t>
            </a:r>
          </a:p>
          <a:p>
            <a:pPr marL="123617" indent="0" algn="r" rtl="1">
              <a:buNone/>
              <a:defRPr/>
            </a:pPr>
            <a:r>
              <a:rPr lang="fa-IR" sz="2133" b="1" dirty="0">
                <a:latin typeface="Times New Roman" panose="02020603050405020304" pitchFamily="18" charset="0"/>
                <a:cs typeface="Times New Roman" panose="02020603050405020304" pitchFamily="18" charset="0"/>
              </a:rPr>
              <a:t>یا سرعت واگذاری انرژی به شکل ذره باردار حین عبور تشعشع از ماده </a:t>
            </a:r>
          </a:p>
          <a:p>
            <a:pPr marL="123617" indent="0" algn="r" rtl="1">
              <a:buNone/>
              <a:defRPr/>
            </a:pPr>
            <a:endParaRPr lang="fa-IR" sz="2133" b="1" dirty="0">
              <a:latin typeface="Times New Roman" panose="02020603050405020304" pitchFamily="18" charset="0"/>
              <a:cs typeface="Times New Roman" panose="02020603050405020304" pitchFamily="18" charset="0"/>
            </a:endParaRPr>
          </a:p>
          <a:p>
            <a:pPr marL="123617" indent="0" algn="r" rtl="1">
              <a:buNone/>
              <a:defRPr/>
            </a:pPr>
            <a:r>
              <a:rPr lang="fa-IR" sz="2133" b="1" dirty="0">
                <a:solidFill>
                  <a:srgbClr val="D60093"/>
                </a:solidFill>
                <a:latin typeface="Times New Roman" panose="02020603050405020304" pitchFamily="18" charset="0"/>
                <a:cs typeface="Times New Roman" panose="02020603050405020304" pitchFamily="18" charset="0"/>
              </a:rPr>
              <a:t>خصوصیات </a:t>
            </a:r>
            <a:r>
              <a:rPr lang="en-US" sz="2133" b="1" dirty="0">
                <a:solidFill>
                  <a:srgbClr val="D60093"/>
                </a:solidFill>
                <a:latin typeface="Times New Roman" panose="02020603050405020304" pitchFamily="18" charset="0"/>
                <a:cs typeface="Times New Roman" panose="02020603050405020304" pitchFamily="18" charset="0"/>
              </a:rPr>
              <a:t>:LET</a:t>
            </a:r>
            <a:endParaRPr lang="fa-IR" sz="2133" b="1" dirty="0">
              <a:solidFill>
                <a:srgbClr val="D60093"/>
              </a:solidFill>
              <a:latin typeface="Times New Roman" panose="02020603050405020304" pitchFamily="18" charset="0"/>
              <a:cs typeface="Times New Roman" panose="02020603050405020304" pitchFamily="18" charset="0"/>
            </a:endParaRPr>
          </a:p>
          <a:p>
            <a:pPr marL="489387" lvl="1" indent="-365769" algn="r" rtl="1">
              <a:buFont typeface="Wingdings" panose="05000000000000000000" pitchFamily="2" charset="2"/>
              <a:buChar char="Ø"/>
              <a:defRPr/>
            </a:pPr>
            <a:r>
              <a:rPr lang="fa-IR" sz="2133" b="1" dirty="0">
                <a:solidFill>
                  <a:srgbClr val="0000CC"/>
                </a:solidFill>
                <a:latin typeface="Times New Roman" panose="02020603050405020304" pitchFamily="18" charset="0"/>
                <a:cs typeface="Times New Roman" panose="02020603050405020304" pitchFamily="18" charset="0"/>
              </a:rPr>
              <a:t>ارتباط  </a:t>
            </a:r>
            <a:r>
              <a:rPr lang="en-GB" sz="2133" b="1" dirty="0">
                <a:solidFill>
                  <a:srgbClr val="0000CC"/>
                </a:solidFill>
                <a:latin typeface="Times New Roman" panose="02020603050405020304" pitchFamily="18" charset="0"/>
                <a:cs typeface="Times New Roman" panose="02020603050405020304" pitchFamily="18" charset="0"/>
              </a:rPr>
              <a:t>LET </a:t>
            </a:r>
            <a:r>
              <a:rPr lang="fa-IR" sz="2133" b="1" dirty="0">
                <a:solidFill>
                  <a:srgbClr val="0000CC"/>
                </a:solidFill>
                <a:latin typeface="Times New Roman" panose="02020603050405020304" pitchFamily="18" charset="0"/>
                <a:cs typeface="Times New Roman" panose="02020603050405020304" pitchFamily="18" charset="0"/>
              </a:rPr>
              <a:t> :</a:t>
            </a:r>
            <a:r>
              <a:rPr lang="fa-IR" sz="2133" b="1" dirty="0">
                <a:solidFill>
                  <a:srgbClr val="C00000"/>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به </a:t>
            </a:r>
            <a:r>
              <a:rPr lang="fa-IR" sz="2133" b="1" dirty="0">
                <a:solidFill>
                  <a:srgbClr val="006600"/>
                </a:solidFill>
                <a:latin typeface="Times New Roman" panose="02020603050405020304" pitchFamily="18" charset="0"/>
                <a:cs typeface="Times New Roman" panose="02020603050405020304" pitchFamily="18" charset="0"/>
              </a:rPr>
              <a:t>یونیزاسیون</a:t>
            </a:r>
            <a:r>
              <a:rPr lang="fa-IR" sz="2133" b="1" dirty="0">
                <a:latin typeface="Times New Roman" panose="02020603050405020304" pitchFamily="18" charset="0"/>
                <a:cs typeface="Times New Roman" panose="02020603050405020304" pitchFamily="18" charset="0"/>
              </a:rPr>
              <a:t> ویژه  </a:t>
            </a:r>
          </a:p>
          <a:p>
            <a:pPr marL="489387" lvl="1" indent="-365769" algn="r" rtl="1">
              <a:buFont typeface="Wingdings" panose="05000000000000000000" pitchFamily="2" charset="2"/>
              <a:buChar char="Ø"/>
              <a:defRPr/>
            </a:pPr>
            <a:r>
              <a:rPr lang="fa-IR" sz="2133" b="1" dirty="0">
                <a:solidFill>
                  <a:srgbClr val="0000CC"/>
                </a:solidFill>
                <a:latin typeface="Times New Roman" panose="02020603050405020304" pitchFamily="18" charset="0"/>
                <a:cs typeface="Times New Roman" panose="02020603050405020304" pitchFamily="18" charset="0"/>
              </a:rPr>
              <a:t>واحد </a:t>
            </a:r>
            <a:r>
              <a:rPr lang="en-GB" sz="2133" b="1" dirty="0">
                <a:solidFill>
                  <a:srgbClr val="0000CC"/>
                </a:solidFill>
                <a:latin typeface="Times New Roman" panose="02020603050405020304" pitchFamily="18" charset="0"/>
                <a:cs typeface="Times New Roman" panose="02020603050405020304" pitchFamily="18" charset="0"/>
              </a:rPr>
              <a:t>LET </a:t>
            </a:r>
            <a:r>
              <a:rPr lang="fa-IR" sz="2133" b="1" dirty="0">
                <a:solidFill>
                  <a:srgbClr val="0000CC"/>
                </a:solidFill>
                <a:latin typeface="Times New Roman" panose="02020603050405020304" pitchFamily="18" charset="0"/>
                <a:cs typeface="Times New Roman" panose="02020603050405020304" pitchFamily="18" charset="0"/>
              </a:rPr>
              <a:t>: </a:t>
            </a:r>
            <a:r>
              <a:rPr lang="en-US" sz="2133" b="1" dirty="0" err="1">
                <a:solidFill>
                  <a:srgbClr val="006600"/>
                </a:solidFill>
                <a:latin typeface="Times New Roman" panose="02020603050405020304" pitchFamily="18" charset="0"/>
                <a:cs typeface="Times New Roman" panose="02020603050405020304" pitchFamily="18" charset="0"/>
              </a:rPr>
              <a:t>keV</a:t>
            </a:r>
            <a:r>
              <a:rPr lang="ar-SA" sz="2133" b="1" dirty="0">
                <a:solidFill>
                  <a:srgbClr val="006600"/>
                </a:solidFill>
                <a:latin typeface="Times New Roman" panose="02020603050405020304" pitchFamily="18" charset="0"/>
                <a:cs typeface="Times New Roman" panose="02020603050405020304" pitchFamily="18" charset="0"/>
              </a:rPr>
              <a:t> بر میکرون</a:t>
            </a:r>
            <a:r>
              <a:rPr lang="fa-IR" sz="2133" b="1" dirty="0">
                <a:solidFill>
                  <a:srgbClr val="006600"/>
                </a:solidFill>
                <a:latin typeface="Times New Roman" panose="02020603050405020304" pitchFamily="18" charset="0"/>
                <a:cs typeface="Times New Roman" panose="02020603050405020304" pitchFamily="18" charset="0"/>
              </a:rPr>
              <a:t>  </a:t>
            </a:r>
            <a:r>
              <a:rPr lang="en-GB" sz="2133" b="1" dirty="0">
                <a:solidFill>
                  <a:srgbClr val="FF0000"/>
                </a:solidFill>
                <a:latin typeface="Times New Roman" panose="02020603050405020304" pitchFamily="18" charset="0"/>
                <a:cs typeface="Times New Roman" panose="02020603050405020304" pitchFamily="18" charset="0"/>
              </a:rPr>
              <a:t>(</a:t>
            </a:r>
            <a:r>
              <a:rPr lang="en-GB" sz="2133" b="1" dirty="0" err="1">
                <a:solidFill>
                  <a:srgbClr val="FF0000"/>
                </a:solidFill>
                <a:latin typeface="Times New Roman" panose="02020603050405020304" pitchFamily="18" charset="0"/>
                <a:cs typeface="Times New Roman" panose="02020603050405020304" pitchFamily="18" charset="0"/>
              </a:rPr>
              <a:t>keV</a:t>
            </a:r>
            <a:r>
              <a:rPr lang="en-GB" sz="2133" b="1" dirty="0">
                <a:solidFill>
                  <a:srgbClr val="FF0000"/>
                </a:solidFill>
                <a:latin typeface="Times New Roman" panose="02020603050405020304" pitchFamily="18" charset="0"/>
                <a:cs typeface="Times New Roman" panose="02020603050405020304" pitchFamily="18" charset="0"/>
              </a:rPr>
              <a:t>/</a:t>
            </a:r>
            <a:r>
              <a:rPr lang="el-GR" sz="2133" b="1" dirty="0">
                <a:solidFill>
                  <a:srgbClr val="FF0000"/>
                </a:solidFill>
                <a:latin typeface="Times New Roman" panose="02020603050405020304" pitchFamily="18" charset="0"/>
                <a:cs typeface="Times New Roman" panose="02020603050405020304" pitchFamily="18" charset="0"/>
              </a:rPr>
              <a:t>μ</a:t>
            </a:r>
            <a:r>
              <a:rPr lang="en-GB" sz="2133" b="1" dirty="0">
                <a:solidFill>
                  <a:srgbClr val="FF0000"/>
                </a:solidFill>
                <a:latin typeface="Times New Roman" panose="02020603050405020304" pitchFamily="18" charset="0"/>
                <a:cs typeface="Times New Roman" panose="02020603050405020304" pitchFamily="18" charset="0"/>
              </a:rPr>
              <a:t>m)</a:t>
            </a:r>
            <a:endParaRPr lang="fa-IR" sz="2133" b="1" dirty="0">
              <a:solidFill>
                <a:srgbClr val="FF0000"/>
              </a:solidFill>
              <a:latin typeface="Times New Roman" panose="02020603050405020304" pitchFamily="18" charset="0"/>
              <a:cs typeface="Times New Roman" panose="02020603050405020304" pitchFamily="18" charset="0"/>
            </a:endParaRPr>
          </a:p>
          <a:p>
            <a:pPr marL="489387" lvl="1" indent="-365769" algn="r" rtl="1">
              <a:buFont typeface="Wingdings" panose="05000000000000000000" pitchFamily="2" charset="2"/>
              <a:buChar char="Ø"/>
              <a:defRPr/>
            </a:pPr>
            <a:r>
              <a:rPr lang="fa-IR" sz="2133" b="1" dirty="0">
                <a:solidFill>
                  <a:srgbClr val="0000CC"/>
                </a:solidFill>
                <a:latin typeface="Times New Roman" panose="02020603050405020304" pitchFamily="18" charset="0"/>
                <a:cs typeface="Times New Roman" panose="02020603050405020304" pitchFamily="18" charset="0"/>
              </a:rPr>
              <a:t>با افزایش</a:t>
            </a:r>
            <a:r>
              <a:rPr lang="en-GB" sz="2133" b="1" dirty="0">
                <a:solidFill>
                  <a:srgbClr val="0000CC"/>
                </a:solidFill>
                <a:latin typeface="Times New Roman" panose="02020603050405020304" pitchFamily="18" charset="0"/>
                <a:cs typeface="Times New Roman" panose="02020603050405020304" pitchFamily="18" charset="0"/>
              </a:rPr>
              <a:t>LET</a:t>
            </a:r>
            <a:r>
              <a:rPr lang="fa-IR" sz="2133" b="1" dirty="0">
                <a:solidFill>
                  <a:srgbClr val="006600"/>
                </a:solidFill>
                <a:latin typeface="Times New Roman" panose="02020603050405020304" pitchFamily="18" charset="0"/>
                <a:cs typeface="Times New Roman" panose="02020603050405020304" pitchFamily="18" charset="0"/>
              </a:rPr>
              <a:t> </a:t>
            </a:r>
            <a:r>
              <a:rPr lang="fa-IR" sz="2133" b="1" dirty="0">
                <a:solidFill>
                  <a:srgbClr val="0000CC"/>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تعداد یون های </a:t>
            </a:r>
            <a:r>
              <a:rPr lang="fa-IR" sz="2133" b="1" dirty="0">
                <a:latin typeface="Times New Roman" panose="02020603050405020304" pitchFamily="18" charset="0"/>
                <a:cs typeface="Times New Roman" panose="02020603050405020304" pitchFamily="18" charset="0"/>
              </a:rPr>
              <a:t>اختصاصی نیز </a:t>
            </a:r>
            <a:r>
              <a:rPr lang="fa-IR" sz="2133" b="1" dirty="0">
                <a:solidFill>
                  <a:srgbClr val="006600"/>
                </a:solidFill>
                <a:latin typeface="Times New Roman" panose="02020603050405020304" pitchFamily="18" charset="0"/>
                <a:cs typeface="Times New Roman" panose="02020603050405020304" pitchFamily="18" charset="0"/>
              </a:rPr>
              <a:t>افزایش</a:t>
            </a:r>
            <a:r>
              <a:rPr lang="fa-IR" sz="2133" b="1" dirty="0">
                <a:latin typeface="Times New Roman" panose="02020603050405020304" pitchFamily="18" charset="0"/>
                <a:cs typeface="Times New Roman" panose="02020603050405020304" pitchFamily="18" charset="0"/>
              </a:rPr>
              <a:t> مییابد.</a:t>
            </a:r>
          </a:p>
          <a:p>
            <a:pPr marL="489387" lvl="1" indent="-365769" algn="r" rtl="1">
              <a:buFont typeface="Wingdings" panose="05000000000000000000" pitchFamily="2" charset="2"/>
              <a:buChar char="Ø"/>
              <a:defRPr/>
            </a:pPr>
            <a:r>
              <a:rPr lang="fa-IR" sz="2133" b="1" dirty="0">
                <a:solidFill>
                  <a:srgbClr val="0000CC"/>
                </a:solidFill>
                <a:latin typeface="Times New Roman" panose="02020603050405020304" pitchFamily="18" charset="0"/>
                <a:cs typeface="Times New Roman" panose="02020603050405020304" pitchFamily="18" charset="0"/>
              </a:rPr>
              <a:t>وابستگی مقدار</a:t>
            </a:r>
            <a:r>
              <a:rPr lang="en-GB" sz="2133" b="1" dirty="0">
                <a:solidFill>
                  <a:srgbClr val="0000CC"/>
                </a:solidFill>
                <a:latin typeface="Times New Roman" panose="02020603050405020304" pitchFamily="18" charset="0"/>
                <a:cs typeface="Times New Roman" panose="02020603050405020304" pitchFamily="18" charset="0"/>
              </a:rPr>
              <a:t>LET </a:t>
            </a:r>
            <a:r>
              <a:rPr lang="fa-IR" sz="2133" b="1" dirty="0">
                <a:latin typeface="Times New Roman" panose="02020603050405020304" pitchFamily="18" charset="0"/>
                <a:cs typeface="Times New Roman" panose="02020603050405020304" pitchFamily="18" charset="0"/>
              </a:rPr>
              <a:t> :  به </a:t>
            </a:r>
            <a:r>
              <a:rPr lang="fa-IR" sz="2133" b="1" dirty="0">
                <a:solidFill>
                  <a:srgbClr val="006600"/>
                </a:solidFill>
                <a:latin typeface="Times New Roman" panose="02020603050405020304" pitchFamily="18" charset="0"/>
                <a:cs typeface="Times New Roman" panose="02020603050405020304" pitchFamily="18" charset="0"/>
              </a:rPr>
              <a:t>متوسط همه انرژی </a:t>
            </a:r>
            <a:r>
              <a:rPr lang="fa-IR" sz="2133" b="1" dirty="0">
                <a:latin typeface="Times New Roman" panose="02020603050405020304" pitchFamily="18" charset="0"/>
                <a:cs typeface="Times New Roman" panose="02020603050405020304" pitchFamily="18" charset="0"/>
              </a:rPr>
              <a:t>های آن پرتو است</a:t>
            </a:r>
          </a:p>
          <a:p>
            <a:pPr marL="123617" lvl="1" indent="0" algn="r" rtl="1">
              <a:buNone/>
              <a:defRPr/>
            </a:pPr>
            <a:r>
              <a:rPr lang="fa-IR" sz="2133" b="1" dirty="0">
                <a:latin typeface="Times New Roman" panose="02020603050405020304" pitchFamily="18" charset="0"/>
                <a:cs typeface="Times New Roman" panose="02020603050405020304" pitchFamily="18" charset="0"/>
              </a:rPr>
              <a:t>(چون هیچ پرتویی تک انرژی نیست) </a:t>
            </a:r>
            <a:r>
              <a:rPr lang="en-US" sz="2133" b="1" dirty="0">
                <a:latin typeface="Times New Roman" panose="02020603050405020304" pitchFamily="18" charset="0"/>
                <a:cs typeface="Times New Roman" panose="02020603050405020304" pitchFamily="18" charset="0"/>
              </a:rPr>
              <a:t> </a:t>
            </a:r>
            <a:endParaRPr lang="fa-IR" sz="2133" b="1" dirty="0">
              <a:latin typeface="Times New Roman" panose="02020603050405020304" pitchFamily="18" charset="0"/>
              <a:cs typeface="Times New Roman" panose="02020603050405020304" pitchFamily="18" charset="0"/>
            </a:endParaRPr>
          </a:p>
          <a:p>
            <a:pPr marL="123617" lvl="1" indent="0" algn="r" rtl="1">
              <a:buNone/>
              <a:defRPr/>
            </a:pPr>
            <a:endParaRPr lang="fa-IR" sz="2133" b="1" dirty="0">
              <a:latin typeface="Times New Roman" panose="02020603050405020304" pitchFamily="18" charset="0"/>
              <a:cs typeface="Times New Roman" panose="02020603050405020304" pitchFamily="18" charset="0"/>
            </a:endParaRPr>
          </a:p>
          <a:p>
            <a:pPr marL="489387" lvl="1" indent="-365769" algn="r" rtl="1">
              <a:buFont typeface="Wingdings" panose="05000000000000000000" pitchFamily="2" charset="2"/>
              <a:buChar char="Ø"/>
              <a:defRPr/>
            </a:pPr>
            <a:r>
              <a:rPr lang="fa-IR" sz="2133" b="1" dirty="0">
                <a:solidFill>
                  <a:srgbClr val="0000FF"/>
                </a:solidFill>
                <a:latin typeface="Times New Roman" panose="02020603050405020304" pitchFamily="18" charset="0"/>
                <a:cs typeface="Times New Roman" panose="02020603050405020304" pitchFamily="18" charset="0"/>
              </a:rPr>
              <a:t>اهمیت </a:t>
            </a:r>
            <a:r>
              <a:rPr lang="en-GB" sz="2133" b="1" dirty="0">
                <a:solidFill>
                  <a:srgbClr val="0000FF"/>
                </a:solidFill>
                <a:latin typeface="Times New Roman" panose="02020603050405020304" pitchFamily="18" charset="0"/>
                <a:cs typeface="Times New Roman" panose="02020603050405020304" pitchFamily="18" charset="0"/>
              </a:rPr>
              <a:t>LET</a:t>
            </a:r>
            <a:r>
              <a:rPr lang="fa-IR" sz="2133" b="1" dirty="0">
                <a:solidFill>
                  <a:srgbClr val="0000FF"/>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رابطه نزدیکی با میزان آسیب  بیولوژیکی </a:t>
            </a:r>
            <a:r>
              <a:rPr lang="fa-IR" sz="2133" b="1" dirty="0">
                <a:latin typeface="Times New Roman" panose="02020603050405020304" pitchFamily="18" charset="0"/>
                <a:cs typeface="Times New Roman" panose="02020603050405020304" pitchFamily="18" charset="0"/>
              </a:rPr>
              <a:t>  </a:t>
            </a:r>
          </a:p>
        </p:txBody>
      </p:sp>
      <p:sp>
        <p:nvSpPr>
          <p:cNvPr id="2" name="Footer Placeholder 1"/>
          <p:cNvSpPr>
            <a:spLocks noGrp="1"/>
          </p:cNvSpPr>
          <p:nvPr>
            <p:ph type="ftr" sz="quarter" idx="11"/>
          </p:nvPr>
        </p:nvSpPr>
        <p:spPr/>
        <p:txBody>
          <a:bodyPr/>
          <a:lstStyle/>
          <a:p>
            <a:pPr>
              <a:defRPr/>
            </a:pPr>
            <a:r>
              <a:rPr lang="en-US">
                <a:solidFill>
                  <a:srgbClr val="000000"/>
                </a:solidFill>
              </a:rPr>
              <a:t>Movahedi</a:t>
            </a:r>
          </a:p>
        </p:txBody>
      </p:sp>
      <p:sp>
        <p:nvSpPr>
          <p:cNvPr id="5" name="Slide Number Placeholder 4"/>
          <p:cNvSpPr>
            <a:spLocks noGrp="1"/>
          </p:cNvSpPr>
          <p:nvPr>
            <p:ph type="sldNum" sz="quarter" idx="12"/>
          </p:nvPr>
        </p:nvSpPr>
        <p:spPr/>
        <p:txBody>
          <a:bodyPr/>
          <a:lstStyle/>
          <a:p>
            <a:pPr>
              <a:defRPr/>
            </a:pPr>
            <a:fld id="{107C5D09-8640-451C-B8AA-30C408C2E0E6}" type="slidenum">
              <a:rPr lang="ar-SA" smtClean="0">
                <a:solidFill>
                  <a:srgbClr val="000000"/>
                </a:solidFill>
              </a:rPr>
              <a:pPr>
                <a:defRPr/>
              </a:pPr>
              <a:t>5</a:t>
            </a:fld>
            <a:endParaRPr lang="en-GB">
              <a:solidFill>
                <a:srgbClr val="000000"/>
              </a:solidFill>
            </a:endParaRPr>
          </a:p>
        </p:txBody>
      </p:sp>
    </p:spTree>
    <p:extLst>
      <p:ext uri="{BB962C8B-B14F-4D97-AF65-F5344CB8AC3E}">
        <p14:creationId xmlns:p14="http://schemas.microsoft.com/office/powerpoint/2010/main" val="38864234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2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2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2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627">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627">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627">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627">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627">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627">
                                            <p:txEl>
                                              <p:pRg st="13" end="13"/>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627">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725400" cy="6832818"/>
          </a:xfrm>
        </p:spPr>
        <p:txBody>
          <a:bodyPr/>
          <a:lstStyle/>
          <a:p>
            <a:pPr marL="0" indent="0">
              <a:buNone/>
            </a:pPr>
            <a:r>
              <a:rPr lang="en-US" sz="1979" b="1" dirty="0">
                <a:solidFill>
                  <a:srgbClr val="C00000"/>
                </a:solidFill>
                <a:latin typeface="Times New Roman" pitchFamily="18" charset="0"/>
                <a:cs typeface="Times New Roman" pitchFamily="18" charset="0"/>
              </a:rPr>
              <a:t>(ICRP): </a:t>
            </a:r>
            <a:r>
              <a:rPr lang="en-US" sz="1979" b="1" dirty="0">
                <a:solidFill>
                  <a:srgbClr val="000099"/>
                </a:solidFill>
                <a:latin typeface="Times New Roman" pitchFamily="18" charset="0"/>
                <a:cs typeface="Times New Roman" pitchFamily="18" charset="0"/>
              </a:rPr>
              <a:t>Limitation of dose Author</a:t>
            </a:r>
            <a:r>
              <a:rPr lang="en-US" sz="1979" b="1" dirty="0">
                <a:solidFill>
                  <a:prstClr val="black"/>
                </a:solidFill>
                <a:latin typeface="Times New Roman" pitchFamily="18" charset="0"/>
                <a:cs typeface="Times New Roman" pitchFamily="18" charset="0"/>
              </a:rPr>
              <a:t>: </a:t>
            </a:r>
            <a:r>
              <a:rPr lang="en-US" sz="1979" b="1" dirty="0">
                <a:solidFill>
                  <a:srgbClr val="006600"/>
                </a:solidFill>
                <a:latin typeface="Times New Roman" pitchFamily="18" charset="0"/>
                <a:cs typeface="Times New Roman" pitchFamily="18" charset="0"/>
              </a:rPr>
              <a:t>International Commission on Radiation Protection</a:t>
            </a:r>
            <a:endParaRPr lang="en-US" sz="1979" b="1" dirty="0">
              <a:solidFill>
                <a:srgbClr val="C00000"/>
              </a:solidFill>
              <a:latin typeface="Times New Roman" pitchFamily="18" charset="0"/>
              <a:cs typeface="Times New Roman" pitchFamily="18" charset="0"/>
            </a:endParaRPr>
          </a:p>
          <a:p>
            <a:pPr marL="0" indent="0" algn="ctr">
              <a:buNone/>
            </a:pPr>
            <a:endParaRPr lang="en-US" sz="1979" b="1" dirty="0">
              <a:solidFill>
                <a:srgbClr val="C00000"/>
              </a:solidFill>
              <a:latin typeface="Times New Roman" pitchFamily="18" charset="0"/>
              <a:cs typeface="Times New Roman" pitchFamily="18" charset="0"/>
            </a:endParaRPr>
          </a:p>
          <a:p>
            <a:pPr marL="0" indent="0" algn="ctr">
              <a:buNone/>
            </a:pPr>
            <a:r>
              <a:rPr lang="en-US" sz="2226" b="1" dirty="0">
                <a:solidFill>
                  <a:srgbClr val="C00000"/>
                </a:solidFill>
                <a:latin typeface="Times New Roman" pitchFamily="18" charset="0"/>
                <a:cs typeface="Times New Roman" pitchFamily="18" charset="0"/>
              </a:rPr>
              <a:t>Dosage Recommended by the ICRP</a:t>
            </a:r>
          </a:p>
          <a:p>
            <a:pPr marL="0" indent="0">
              <a:buNone/>
            </a:pPr>
            <a:r>
              <a:rPr lang="en-US" sz="1979" b="1" dirty="0">
                <a:latin typeface="Times New Roman" pitchFamily="18" charset="0"/>
                <a:cs typeface="Times New Roman" pitchFamily="18" charset="0"/>
              </a:rPr>
              <a:t>The annual dose limit for the </a:t>
            </a:r>
            <a:r>
              <a:rPr lang="en-US" sz="1979" b="1" u="sng" dirty="0">
                <a:solidFill>
                  <a:srgbClr val="006600"/>
                </a:solidFill>
                <a:latin typeface="Times New Roman" pitchFamily="18" charset="0"/>
                <a:cs typeface="Times New Roman" pitchFamily="18" charset="0"/>
              </a:rPr>
              <a:t>general public</a:t>
            </a:r>
            <a:r>
              <a:rPr lang="en-US" sz="1979" b="1" dirty="0">
                <a:latin typeface="Times New Roman" pitchFamily="18" charset="0"/>
                <a:cs typeface="Times New Roman" pitchFamily="18" charset="0"/>
              </a:rPr>
              <a:t>:  </a:t>
            </a:r>
            <a:r>
              <a:rPr lang="en-US" sz="1979" b="1" dirty="0">
                <a:solidFill>
                  <a:srgbClr val="C00000"/>
                </a:solidFill>
                <a:latin typeface="Times New Roman" pitchFamily="18" charset="0"/>
                <a:cs typeface="Times New Roman" pitchFamily="18" charset="0"/>
              </a:rPr>
              <a:t>1msv, </a:t>
            </a:r>
          </a:p>
          <a:p>
            <a:pPr marL="0" indent="0">
              <a:buNone/>
            </a:pPr>
            <a:r>
              <a:rPr lang="en-US" sz="1979" b="1" dirty="0">
                <a:latin typeface="Times New Roman" pitchFamily="18" charset="0"/>
                <a:cs typeface="Times New Roman" pitchFamily="18" charset="0"/>
              </a:rPr>
              <a:t>The annual dose limit for </a:t>
            </a:r>
            <a:r>
              <a:rPr lang="en-US" sz="1979" b="1" dirty="0">
                <a:solidFill>
                  <a:srgbClr val="006600"/>
                </a:solidFill>
                <a:latin typeface="Times New Roman" pitchFamily="18" charset="0"/>
                <a:cs typeface="Times New Roman" pitchFamily="18" charset="0"/>
              </a:rPr>
              <a:t>Radiation </a:t>
            </a:r>
            <a:r>
              <a:rPr lang="en-US" sz="1979" b="1" u="sng" dirty="0">
                <a:solidFill>
                  <a:srgbClr val="006600"/>
                </a:solidFill>
                <a:latin typeface="Times New Roman" pitchFamily="18" charset="0"/>
                <a:cs typeface="Times New Roman" pitchFamily="18" charset="0"/>
              </a:rPr>
              <a:t>Staff</a:t>
            </a:r>
            <a:r>
              <a:rPr lang="en-US" sz="1979" b="1" dirty="0">
                <a:solidFill>
                  <a:srgbClr val="006600"/>
                </a:solidFill>
                <a:latin typeface="Times New Roman" pitchFamily="18" charset="0"/>
                <a:cs typeface="Times New Roman" pitchFamily="18" charset="0"/>
              </a:rPr>
              <a:t> (</a:t>
            </a:r>
            <a:r>
              <a:rPr lang="en-US" sz="1979" b="1" dirty="0">
                <a:latin typeface="Times New Roman" pitchFamily="18" charset="0"/>
                <a:cs typeface="Times New Roman" pitchFamily="18" charset="0"/>
              </a:rPr>
              <a:t>radiographers ) </a:t>
            </a:r>
            <a:r>
              <a:rPr lang="en-US" sz="1979" b="1" dirty="0">
                <a:solidFill>
                  <a:srgbClr val="C00000"/>
                </a:solidFill>
                <a:latin typeface="Times New Roman" pitchFamily="18" charset="0"/>
                <a:cs typeface="Times New Roman" pitchFamily="18" charset="0"/>
              </a:rPr>
              <a:t>: 20msv</a:t>
            </a:r>
          </a:p>
          <a:p>
            <a:pPr marL="0" indent="0">
              <a:buNone/>
            </a:pPr>
            <a:r>
              <a:rPr lang="en-US" sz="1979" b="1" dirty="0">
                <a:latin typeface="Times New Roman" pitchFamily="18" charset="0"/>
                <a:cs typeface="Times New Roman" pitchFamily="18" charset="0"/>
              </a:rPr>
              <a:t>(average of 5 years)</a:t>
            </a:r>
          </a:p>
          <a:p>
            <a:pPr marL="0" indent="0">
              <a:buNone/>
            </a:pPr>
            <a:r>
              <a:rPr lang="en-US" sz="1979" b="1" dirty="0">
                <a:solidFill>
                  <a:prstClr val="black"/>
                </a:solidFill>
                <a:latin typeface="Times New Roman" pitchFamily="18" charset="0"/>
                <a:cs typeface="Times New Roman" pitchFamily="18" charset="0"/>
              </a:rPr>
              <a:t>Table : </a:t>
            </a:r>
            <a:r>
              <a:rPr lang="en-US" sz="1979" b="1" dirty="0">
                <a:solidFill>
                  <a:srgbClr val="FF0000"/>
                </a:solidFill>
                <a:latin typeface="Times New Roman" pitchFamily="18" charset="0"/>
                <a:cs typeface="Times New Roman" pitchFamily="18" charset="0"/>
              </a:rPr>
              <a:t>about dosage recommended by the </a:t>
            </a:r>
            <a:r>
              <a:rPr lang="en-US" sz="1979" b="1" dirty="0">
                <a:solidFill>
                  <a:prstClr val="black"/>
                </a:solidFill>
                <a:latin typeface="Times New Roman" pitchFamily="18" charset="0"/>
                <a:cs typeface="Times New Roman" pitchFamily="18" charset="0"/>
              </a:rPr>
              <a:t>ICRP</a:t>
            </a:r>
          </a:p>
          <a:p>
            <a:pPr lvl="0"/>
            <a:endParaRPr lang="en-US" sz="1979" b="1" dirty="0">
              <a:solidFill>
                <a:prstClr val="black"/>
              </a:solidFill>
              <a:latin typeface="Times New Roman" pitchFamily="18" charset="0"/>
              <a:cs typeface="Times New Roman" pitchFamily="18" charset="0"/>
            </a:endParaRPr>
          </a:p>
          <a:p>
            <a:pPr marL="0" indent="0">
              <a:buNone/>
            </a:pPr>
            <a:r>
              <a:rPr lang="en-US" sz="1979" b="1" dirty="0">
                <a:solidFill>
                  <a:srgbClr val="0000FF"/>
                </a:solidFill>
                <a:latin typeface="Times New Roman" pitchFamily="18" charset="0"/>
                <a:cs typeface="Times New Roman" pitchFamily="18" charset="0"/>
              </a:rPr>
              <a:t>Table : about dosage recommended by the ICRP </a:t>
            </a:r>
          </a:p>
          <a:p>
            <a:pPr marL="0" indent="0">
              <a:buNone/>
            </a:pPr>
            <a:r>
              <a:rPr lang="en-US" sz="1979" b="1" dirty="0">
                <a:latin typeface="Times New Roman" pitchFamily="18" charset="0"/>
                <a:cs typeface="Times New Roman" pitchFamily="18" charset="0"/>
              </a:rPr>
              <a:t>very important to understand</a:t>
            </a:r>
            <a:br>
              <a:rPr lang="en-US" sz="1979" b="1" dirty="0">
                <a:latin typeface="Times New Roman" pitchFamily="18" charset="0"/>
                <a:cs typeface="Times New Roman" pitchFamily="18" charset="0"/>
              </a:rPr>
            </a:br>
            <a:endParaRPr lang="en-US" sz="1979" b="1" dirty="0">
              <a:solidFill>
                <a:prstClr val="black"/>
              </a:solidFill>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pPr/>
              <a:t>50</a:t>
            </a:fld>
            <a:endParaRPr lang="en-US" dirty="0"/>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502400" y="3528276"/>
            <a:ext cx="5878526" cy="3291053"/>
          </a:xfrm>
          <a:prstGeom prst="rect">
            <a:avLst/>
          </a:prstGeom>
        </p:spPr>
      </p:pic>
      <p:sp>
        <p:nvSpPr>
          <p:cNvPr id="2" name="Footer Placeholder 1"/>
          <p:cNvSpPr>
            <a:spLocks noGrp="1"/>
          </p:cNvSpPr>
          <p:nvPr>
            <p:ph type="ftr" sz="quarter" idx="11"/>
          </p:nvPr>
        </p:nvSpPr>
        <p:spPr/>
        <p:txBody>
          <a:bodyPr/>
          <a:lstStyle/>
          <a:p>
            <a:r>
              <a:rPr lang="en-US"/>
              <a:t>Movahedi</a:t>
            </a:r>
            <a:endParaRPr lang="en-US" dirty="0"/>
          </a:p>
        </p:txBody>
      </p:sp>
    </p:spTree>
    <p:extLst>
      <p:ext uri="{BB962C8B-B14F-4D97-AF65-F5344CB8AC3E}">
        <p14:creationId xmlns:p14="http://schemas.microsoft.com/office/powerpoint/2010/main" val="5573982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00" y="145623"/>
            <a:ext cx="12572999" cy="7023952"/>
          </a:xfrm>
        </p:spPr>
        <p:txBody>
          <a:bodyPr>
            <a:noAutofit/>
          </a:bodyPr>
          <a:lstStyle/>
          <a:p>
            <a:pPr marL="0" indent="0" algn="ctr" rtl="1">
              <a:buNone/>
            </a:pPr>
            <a:r>
              <a:rPr lang="fa-IR" sz="2560" b="1" dirty="0">
                <a:solidFill>
                  <a:srgbClr val="C00000"/>
                </a:solidFill>
                <a:latin typeface="Times New Roman" panose="02020603050405020304" pitchFamily="18" charset="0"/>
                <a:cs typeface="Times New Roman" panose="02020603050405020304" pitchFamily="18" charset="0"/>
              </a:rPr>
              <a:t>اصول حفاظت کارکنان پرتوکار ... 314</a:t>
            </a:r>
          </a:p>
          <a:p>
            <a:pPr marL="0" indent="0" algn="r" rtl="1">
              <a:buNone/>
            </a:pPr>
            <a:r>
              <a:rPr lang="en-US" sz="2400" b="1" dirty="0">
                <a:solidFill>
                  <a:srgbClr val="C00000"/>
                </a:solidFill>
                <a:latin typeface="Times New Roman" panose="02020603050405020304" pitchFamily="18" charset="0"/>
                <a:cs typeface="Times New Roman" panose="02020603050405020304" pitchFamily="18" charset="0"/>
              </a:rPr>
              <a:t> -A</a:t>
            </a:r>
            <a:r>
              <a:rPr lang="fa-IR" sz="2400" b="1" dirty="0">
                <a:solidFill>
                  <a:srgbClr val="C00000"/>
                </a:solidFill>
                <a:latin typeface="Times New Roman" panose="02020603050405020304" pitchFamily="18" charset="0"/>
                <a:cs typeface="Times New Roman" panose="02020603050405020304" pitchFamily="18" charset="0"/>
              </a:rPr>
              <a:t>بیشترین دوز دریافتی کارکنان </a:t>
            </a: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افرادی مثل </a:t>
            </a:r>
            <a:r>
              <a:rPr lang="fa-IR" sz="2133" b="1" dirty="0">
                <a:solidFill>
                  <a:srgbClr val="CC0066"/>
                </a:solidFill>
                <a:latin typeface="Times New Roman" panose="02020603050405020304" pitchFamily="18" charset="0"/>
                <a:cs typeface="Times New Roman" panose="02020603050405020304" pitchFamily="18" charset="0"/>
              </a:rPr>
              <a:t>کاردیولوژیست ها </a:t>
            </a:r>
            <a:r>
              <a:rPr lang="fa-IR" sz="2133" b="1" dirty="0">
                <a:solidFill>
                  <a:prstClr val="black"/>
                </a:solidFill>
                <a:latin typeface="Times New Roman" panose="02020603050405020304" pitchFamily="18" charset="0"/>
                <a:cs typeface="Times New Roman" panose="02020603050405020304" pitchFamily="18" charset="0"/>
              </a:rPr>
              <a:t>که به میزان زیادی در برابر پرتو قرار دارند.</a:t>
            </a:r>
            <a:endParaRPr lang="en-US" sz="2133" b="1" dirty="0">
              <a:solidFill>
                <a:prstClr val="black"/>
              </a:solidFill>
              <a:latin typeface="Times New Roman" panose="02020603050405020304" pitchFamily="18" charset="0"/>
              <a:cs typeface="Times New Roman" panose="02020603050405020304" pitchFamily="18" charset="0"/>
            </a:endParaRPr>
          </a:p>
          <a:p>
            <a:pPr marL="0" indent="0" algn="r" rtl="1">
              <a:buNone/>
            </a:pPr>
            <a:endParaRPr lang="fa-IR" sz="2133" b="1" dirty="0">
              <a:solidFill>
                <a:srgbClr val="000099"/>
              </a:solidFill>
              <a:latin typeface="Times New Roman" panose="02020603050405020304" pitchFamily="18" charset="0"/>
              <a:cs typeface="Times New Roman" panose="02020603050405020304" pitchFamily="18" charset="0"/>
            </a:endParaRPr>
          </a:p>
          <a:p>
            <a:pPr marL="0" indent="0" algn="r" rtl="1">
              <a:buNone/>
            </a:pPr>
            <a:r>
              <a:rPr lang="fa-IR" sz="2400" b="1" dirty="0">
                <a:solidFill>
                  <a:srgbClr val="C00000"/>
                </a:solidFill>
                <a:latin typeface="Times New Roman" panose="02020603050405020304" pitchFamily="18" charset="0"/>
                <a:cs typeface="Times New Roman" panose="02020603050405020304" pitchFamily="18" charset="0"/>
              </a:rPr>
              <a:t>بیشترین دوز دریافتی کارکنان </a:t>
            </a:r>
            <a:r>
              <a:rPr lang="fa-IR" sz="2133" b="1" dirty="0">
                <a:solidFill>
                  <a:srgbClr val="000099"/>
                </a:solidFill>
                <a:latin typeface="Times New Roman" panose="02020603050405020304" pitchFamily="18" charset="0"/>
                <a:cs typeface="Times New Roman" panose="02020603050405020304" pitchFamily="18" charset="0"/>
              </a:rPr>
              <a:t>در روشهای تشخیصی: </a:t>
            </a:r>
            <a:r>
              <a:rPr lang="fa-IR" sz="2133" b="1" dirty="0">
                <a:latin typeface="Times New Roman" panose="02020603050405020304" pitchFamily="18" charset="0"/>
                <a:cs typeface="Times New Roman" panose="02020603050405020304" pitchFamily="18" charset="0"/>
              </a:rPr>
              <a:t>مربوط به آزمایش های</a:t>
            </a:r>
          </a:p>
          <a:p>
            <a:pPr marL="0" indent="0" algn="r" rtl="1">
              <a:buNone/>
            </a:pPr>
            <a:r>
              <a:rPr lang="fa-IR" sz="2133" b="1" u="sng" dirty="0">
                <a:solidFill>
                  <a:srgbClr val="006600"/>
                </a:solidFill>
                <a:latin typeface="Times New Roman" panose="02020603050405020304" pitchFamily="18" charset="0"/>
                <a:cs typeface="Times New Roman" panose="02020603050405020304" pitchFamily="18" charset="0"/>
              </a:rPr>
              <a:t> فلوروسکوپی، رادیوتراپی پرتابل ، آنژوگرافی و  ، پزشکی هسته ای </a:t>
            </a:r>
          </a:p>
          <a:p>
            <a:pPr marL="0" indent="0" algn="r" rtl="1">
              <a:buNone/>
            </a:pPr>
            <a:r>
              <a:rPr lang="fa-IR" sz="2133" b="1" dirty="0">
                <a:solidFill>
                  <a:srgbClr val="0000CC"/>
                </a:solidFill>
                <a:latin typeface="Times New Roman" panose="02020603050405020304" pitchFamily="18" charset="0"/>
                <a:cs typeface="Times New Roman" panose="02020603050405020304" pitchFamily="18" charset="0"/>
              </a:rPr>
              <a:t>راه حل </a:t>
            </a:r>
            <a:r>
              <a:rPr lang="fa-IR" sz="2133" b="1" dirty="0">
                <a:solidFill>
                  <a:srgbClr val="006600"/>
                </a:solidFill>
                <a:latin typeface="Times New Roman" panose="02020603050405020304" pitchFamily="18" charset="0"/>
                <a:cs typeface="Times New Roman" panose="02020603050405020304" pitchFamily="18" charset="0"/>
              </a:rPr>
              <a:t>:کار با دستگاه  </a:t>
            </a:r>
            <a:r>
              <a:rPr lang="fa-IR" sz="2133" b="1" dirty="0">
                <a:solidFill>
                  <a:prstClr val="black"/>
                </a:solidFill>
                <a:latin typeface="Times New Roman" panose="02020603050405020304" pitchFamily="18" charset="0"/>
                <a:cs typeface="Times New Roman" panose="02020603050405020304" pitchFamily="18" charset="0"/>
              </a:rPr>
              <a:t>پوشیدن پیشبند سربی الزامی</a:t>
            </a:r>
          </a:p>
          <a:p>
            <a:pPr lvl="0" algn="r" rtl="1">
              <a:buFont typeface="Wingdings" panose="05000000000000000000" pitchFamily="2" charset="2"/>
              <a:buChar char="Ø"/>
            </a:pPr>
            <a:r>
              <a:rPr lang="fa-IR" sz="2133" b="1" dirty="0">
                <a:solidFill>
                  <a:srgbClr val="000099"/>
                </a:solidFill>
                <a:latin typeface="Times New Roman" panose="02020603050405020304" pitchFamily="18" charset="0"/>
                <a:cs typeface="Times New Roman" panose="02020603050405020304" pitchFamily="18" charset="0"/>
              </a:rPr>
              <a:t>دوز پرتوکاران  در آزمایش های رادیولوژی پرتابل</a:t>
            </a:r>
            <a:r>
              <a:rPr lang="fa-IR" sz="2133" b="1" dirty="0">
                <a:solidFill>
                  <a:prstClr val="black"/>
                </a:solidFill>
                <a:latin typeface="Times New Roman" panose="02020603050405020304" pitchFamily="18" charset="0"/>
                <a:cs typeface="Times New Roman" panose="02020603050405020304" pitchFamily="18" charset="0"/>
              </a:rPr>
              <a:t>: پرتوکار دوز قابل توجهی در فاصله کم دریافت میکند. </a:t>
            </a:r>
          </a:p>
          <a:p>
            <a:pPr marL="0" indent="0" algn="r" rtl="1">
              <a:buNone/>
            </a:pPr>
            <a:r>
              <a:rPr lang="fa-IR" sz="2133" b="1" dirty="0">
                <a:solidFill>
                  <a:prstClr val="black"/>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راه حل افزایش فاصله با بکارگیری </a:t>
            </a:r>
            <a:r>
              <a:rPr lang="fa-IR" sz="2133" b="1" dirty="0">
                <a:solidFill>
                  <a:prstClr val="black"/>
                </a:solidFill>
                <a:latin typeface="Times New Roman" panose="02020603050405020304" pitchFamily="18" charset="0"/>
                <a:cs typeface="Times New Roman" panose="02020603050405020304" pitchFamily="18" charset="0"/>
              </a:rPr>
              <a:t>کابل بلند جهت اکسپوز</a:t>
            </a:r>
          </a:p>
          <a:p>
            <a:pPr marL="0" indent="0" algn="r" rtl="1">
              <a:buNone/>
            </a:pPr>
            <a:endParaRPr lang="en-US" sz="2133" b="1" dirty="0">
              <a:solidFill>
                <a:srgbClr val="CC0066"/>
              </a:solidFill>
              <a:latin typeface="Times New Roman" panose="02020603050405020304" pitchFamily="18" charset="0"/>
              <a:cs typeface="Times New Roman" panose="02020603050405020304" pitchFamily="18" charset="0"/>
            </a:endParaRPr>
          </a:p>
          <a:p>
            <a:pPr marL="0" indent="0" algn="r" rtl="1">
              <a:buNone/>
            </a:pPr>
            <a:r>
              <a:rPr lang="en-US" sz="2400" b="1" dirty="0">
                <a:solidFill>
                  <a:srgbClr val="C00000"/>
                </a:solidFill>
                <a:latin typeface="Times New Roman" panose="02020603050405020304" pitchFamily="18" charset="0"/>
                <a:cs typeface="Times New Roman" panose="02020603050405020304" pitchFamily="18" charset="0"/>
              </a:rPr>
              <a:t> - B</a:t>
            </a:r>
            <a:r>
              <a:rPr lang="fa-IR" sz="2400" b="1" dirty="0">
                <a:solidFill>
                  <a:srgbClr val="C00000"/>
                </a:solidFill>
                <a:latin typeface="Times New Roman" panose="02020603050405020304" pitchFamily="18" charset="0"/>
                <a:cs typeface="Times New Roman" panose="02020603050405020304" pitchFamily="18" charset="0"/>
              </a:rPr>
              <a:t>کمترین دوز دریافتی</a:t>
            </a:r>
            <a:r>
              <a:rPr lang="en-US" sz="2400" b="1" dirty="0">
                <a:solidFill>
                  <a:srgbClr val="C00000"/>
                </a:solidFill>
                <a:latin typeface="Times New Roman" panose="02020603050405020304" pitchFamily="18" charset="0"/>
                <a:cs typeface="Times New Roman" panose="02020603050405020304" pitchFamily="18" charset="0"/>
              </a:rPr>
              <a:t>:  </a:t>
            </a:r>
            <a:r>
              <a:rPr lang="fa-IR" sz="2133" b="1" dirty="0">
                <a:solidFill>
                  <a:prstClr val="black"/>
                </a:solidFill>
                <a:latin typeface="Times New Roman" panose="02020603050405020304" pitchFamily="18" charset="0"/>
                <a:cs typeface="Times New Roman" panose="02020603050405020304" pitchFamily="18" charset="0"/>
              </a:rPr>
              <a:t>در آزمایشات </a:t>
            </a:r>
            <a:r>
              <a:rPr lang="fa-IR" sz="2133" b="1" u="sng" dirty="0">
                <a:solidFill>
                  <a:srgbClr val="006600"/>
                </a:solidFill>
                <a:latin typeface="Times New Roman" panose="02020603050405020304" pitchFamily="18" charset="0"/>
                <a:cs typeface="Times New Roman" panose="02020603050405020304" pitchFamily="18" charset="0"/>
              </a:rPr>
              <a:t>ماموگرافی  و سی تی اسکن </a:t>
            </a:r>
            <a:r>
              <a:rPr lang="fa-IR" sz="2133" b="1" dirty="0">
                <a:latin typeface="Times New Roman" panose="02020603050405020304" pitchFamily="18" charset="0"/>
                <a:cs typeface="Times New Roman" panose="02020603050405020304" pitchFamily="18" charset="0"/>
              </a:rPr>
              <a:t>است </a:t>
            </a:r>
            <a:r>
              <a:rPr lang="fa-IR" sz="2133" b="1" dirty="0">
                <a:solidFill>
                  <a:srgbClr val="CC0066"/>
                </a:solidFill>
                <a:latin typeface="Times New Roman" panose="02020603050405020304" pitchFamily="18" charset="0"/>
                <a:cs typeface="Times New Roman" panose="02020603050405020304" pitchFamily="18" charset="0"/>
              </a:rPr>
              <a:t>،</a:t>
            </a:r>
          </a:p>
          <a:p>
            <a:pPr marL="0" indent="0" algn="r" rtl="1">
              <a:buNone/>
            </a:pPr>
            <a:r>
              <a:rPr lang="fa-IR" sz="2133" b="1" dirty="0">
                <a:solidFill>
                  <a:srgbClr val="CC0066"/>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به حفاظ خاصی </a:t>
            </a:r>
            <a:r>
              <a:rPr lang="fa-IR" sz="2133" b="1" dirty="0">
                <a:solidFill>
                  <a:prstClr val="black"/>
                </a:solidFill>
                <a:latin typeface="Times New Roman" panose="02020603050405020304" pitchFamily="18" charset="0"/>
                <a:cs typeface="Times New Roman" panose="02020603050405020304" pitchFamily="18" charset="0"/>
              </a:rPr>
              <a:t>نیاز نیست.</a:t>
            </a:r>
          </a:p>
          <a:p>
            <a:pPr marL="0" indent="0" algn="r" rtl="1">
              <a:lnSpc>
                <a:spcPct val="115000"/>
              </a:lnSpc>
              <a:spcBef>
                <a:spcPts val="0"/>
              </a:spcBef>
              <a:buNone/>
              <a:tabLst>
                <a:tab pos="3170005" algn="ctr"/>
                <a:tab pos="4201612" algn="l"/>
              </a:tabLst>
            </a:pPr>
            <a:r>
              <a:rPr lang="fa-IR" sz="2560" b="1" dirty="0">
                <a:solidFill>
                  <a:srgbClr val="C00000"/>
                </a:solidFill>
                <a:latin typeface="Times New Roman" panose="02020603050405020304" pitchFamily="18" charset="0"/>
                <a:ea typeface="Calibri"/>
                <a:cs typeface="Times New Roman" panose="02020603050405020304" pitchFamily="18" charset="0"/>
              </a:rPr>
              <a:t>دوز سی تی: </a:t>
            </a:r>
            <a:r>
              <a:rPr lang="fa-IR" sz="2133" b="1" dirty="0">
                <a:solidFill>
                  <a:srgbClr val="C00000"/>
                </a:solidFill>
                <a:latin typeface="Times New Roman" panose="02020603050405020304" pitchFamily="18" charset="0"/>
                <a:ea typeface="Calibri"/>
                <a:cs typeface="Times New Roman" panose="02020603050405020304" pitchFamily="18" charset="0"/>
              </a:rPr>
              <a:t>	</a:t>
            </a:r>
            <a:endParaRPr lang="en-US" sz="2133"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tabLst>
                <a:tab pos="1301869" algn="l"/>
              </a:tabLst>
            </a:pPr>
            <a:r>
              <a:rPr lang="fa-IR" sz="2133" b="1" dirty="0">
                <a:latin typeface="Times New Roman" panose="02020603050405020304" pitchFamily="18" charset="0"/>
                <a:ea typeface="Calibri"/>
                <a:cs typeface="Times New Roman" panose="02020603050405020304" pitchFamily="18" charset="0"/>
              </a:rPr>
              <a:t>پرتونگارانی که سی تی انجام میدهند </a:t>
            </a:r>
            <a:r>
              <a:rPr lang="fa-IR" sz="2133" b="1" dirty="0">
                <a:solidFill>
                  <a:srgbClr val="006600"/>
                </a:solidFill>
                <a:latin typeface="Times New Roman" panose="02020603050405020304" pitchFamily="18" charset="0"/>
                <a:ea typeface="Calibri"/>
                <a:cs typeface="Times New Roman" panose="02020603050405020304" pitchFamily="18" charset="0"/>
              </a:rPr>
              <a:t>به ندرت تابش گیری قابل توجه</a:t>
            </a:r>
            <a:r>
              <a:rPr lang="fa-IR" sz="2133" b="1" dirty="0">
                <a:latin typeface="Times New Roman" panose="02020603050405020304" pitchFamily="18" charset="0"/>
                <a:ea typeface="Calibri"/>
                <a:cs typeface="Times New Roman" panose="02020603050405020304" pitchFamily="18" charset="0"/>
              </a:rPr>
              <a:t>ی دارند ، </a:t>
            </a:r>
          </a:p>
          <a:p>
            <a:pPr marL="0" indent="0" algn="r" rtl="1">
              <a:lnSpc>
                <a:spcPct val="115000"/>
              </a:lnSpc>
              <a:spcBef>
                <a:spcPts val="0"/>
              </a:spcBef>
              <a:buNone/>
              <a:tabLst>
                <a:tab pos="1301869" algn="l"/>
              </a:tabLst>
            </a:pPr>
            <a:r>
              <a:rPr lang="fa-IR" sz="2133" b="1" dirty="0">
                <a:latin typeface="Times New Roman" panose="02020603050405020304" pitchFamily="18" charset="0"/>
                <a:ea typeface="Calibri"/>
                <a:cs typeface="Times New Roman" panose="02020603050405020304" pitchFamily="18" charset="0"/>
              </a:rPr>
              <a:t>در زمان تابش اشعه به بیمار، </a:t>
            </a:r>
            <a:r>
              <a:rPr lang="fa-IR" sz="2133" b="1" dirty="0">
                <a:solidFill>
                  <a:srgbClr val="006600"/>
                </a:solidFill>
                <a:latin typeface="Times New Roman" panose="02020603050405020304" pitchFamily="18" charset="0"/>
                <a:ea typeface="Calibri"/>
                <a:cs typeface="Times New Roman" panose="02020603050405020304" pitchFamily="18" charset="0"/>
              </a:rPr>
              <a:t>پرتوکار در اتاق حضور ندارد.</a:t>
            </a:r>
          </a:p>
          <a:p>
            <a:pPr marL="0" indent="0" algn="r" rtl="1">
              <a:lnSpc>
                <a:spcPct val="115000"/>
              </a:lnSpc>
              <a:spcBef>
                <a:spcPts val="0"/>
              </a:spcBef>
              <a:buNone/>
              <a:tabLst>
                <a:tab pos="1301869" algn="l"/>
              </a:tabLst>
            </a:pPr>
            <a:r>
              <a:rPr lang="fa-IR" sz="2133" b="1" dirty="0">
                <a:solidFill>
                  <a:srgbClr val="0000CC"/>
                </a:solidFill>
                <a:latin typeface="Times New Roman" panose="02020603050405020304" pitchFamily="18" charset="0"/>
                <a:ea typeface="Calibri"/>
                <a:cs typeface="Times New Roman" panose="02020603050405020304" pitchFamily="18" charset="0"/>
              </a:rPr>
              <a:t>دوز بیمار در هنگام سی تی : </a:t>
            </a:r>
            <a:r>
              <a:rPr lang="fa-IR" sz="2133" b="1" dirty="0">
                <a:latin typeface="Times New Roman" panose="02020603050405020304" pitchFamily="18" charset="0"/>
                <a:ea typeface="Calibri"/>
                <a:cs typeface="Times New Roman" panose="02020603050405020304" pitchFamily="18" charset="0"/>
              </a:rPr>
              <a:t>تقریبا </a:t>
            </a:r>
            <a:r>
              <a:rPr lang="fa-IR" sz="2133" b="1" dirty="0">
                <a:solidFill>
                  <a:srgbClr val="006600"/>
                </a:solidFill>
                <a:latin typeface="Times New Roman" panose="02020603050405020304" pitchFamily="18" charset="0"/>
                <a:ea typeface="Calibri"/>
                <a:cs typeface="Times New Roman" panose="02020603050405020304" pitchFamily="18" charset="0"/>
              </a:rPr>
              <a:t>برابر و یا کمی بیشتر از دوز رادیوگرافی </a:t>
            </a:r>
            <a:r>
              <a:rPr lang="fa-IR" sz="2133" b="1" dirty="0">
                <a:latin typeface="Times New Roman" panose="02020603050405020304" pitchFamily="18" charset="0"/>
                <a:ea typeface="Calibri"/>
                <a:cs typeface="Times New Roman" panose="02020603050405020304" pitchFamily="18" charset="0"/>
              </a:rPr>
              <a:t>همان ناحیه است.</a:t>
            </a:r>
          </a:p>
          <a:p>
            <a:pPr marL="0" indent="0" algn="r" rtl="1">
              <a:lnSpc>
                <a:spcPct val="115000"/>
              </a:lnSpc>
              <a:spcBef>
                <a:spcPts val="0"/>
              </a:spcBef>
              <a:buNone/>
              <a:tabLst>
                <a:tab pos="1301869" algn="l"/>
              </a:tabLst>
            </a:pPr>
            <a:r>
              <a:rPr lang="fa-IR" sz="2133" b="1" dirty="0">
                <a:latin typeface="Times New Roman" panose="02020603050405020304" pitchFamily="18" charset="0"/>
                <a:ea typeface="Calibri"/>
                <a:cs typeface="Times New Roman" panose="02020603050405020304" pitchFamily="18" charset="0"/>
              </a:rPr>
              <a:t>در سی تی میزان دوز به موارد زیر بستگی دارد: </a:t>
            </a:r>
            <a:endParaRPr lang="en-US" sz="2133"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tabLst>
                <a:tab pos="1301869" algn="l"/>
              </a:tabLst>
            </a:pPr>
            <a:r>
              <a:rPr lang="fa-IR" sz="2133" b="1" dirty="0">
                <a:solidFill>
                  <a:srgbClr val="006600"/>
                </a:solidFill>
                <a:latin typeface="Times New Roman" panose="02020603050405020304" pitchFamily="18" charset="0"/>
                <a:ea typeface="Calibri"/>
                <a:cs typeface="Times New Roman" panose="02020603050405020304" pitchFamily="18" charset="0"/>
              </a:rPr>
              <a:t>ضخامت برش ( نسبت عکس)  -  قدرت تفکیک کنتراست  - قدرت تفکیک فضایی</a:t>
            </a:r>
            <a:endParaRPr lang="fa-IR" sz="2133"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51</a:t>
            </a:fld>
            <a:endParaRPr lang="en-US"/>
          </a:p>
        </p:txBody>
      </p:sp>
      <p:pic>
        <p:nvPicPr>
          <p:cNvPr id="15362" name="Picture 2" descr="C:\Users\Apadana\Desktop\حفاظت پرتوی عکس\دستگاه پرتابل.PN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54000" y="185747"/>
            <a:ext cx="2312010" cy="1788160"/>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C:\Users\Apadana\Desktop\حفاظت پرتوی عکس\Capture.PN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13811" y="3810000"/>
            <a:ext cx="2039389" cy="1869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6533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00" y="145626"/>
            <a:ext cx="12572999" cy="7023948"/>
          </a:xfrm>
        </p:spPr>
        <p:txBody>
          <a:bodyPr>
            <a:normAutofit/>
          </a:bodyPr>
          <a:lstStyle/>
          <a:p>
            <a:pPr algn="r" rtl="1">
              <a:buFont typeface="Wingdings" panose="05000000000000000000" pitchFamily="2" charset="2"/>
              <a:buChar char="Ø"/>
            </a:pPr>
            <a:r>
              <a:rPr lang="fa-IR" sz="2133" b="1" dirty="0">
                <a:solidFill>
                  <a:srgbClr val="000099"/>
                </a:solidFill>
                <a:latin typeface="Times New Roman" panose="02020603050405020304" pitchFamily="18" charset="0"/>
                <a:cs typeface="Times New Roman" panose="02020603050405020304" pitchFamily="18" charset="0"/>
              </a:rPr>
              <a:t>دوز پرتوکاران درآزمایش های پزشکی هسته ای: </a:t>
            </a:r>
            <a:r>
              <a:rPr lang="fa-IR" sz="2133" b="1" dirty="0">
                <a:latin typeface="Times New Roman" panose="02020603050405020304" pitchFamily="18" charset="0"/>
                <a:cs typeface="Times New Roman" panose="02020603050405020304" pitchFamily="18" charset="0"/>
              </a:rPr>
              <a:t>کارکنان باید از روشهای خاصی استفاده نمایند</a:t>
            </a:r>
          </a:p>
          <a:p>
            <a:pPr marL="0" indent="0" algn="r" rtl="1">
              <a:buNone/>
            </a:pPr>
            <a:r>
              <a:rPr lang="fa-IR" sz="2133" b="1" dirty="0">
                <a:latin typeface="Times New Roman" panose="02020603050405020304" pitchFamily="18" charset="0"/>
                <a:cs typeface="Times New Roman" panose="02020603050405020304" pitchFamily="18" charset="0"/>
              </a:rPr>
              <a:t>استفاده </a:t>
            </a:r>
            <a:r>
              <a:rPr lang="fa-IR" sz="2133" b="1" dirty="0">
                <a:solidFill>
                  <a:srgbClr val="006600"/>
                </a:solidFill>
                <a:latin typeface="Times New Roman" panose="02020603050405020304" pitchFamily="18" charset="0"/>
                <a:cs typeface="Times New Roman" panose="02020603050405020304" pitchFamily="18" charset="0"/>
              </a:rPr>
              <a:t>از حفاظ سربی </a:t>
            </a:r>
            <a:r>
              <a:rPr lang="fa-IR" sz="2133" b="1" dirty="0">
                <a:latin typeface="Times New Roman" panose="02020603050405020304" pitchFamily="18" charset="0"/>
                <a:cs typeface="Times New Roman" panose="02020603050405020304" pitchFamily="18" charset="0"/>
              </a:rPr>
              <a:t>هنگام اماده سازی سرنگ و تزریق آن به بیمار.</a:t>
            </a:r>
          </a:p>
          <a:p>
            <a:pPr marL="0" indent="0" algn="r" rtl="1">
              <a:buNone/>
            </a:pPr>
            <a:endParaRPr lang="fa-IR" sz="2133" b="1" dirty="0">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آماده سازی رادیو دارو: </a:t>
            </a:r>
            <a:r>
              <a:rPr lang="fa-IR" sz="2133" b="1" dirty="0">
                <a:latin typeface="Times New Roman" panose="02020603050405020304" pitchFamily="18" charset="0"/>
                <a:cs typeface="Times New Roman" panose="02020603050405020304" pitchFamily="18" charset="0"/>
              </a:rPr>
              <a:t>قرار گیری پرتوکاران </a:t>
            </a:r>
            <a:r>
              <a:rPr lang="fa-IR" sz="2133" b="1" dirty="0">
                <a:solidFill>
                  <a:srgbClr val="006600"/>
                </a:solidFill>
                <a:latin typeface="Times New Roman" panose="02020603050405020304" pitchFamily="18" charset="0"/>
                <a:cs typeface="Times New Roman" panose="02020603050405020304" pitchFamily="18" charset="0"/>
              </a:rPr>
              <a:t>پشت شیشه های سربی  - پوشیدن پیشبند – </a:t>
            </a:r>
            <a:endParaRPr lang="en-US" sz="2133"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دستکش یکبار مصرف – استفاده از </a:t>
            </a:r>
            <a:r>
              <a:rPr lang="en-US" sz="2133" b="1" dirty="0">
                <a:solidFill>
                  <a:srgbClr val="006600"/>
                </a:solidFill>
                <a:latin typeface="Times New Roman" panose="02020603050405020304" pitchFamily="18" charset="0"/>
                <a:cs typeface="Times New Roman" panose="02020603050405020304" pitchFamily="18" charset="0"/>
              </a:rPr>
              <a:t>TLD</a:t>
            </a:r>
            <a:r>
              <a:rPr lang="fa-IR" sz="2133" b="1" dirty="0">
                <a:solidFill>
                  <a:srgbClr val="006600"/>
                </a:solidFill>
                <a:latin typeface="Times New Roman" panose="02020603050405020304" pitchFamily="18" charset="0"/>
                <a:cs typeface="Times New Roman" panose="02020603050405020304" pitchFamily="18" charset="0"/>
              </a:rPr>
              <a:t>  روی دست </a:t>
            </a:r>
            <a:r>
              <a:rPr lang="fa-IR" sz="2133" b="1" dirty="0">
                <a:latin typeface="Times New Roman" panose="02020603050405020304" pitchFamily="18" charset="0"/>
                <a:cs typeface="Times New Roman" panose="02020603050405020304" pitchFamily="18" charset="0"/>
              </a:rPr>
              <a:t>و ....</a:t>
            </a:r>
          </a:p>
          <a:p>
            <a:pPr marL="0" indent="0" algn="r" rtl="1">
              <a:buNone/>
            </a:pPr>
            <a:endParaRPr lang="fa-IR" sz="2133" b="1" dirty="0">
              <a:solidFill>
                <a:srgbClr val="990033"/>
              </a:solidFill>
              <a:latin typeface="Times New Roman" panose="02020603050405020304" pitchFamily="18" charset="0"/>
              <a:cs typeface="Times New Roman" panose="02020603050405020304" pitchFamily="18" charset="0"/>
            </a:endParaRPr>
          </a:p>
          <a:p>
            <a:pPr marL="0" indent="0" algn="r" rtl="1">
              <a:buNone/>
              <a:tabLst>
                <a:tab pos="59269" algn="l"/>
              </a:tabLst>
            </a:pPr>
            <a:r>
              <a:rPr lang="fa-IR" sz="2133" b="1" dirty="0">
                <a:solidFill>
                  <a:srgbClr val="006600"/>
                </a:solidFill>
                <a:latin typeface="Times New Roman" panose="02020603050405020304" pitchFamily="18" charset="0"/>
                <a:cs typeface="Times New Roman" panose="02020603050405020304" pitchFamily="18" charset="0"/>
              </a:rPr>
              <a:t>	</a:t>
            </a:r>
            <a:r>
              <a:rPr lang="fa-IR" sz="2133" b="1" dirty="0">
                <a:solidFill>
                  <a:srgbClr val="000099"/>
                </a:solidFill>
                <a:latin typeface="Times New Roman" panose="02020603050405020304" pitchFamily="18" charset="0"/>
                <a:cs typeface="Times New Roman" panose="02020603050405020304" pitchFamily="18" charset="0"/>
              </a:rPr>
              <a:t>کسب مهارت پرتوکار </a:t>
            </a:r>
            <a:r>
              <a:rPr lang="fa-IR" sz="2133" b="1" dirty="0">
                <a:solidFill>
                  <a:srgbClr val="006600"/>
                </a:solidFill>
                <a:latin typeface="Times New Roman" panose="02020603050405020304" pitchFamily="18" charset="0"/>
                <a:cs typeface="Times New Roman" panose="02020603050405020304" pitchFamily="18" charset="0"/>
              </a:rPr>
              <a:t>( مثل همگام فلوروسکوپی)</a:t>
            </a:r>
          </a:p>
          <a:p>
            <a:pPr marL="0" indent="0" algn="r" rtl="1">
              <a:buNone/>
              <a:tabLst>
                <a:tab pos="59269" algn="l"/>
              </a:tabLst>
            </a:pPr>
            <a:r>
              <a:rPr lang="fa-IR" sz="2347" b="1" dirty="0">
                <a:solidFill>
                  <a:srgbClr val="006600"/>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FBB5FCB-E7DE-4F33-B753-76C3644479BB}" type="slidenum">
              <a:rPr lang="en-US" smtClean="0"/>
              <a:pPr/>
              <a:t>52</a:t>
            </a:fld>
            <a:endParaRPr lang="en-US"/>
          </a:p>
        </p:txBody>
      </p:sp>
      <p:sp>
        <p:nvSpPr>
          <p:cNvPr id="2" name="Footer Placeholder 1"/>
          <p:cNvSpPr>
            <a:spLocks noGrp="1"/>
          </p:cNvSpPr>
          <p:nvPr>
            <p:ph type="ftr" sz="quarter" idx="11"/>
          </p:nvPr>
        </p:nvSpPr>
        <p:spPr/>
        <p:txBody>
          <a:bodyPr/>
          <a:lstStyle/>
          <a:p>
            <a:r>
              <a:rPr lang="en-US"/>
              <a:t>Movahedi</a:t>
            </a:r>
          </a:p>
        </p:txBody>
      </p:sp>
    </p:spTree>
    <p:extLst>
      <p:ext uri="{BB962C8B-B14F-4D97-AF65-F5344CB8AC3E}">
        <p14:creationId xmlns:p14="http://schemas.microsoft.com/office/powerpoint/2010/main" val="2720869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 y="162561"/>
            <a:ext cx="12725400" cy="7233920"/>
          </a:xfrm>
        </p:spPr>
        <p:txBody>
          <a:bodyPr>
            <a:normAutofit fontScale="25000" lnSpcReduction="20000"/>
          </a:bodyPr>
          <a:lstStyle/>
          <a:p>
            <a:pPr marL="121923"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 حد دوز سالایانه برای افراد بیمار چند میلی سیلورت است؟</a:t>
            </a:r>
            <a:endParaRPr lang="en-US" sz="6827" dirty="0">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الف) </a:t>
            </a:r>
            <a:r>
              <a:rPr lang="en-GB" sz="6827" b="1" dirty="0">
                <a:latin typeface="Times New Roman" panose="02020603050405020304" pitchFamily="18" charset="0"/>
                <a:ea typeface="Calibri"/>
                <a:cs typeface="Times New Roman" panose="02020603050405020304" pitchFamily="18" charset="0"/>
              </a:rPr>
              <a:t>15</a:t>
            </a:r>
            <a:r>
              <a:rPr lang="fa-IR" sz="6827" b="1" dirty="0">
                <a:latin typeface="Times New Roman" panose="02020603050405020304" pitchFamily="18" charset="0"/>
                <a:ea typeface="Calibri"/>
                <a:cs typeface="Times New Roman" panose="02020603050405020304" pitchFamily="18" charset="0"/>
              </a:rPr>
              <a:t>                  				ب)</a:t>
            </a:r>
            <a:r>
              <a:rPr lang="en-GB" sz="6827" b="1" dirty="0">
                <a:latin typeface="Times New Roman" panose="02020603050405020304" pitchFamily="18" charset="0"/>
                <a:ea typeface="Calibri"/>
                <a:cs typeface="Times New Roman" panose="02020603050405020304" pitchFamily="18" charset="0"/>
              </a:rPr>
              <a:t>  20</a:t>
            </a:r>
            <a:r>
              <a:rPr lang="fa-IR" sz="6827" b="1" dirty="0">
                <a:latin typeface="Times New Roman" panose="02020603050405020304" pitchFamily="18" charset="0"/>
                <a:ea typeface="Calibri"/>
                <a:cs typeface="Times New Roman" panose="02020603050405020304" pitchFamily="18" charset="0"/>
              </a:rPr>
              <a:t>               </a:t>
            </a:r>
            <a:endParaRPr lang="en-US" sz="6827" dirty="0">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ج) </a:t>
            </a:r>
            <a:r>
              <a:rPr lang="en-GB" sz="6827" b="1" dirty="0">
                <a:latin typeface="Times New Roman" panose="02020603050405020304" pitchFamily="18" charset="0"/>
                <a:ea typeface="Calibri"/>
                <a:cs typeface="Times New Roman" panose="02020603050405020304" pitchFamily="18" charset="0"/>
              </a:rPr>
              <a:t>500</a:t>
            </a:r>
            <a:r>
              <a:rPr lang="fa-IR" sz="6827" b="1" dirty="0">
                <a:latin typeface="Times New Roman" panose="02020603050405020304" pitchFamily="18" charset="0"/>
                <a:ea typeface="Calibri"/>
                <a:cs typeface="Times New Roman" panose="02020603050405020304" pitchFamily="18" charset="0"/>
              </a:rPr>
              <a:t>            				</a:t>
            </a:r>
            <a:r>
              <a:rPr lang="fa-IR" sz="6827" b="1" dirty="0">
                <a:highlight>
                  <a:srgbClr val="FFFF00"/>
                </a:highlight>
                <a:latin typeface="Times New Roman" panose="02020603050405020304" pitchFamily="18" charset="0"/>
                <a:ea typeface="Calibri"/>
                <a:cs typeface="Times New Roman" panose="02020603050405020304" pitchFamily="18" charset="0"/>
              </a:rPr>
              <a:t>د.) حدی وجود ندارد</a:t>
            </a:r>
            <a:endParaRPr lang="en-US" sz="6827" b="1" dirty="0">
              <a:highlight>
                <a:srgbClr val="FFFF00"/>
              </a:highlight>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 </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کدام یک از پرتوکاران به میزان زیادی در برابر پرتو قرار دارند.؟</a:t>
            </a:r>
            <a:endParaRPr lang="en-US" sz="6827" dirty="0">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الف) کار با دستگاه رادیوگرافی تک دندان           		 ب) کسانی که با دستگاه مموگرافی کار میکنند</a:t>
            </a:r>
            <a:endParaRPr lang="en-US" sz="6827" dirty="0">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highlight>
                  <a:srgbClr val="FFFF00"/>
                </a:highlight>
                <a:latin typeface="Times New Roman" panose="02020603050405020304" pitchFamily="18" charset="0"/>
                <a:ea typeface="Calibri"/>
                <a:cs typeface="Times New Roman" panose="02020603050405020304" pitchFamily="18" charset="0"/>
              </a:rPr>
              <a:t>ج). کاردیولوژیست ها</a:t>
            </a:r>
            <a:r>
              <a:rPr lang="fa-IR" sz="6827" b="1" dirty="0">
                <a:latin typeface="Times New Roman" panose="02020603050405020304" pitchFamily="18" charset="0"/>
                <a:ea typeface="Calibri"/>
                <a:cs typeface="Times New Roman" panose="02020603050405020304" pitchFamily="18" charset="0"/>
              </a:rPr>
              <a:t>       			د) کار با دستگاه رادیوگرافی عمومی</a:t>
            </a:r>
            <a:endParaRPr lang="en-US" sz="6827" dirty="0">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 </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در جهت کاهش دوز دریافتی بیمار کدام گزینه </a:t>
            </a:r>
            <a:r>
              <a:rPr lang="fa-IR" sz="6827" b="1" u="sng" dirty="0">
                <a:latin typeface="Times New Roman" panose="02020603050405020304" pitchFamily="18" charset="0"/>
                <a:ea typeface="Calibri"/>
                <a:cs typeface="Times New Roman" panose="02020603050405020304" pitchFamily="18" charset="0"/>
              </a:rPr>
              <a:t>صحیح نیست؟</a:t>
            </a:r>
            <a:endParaRPr lang="en-US" sz="6827" dirty="0">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highlight>
                  <a:srgbClr val="FFFF00"/>
                </a:highlight>
                <a:latin typeface="Times New Roman" panose="02020603050405020304" pitchFamily="18" charset="0"/>
                <a:ea typeface="Calibri"/>
                <a:cs typeface="Times New Roman" panose="02020603050405020304" pitchFamily="18" charset="0"/>
              </a:rPr>
              <a:t>الف) بکار گیری اشعه ایکس با انرژی</a:t>
            </a:r>
            <a:r>
              <a:rPr lang="fa-IR" sz="6827" b="1" dirty="0">
                <a:latin typeface="Times New Roman" panose="02020603050405020304" pitchFamily="18" charset="0"/>
                <a:ea typeface="Calibri"/>
                <a:cs typeface="Times New Roman" panose="02020603050405020304" pitchFamily="18" charset="0"/>
              </a:rPr>
              <a:t> </a:t>
            </a:r>
            <a:r>
              <a:rPr lang="en-GB" sz="6827" b="1" dirty="0">
                <a:latin typeface="Times New Roman" panose="02020603050405020304" pitchFamily="18" charset="0"/>
                <a:ea typeface="Calibri"/>
                <a:cs typeface="Times New Roman" panose="02020603050405020304" pitchFamily="18" charset="0"/>
              </a:rPr>
              <a:t>(</a:t>
            </a:r>
            <a:r>
              <a:rPr lang="en-GB" sz="6827" b="1" dirty="0" err="1">
                <a:latin typeface="Times New Roman" panose="02020603050405020304" pitchFamily="18" charset="0"/>
                <a:ea typeface="Calibri"/>
                <a:cs typeface="Times New Roman" panose="02020603050405020304" pitchFamily="18" charset="0"/>
              </a:rPr>
              <a:t>kVp</a:t>
            </a:r>
            <a:r>
              <a:rPr lang="en-GB" sz="6827" b="1" dirty="0">
                <a:latin typeface="Times New Roman" panose="02020603050405020304" pitchFamily="18" charset="0"/>
                <a:ea typeface="Calibri"/>
                <a:cs typeface="Times New Roman" panose="02020603050405020304" pitchFamily="18" charset="0"/>
              </a:rPr>
              <a:t>)</a:t>
            </a:r>
            <a:r>
              <a:rPr lang="fa-IR" sz="6827" b="1" dirty="0">
                <a:latin typeface="Times New Roman" panose="02020603050405020304" pitchFamily="18" charset="0"/>
                <a:ea typeface="Calibri"/>
                <a:cs typeface="Times New Roman" panose="02020603050405020304" pitchFamily="18" charset="0"/>
              </a:rPr>
              <a:t> کمتر.</a:t>
            </a:r>
            <a:endParaRPr lang="en-US" sz="6827" dirty="0">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ب) بکار گیری </a:t>
            </a:r>
            <a:r>
              <a:rPr lang="en-GB" sz="6827" b="1" dirty="0" err="1">
                <a:latin typeface="Times New Roman" panose="02020603050405020304" pitchFamily="18" charset="0"/>
                <a:ea typeface="Calibri"/>
                <a:cs typeface="Times New Roman" panose="02020603050405020304" pitchFamily="18" charset="0"/>
              </a:rPr>
              <a:t>mAs</a:t>
            </a:r>
            <a:r>
              <a:rPr lang="fa-IR" sz="6827" b="1" dirty="0">
                <a:latin typeface="Times New Roman" panose="02020603050405020304" pitchFamily="18" charset="0"/>
                <a:ea typeface="Calibri"/>
                <a:cs typeface="Times New Roman" panose="02020603050405020304" pitchFamily="18" charset="0"/>
              </a:rPr>
              <a:t> کمتر</a:t>
            </a:r>
            <a:endParaRPr lang="en-US" sz="6827" dirty="0">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ج) محدود سازی میدان پرتو</a:t>
            </a:r>
            <a:endParaRPr lang="en-US" sz="6827" dirty="0">
              <a:latin typeface="Times New Roman" panose="02020603050405020304" pitchFamily="18" charset="0"/>
              <a:ea typeface="Calibri"/>
              <a:cs typeface="Times New Roman" panose="02020603050405020304" pitchFamily="18" charset="0"/>
            </a:endParaRPr>
          </a:p>
          <a:p>
            <a:pPr marL="121923"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د) افزایش فاصله منبع پرتو تا پوست</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en-GB" sz="6827" b="1" dirty="0">
                <a:solidFill>
                  <a:srgbClr val="FF0000"/>
                </a:solidFill>
                <a:latin typeface="Times New Roman" panose="02020603050405020304" pitchFamily="18" charset="0"/>
                <a:ea typeface="Calibri"/>
                <a:cs typeface="Times New Roman" panose="02020603050405020304" pitchFamily="18" charset="0"/>
              </a:rPr>
              <a:t> </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latin typeface="Times New Roman" panose="02020603050405020304" pitchFamily="18" charset="0"/>
                <a:ea typeface="Calibri"/>
                <a:cs typeface="Times New Roman" panose="02020603050405020304" pitchFamily="18" charset="0"/>
              </a:rPr>
              <a:t>واحد رونتگن در کجا به کار می رود؟</a:t>
            </a:r>
            <a:r>
              <a:rPr lang="en-GB" sz="6827" b="1" dirty="0">
                <a:latin typeface="Times New Roman" panose="02020603050405020304" pitchFamily="18" charset="0"/>
                <a:ea typeface="Calibri"/>
                <a:cs typeface="Times New Roman" panose="02020603050405020304" pitchFamily="18" charset="0"/>
              </a:rPr>
              <a:t>	</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latin typeface="Times New Roman" panose="02020603050405020304" pitchFamily="18" charset="0"/>
                <a:ea typeface="Calibri"/>
                <a:cs typeface="Times New Roman" panose="02020603050405020304" pitchFamily="18" charset="0"/>
              </a:rPr>
              <a:t>الف) برای اندازه گیری شدت تشعشع</a:t>
            </a:r>
            <a:r>
              <a:rPr lang="en-GB" sz="6827" b="1" dirty="0">
                <a:latin typeface="Times New Roman" panose="02020603050405020304" pitchFamily="18" charset="0"/>
                <a:ea typeface="Calibri"/>
                <a:cs typeface="Times New Roman" panose="02020603050405020304" pitchFamily="18" charset="0"/>
              </a:rPr>
              <a:t>	</a:t>
            </a:r>
            <a:r>
              <a:rPr lang="ar-SA" sz="6827" b="1" dirty="0">
                <a:latin typeface="Times New Roman" panose="02020603050405020304" pitchFamily="18" charset="0"/>
                <a:ea typeface="Calibri"/>
                <a:cs typeface="Times New Roman" panose="02020603050405020304" pitchFamily="18" charset="0"/>
              </a:rPr>
              <a:t>	ب) برای دز جذب شده بیمار</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latin typeface="Times New Roman" panose="02020603050405020304" pitchFamily="18" charset="0"/>
                <a:ea typeface="Calibri"/>
                <a:cs typeface="Times New Roman" panose="02020603050405020304" pitchFamily="18" charset="0"/>
              </a:rPr>
              <a:t>ج</a:t>
            </a:r>
            <a:r>
              <a:rPr lang="ar-SA" sz="6827" b="1" dirty="0">
                <a:highlight>
                  <a:srgbClr val="FFFF00"/>
                </a:highlight>
                <a:latin typeface="Times New Roman" panose="02020603050405020304" pitchFamily="18" charset="0"/>
                <a:ea typeface="Calibri"/>
                <a:cs typeface="Times New Roman" panose="02020603050405020304" pitchFamily="18" charset="0"/>
              </a:rPr>
              <a:t>) برای مقدار یونیزاسیون</a:t>
            </a:r>
            <a:r>
              <a:rPr lang="ar-SA" sz="6827" b="1" dirty="0">
                <a:latin typeface="Times New Roman" panose="02020603050405020304" pitchFamily="18" charset="0"/>
                <a:ea typeface="Calibri"/>
                <a:cs typeface="Times New Roman" panose="02020603050405020304" pitchFamily="18" charset="0"/>
              </a:rPr>
              <a:t> هوا</a:t>
            </a:r>
            <a:r>
              <a:rPr lang="fa-IR" sz="6827" b="1" dirty="0">
                <a:latin typeface="Times New Roman" panose="02020603050405020304" pitchFamily="18" charset="0"/>
                <a:ea typeface="Calibri"/>
                <a:cs typeface="Times New Roman" panose="02020603050405020304" pitchFamily="18" charset="0"/>
              </a:rPr>
              <a:t>.</a:t>
            </a:r>
            <a:r>
              <a:rPr lang="en-GB" sz="6827" b="1" dirty="0">
                <a:latin typeface="Times New Roman" panose="02020603050405020304" pitchFamily="18" charset="0"/>
                <a:ea typeface="Calibri"/>
                <a:cs typeface="Times New Roman" panose="02020603050405020304" pitchFamily="18" charset="0"/>
              </a:rPr>
              <a:t>	</a:t>
            </a:r>
            <a:r>
              <a:rPr lang="ar-SA" sz="6827" b="1" dirty="0">
                <a:latin typeface="Times New Roman" panose="02020603050405020304" pitchFamily="18" charset="0"/>
                <a:ea typeface="Calibri"/>
                <a:cs typeface="Times New Roman" panose="02020603050405020304" pitchFamily="18" charset="0"/>
              </a:rPr>
              <a:t>	) برای اندازه گیری ذرات آلفا</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en-GB" sz="6827" b="1" dirty="0">
                <a:latin typeface="Times New Roman" panose="02020603050405020304" pitchFamily="18" charset="0"/>
                <a:ea typeface="Calibri"/>
                <a:cs typeface="Times New Roman" panose="02020603050405020304" pitchFamily="18" charset="0"/>
              </a:rPr>
              <a:t> </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latin typeface="Times New Roman" panose="02020603050405020304" pitchFamily="18" charset="0"/>
                <a:ea typeface="Calibri"/>
                <a:cs typeface="Times New Roman" panose="02020603050405020304" pitchFamily="18" charset="0"/>
              </a:rPr>
              <a:t>حساسیت انسان به اشعه در چه موقعی زیادتر است؟</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highlight>
                  <a:srgbClr val="FFFF00"/>
                </a:highlight>
                <a:latin typeface="Times New Roman" panose="02020603050405020304" pitchFamily="18" charset="0"/>
                <a:ea typeface="Calibri"/>
                <a:cs typeface="Times New Roman" panose="02020603050405020304" pitchFamily="18" charset="0"/>
              </a:rPr>
              <a:t>الف) قبل از تولد</a:t>
            </a:r>
            <a:r>
              <a:rPr lang="fa-IR" sz="6827" b="1" dirty="0">
                <a:latin typeface="Times New Roman" panose="02020603050405020304" pitchFamily="18" charset="0"/>
                <a:ea typeface="Calibri"/>
                <a:cs typeface="Times New Roman" panose="02020603050405020304" pitchFamily="18" charset="0"/>
              </a:rPr>
              <a:t>.</a:t>
            </a:r>
            <a:r>
              <a:rPr lang="en-GB" sz="6827" b="1" dirty="0">
                <a:latin typeface="Times New Roman" panose="02020603050405020304" pitchFamily="18" charset="0"/>
                <a:ea typeface="Calibri"/>
                <a:cs typeface="Times New Roman" panose="02020603050405020304" pitchFamily="18" charset="0"/>
              </a:rPr>
              <a:t>	</a:t>
            </a:r>
            <a:r>
              <a:rPr lang="ar-SA" sz="6827" b="1" dirty="0">
                <a:latin typeface="Times New Roman" panose="02020603050405020304" pitchFamily="18" charset="0"/>
                <a:ea typeface="Calibri"/>
                <a:cs typeface="Times New Roman" panose="02020603050405020304" pitchFamily="18" charset="0"/>
              </a:rPr>
              <a:t>			ب) بلافاصله بعد از تولد</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latin typeface="Times New Roman" panose="02020603050405020304" pitchFamily="18" charset="0"/>
                <a:ea typeface="Calibri"/>
                <a:cs typeface="Times New Roman" panose="02020603050405020304" pitchFamily="18" charset="0"/>
              </a:rPr>
              <a:t>ج) در سالهای جوانی و رشد</a:t>
            </a:r>
            <a:r>
              <a:rPr lang="en-GB" sz="6827" b="1" dirty="0">
                <a:latin typeface="Times New Roman" panose="02020603050405020304" pitchFamily="18" charset="0"/>
                <a:ea typeface="Calibri"/>
                <a:cs typeface="Times New Roman" panose="02020603050405020304" pitchFamily="18" charset="0"/>
              </a:rPr>
              <a:t>	</a:t>
            </a:r>
            <a:r>
              <a:rPr lang="ar-SA" sz="6827" b="1" dirty="0">
                <a:latin typeface="Times New Roman" panose="02020603050405020304" pitchFamily="18" charset="0"/>
                <a:ea typeface="Calibri"/>
                <a:cs typeface="Times New Roman" panose="02020603050405020304" pitchFamily="18" charset="0"/>
              </a:rPr>
              <a:t>		د) در سنین بالا</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en-GB" sz="6827" b="1" dirty="0">
                <a:latin typeface="Times New Roman" panose="02020603050405020304" pitchFamily="18" charset="0"/>
                <a:ea typeface="Calibri"/>
                <a:cs typeface="Times New Roman" panose="02020603050405020304" pitchFamily="18" charset="0"/>
              </a:rPr>
              <a:t> </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latin typeface="Times New Roman" panose="02020603050405020304" pitchFamily="18" charset="0"/>
                <a:ea typeface="Calibri"/>
                <a:cs typeface="Times New Roman" panose="02020603050405020304" pitchFamily="18" charset="0"/>
              </a:rPr>
              <a:t>واحد مقدار پرتودهی، دوز جذبی و دز معادل به ترتیب عبارت است از</a:t>
            </a:r>
            <a:r>
              <a:rPr lang="en-GB" sz="6827" b="1" dirty="0">
                <a:latin typeface="Times New Roman" panose="02020603050405020304" pitchFamily="18" charset="0"/>
                <a:ea typeface="Calibri"/>
                <a:cs typeface="Times New Roman" panose="02020603050405020304" pitchFamily="18" charset="0"/>
              </a:rPr>
              <a:t>:</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latin typeface="Times New Roman" panose="02020603050405020304" pitchFamily="18" charset="0"/>
                <a:ea typeface="Calibri"/>
                <a:cs typeface="Times New Roman" panose="02020603050405020304" pitchFamily="18" charset="0"/>
              </a:rPr>
              <a:t>الف</a:t>
            </a:r>
            <a:r>
              <a:rPr lang="en-GB" sz="6827" b="1" dirty="0">
                <a:latin typeface="Times New Roman" panose="02020603050405020304" pitchFamily="18" charset="0"/>
                <a:ea typeface="Calibri"/>
                <a:cs typeface="Times New Roman" panose="02020603050405020304" pitchFamily="18" charset="0"/>
              </a:rPr>
              <a:t>) C/Kg</a:t>
            </a:r>
            <a:r>
              <a:rPr lang="ar-SA" sz="6827" b="1" dirty="0">
                <a:latin typeface="Times New Roman" panose="02020603050405020304" pitchFamily="18" charset="0"/>
                <a:ea typeface="Calibri"/>
                <a:cs typeface="Times New Roman" panose="02020603050405020304" pitchFamily="18" charset="0"/>
              </a:rPr>
              <a:t>، رِم، سیورت</a:t>
            </a:r>
            <a:r>
              <a:rPr lang="en-GB" sz="6827" b="1" dirty="0">
                <a:latin typeface="Times New Roman" panose="02020603050405020304" pitchFamily="18" charset="0"/>
                <a:ea typeface="Calibri"/>
                <a:cs typeface="Times New Roman" panose="02020603050405020304" pitchFamily="18" charset="0"/>
              </a:rPr>
              <a:t>	</a:t>
            </a:r>
            <a:r>
              <a:rPr lang="ar-SA" sz="6827" b="1" dirty="0">
                <a:latin typeface="Times New Roman" panose="02020603050405020304" pitchFamily="18" charset="0"/>
                <a:ea typeface="Calibri"/>
                <a:cs typeface="Times New Roman" panose="02020603050405020304" pitchFamily="18" charset="0"/>
              </a:rPr>
              <a:t>	</a:t>
            </a:r>
            <a:r>
              <a:rPr lang="fa-IR" sz="6827" b="1" dirty="0">
                <a:highlight>
                  <a:srgbClr val="FFFF00"/>
                </a:highlight>
                <a:latin typeface="Times New Roman" panose="02020603050405020304" pitchFamily="18" charset="0"/>
                <a:ea typeface="Calibri"/>
                <a:cs typeface="Times New Roman" panose="02020603050405020304" pitchFamily="18" charset="0"/>
              </a:rPr>
              <a:t>ب) </a:t>
            </a:r>
            <a:r>
              <a:rPr lang="fa-IR" sz="6827" b="1" dirty="0">
                <a:latin typeface="Times New Roman" panose="02020603050405020304" pitchFamily="18" charset="0"/>
                <a:ea typeface="Calibri"/>
                <a:cs typeface="Times New Roman" panose="02020603050405020304" pitchFamily="18" charset="0"/>
              </a:rPr>
              <a:t>رونتگن ، گری ؛ سیورت</a:t>
            </a:r>
          </a:p>
          <a:p>
            <a:pPr marL="0" indent="0" algn="r" rtl="1">
              <a:lnSpc>
                <a:spcPct val="115000"/>
              </a:lnSpc>
              <a:spcBef>
                <a:spcPts val="0"/>
              </a:spcBef>
              <a:buNone/>
            </a:pPr>
            <a:r>
              <a:rPr lang="fa-IR" sz="6827" b="1" dirty="0">
                <a:latin typeface="Times New Roman" panose="02020603050405020304" pitchFamily="18" charset="0"/>
                <a:ea typeface="Calibri"/>
                <a:cs typeface="Times New Roman" panose="02020603050405020304" pitchFamily="18" charset="0"/>
              </a:rPr>
              <a:t>ج)</a:t>
            </a:r>
            <a:r>
              <a:rPr lang="en-GB" sz="6827" b="1" dirty="0">
                <a:latin typeface="Times New Roman" panose="02020603050405020304" pitchFamily="18" charset="0"/>
                <a:ea typeface="Calibri"/>
                <a:cs typeface="Times New Roman" panose="02020603050405020304" pitchFamily="18" charset="0"/>
              </a:rPr>
              <a:t> </a:t>
            </a:r>
            <a:r>
              <a:rPr lang="ar-SA" sz="6827" b="1" dirty="0">
                <a:latin typeface="Times New Roman" panose="02020603050405020304" pitchFamily="18" charset="0"/>
                <a:ea typeface="Calibri"/>
                <a:cs typeface="Times New Roman" panose="02020603050405020304" pitchFamily="18" charset="0"/>
              </a:rPr>
              <a:t>رونتگن، </a:t>
            </a:r>
            <a:r>
              <a:rPr lang="fa-IR" sz="6827" b="1" dirty="0">
                <a:latin typeface="Times New Roman" panose="02020603050405020304" pitchFamily="18" charset="0"/>
                <a:ea typeface="Calibri"/>
                <a:cs typeface="Times New Roman" panose="02020603050405020304" pitchFamily="18" charset="0"/>
              </a:rPr>
              <a:t>گری، </a:t>
            </a:r>
            <a:r>
              <a:rPr lang="ar-SA" sz="6827" b="1" dirty="0">
                <a:latin typeface="Times New Roman" panose="02020603050405020304" pitchFamily="18" charset="0"/>
                <a:ea typeface="Calibri"/>
                <a:cs typeface="Times New Roman" panose="02020603050405020304" pitchFamily="18" charset="0"/>
              </a:rPr>
              <a:t> </a:t>
            </a:r>
            <a:r>
              <a:rPr lang="fa-IR" sz="6827" b="1" dirty="0">
                <a:latin typeface="Times New Roman" panose="02020603050405020304" pitchFamily="18" charset="0"/>
                <a:ea typeface="Calibri"/>
                <a:cs typeface="Times New Roman" panose="02020603050405020304" pitchFamily="18" charset="0"/>
              </a:rPr>
              <a:t>گری</a:t>
            </a:r>
            <a:r>
              <a:rPr lang="ar-SA" sz="6827" b="1" dirty="0">
                <a:latin typeface="Times New Roman" panose="02020603050405020304" pitchFamily="18" charset="0"/>
                <a:ea typeface="Calibri"/>
                <a:cs typeface="Times New Roman" panose="02020603050405020304" pitchFamily="18" charset="0"/>
              </a:rPr>
              <a:t>ی</a:t>
            </a:r>
            <a:r>
              <a:rPr lang="fa-IR" sz="6827" b="1" dirty="0">
                <a:latin typeface="Times New Roman" panose="02020603050405020304" pitchFamily="18" charset="0"/>
                <a:ea typeface="Calibri"/>
                <a:cs typeface="Times New Roman" panose="02020603050405020304" pitchFamily="18" charset="0"/>
              </a:rPr>
              <a:t>	</a:t>
            </a:r>
            <a:r>
              <a:rPr lang="ar-SA" sz="6827" b="1" dirty="0">
                <a:latin typeface="Times New Roman" panose="02020603050405020304" pitchFamily="18" charset="0"/>
                <a:ea typeface="Calibri"/>
                <a:cs typeface="Times New Roman" panose="02020603050405020304" pitchFamily="18" charset="0"/>
              </a:rPr>
              <a:t>	د) راد، رم، گری</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latin typeface="Times New Roman" panose="02020603050405020304" pitchFamily="18" charset="0"/>
                <a:ea typeface="Calibri"/>
                <a:cs typeface="Times New Roman" panose="02020603050405020304" pitchFamily="18" charset="0"/>
              </a:rPr>
              <a:t>از پرتوهای زیر کدامیک یونسازی مستقیم دارند؟</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latin typeface="Times New Roman" panose="02020603050405020304" pitchFamily="18" charset="0"/>
                <a:ea typeface="Calibri"/>
                <a:cs typeface="Times New Roman" panose="02020603050405020304" pitchFamily="18" charset="0"/>
              </a:rPr>
              <a:t>الف) اشعه</a:t>
            </a:r>
            <a:r>
              <a:rPr lang="en-GB" sz="6827" b="1" dirty="0">
                <a:latin typeface="Times New Roman" panose="02020603050405020304" pitchFamily="18" charset="0"/>
                <a:ea typeface="Calibri"/>
                <a:cs typeface="Times New Roman" panose="02020603050405020304" pitchFamily="18" charset="0"/>
              </a:rPr>
              <a:t> X	</a:t>
            </a:r>
            <a:r>
              <a:rPr lang="ar-SA" sz="6827" b="1" dirty="0">
                <a:latin typeface="Times New Roman" panose="02020603050405020304" pitchFamily="18" charset="0"/>
                <a:ea typeface="Calibri"/>
                <a:cs typeface="Times New Roman" panose="02020603050405020304" pitchFamily="18" charset="0"/>
              </a:rPr>
              <a:t>		ب) اشعه گاما</a:t>
            </a:r>
            <a:endParaRPr lang="en-US" sz="6827" dirty="0">
              <a:latin typeface="Times New Roman" panose="02020603050405020304" pitchFamily="18" charset="0"/>
              <a:ea typeface="Calibri"/>
              <a:cs typeface="Times New Roman" panose="02020603050405020304" pitchFamily="18" charset="0"/>
            </a:endParaRPr>
          </a:p>
          <a:p>
            <a:pPr marL="0" indent="0" algn="r" rtl="1">
              <a:lnSpc>
                <a:spcPct val="115000"/>
              </a:lnSpc>
              <a:spcBef>
                <a:spcPts val="0"/>
              </a:spcBef>
              <a:buNone/>
            </a:pPr>
            <a:r>
              <a:rPr lang="ar-SA" sz="6827" b="1" dirty="0">
                <a:highlight>
                  <a:srgbClr val="FFFF00"/>
                </a:highlight>
                <a:latin typeface="Times New Roman" panose="02020603050405020304" pitchFamily="18" charset="0"/>
                <a:ea typeface="Calibri"/>
                <a:cs typeface="Times New Roman" panose="02020603050405020304" pitchFamily="18" charset="0"/>
              </a:rPr>
              <a:t>ج) ذرات بتا</a:t>
            </a:r>
            <a:r>
              <a:rPr lang="fa-IR" sz="6827" b="1" dirty="0">
                <a:highlight>
                  <a:srgbClr val="FFFF00"/>
                </a:highlight>
                <a:latin typeface="Times New Roman" panose="02020603050405020304" pitchFamily="18" charset="0"/>
                <a:ea typeface="Calibri"/>
                <a:cs typeface="Times New Roman" panose="02020603050405020304" pitchFamily="18" charset="0"/>
              </a:rPr>
              <a:t>.</a:t>
            </a:r>
            <a:r>
              <a:rPr lang="en-GB" sz="6827" b="1" dirty="0">
                <a:latin typeface="Times New Roman" panose="02020603050405020304" pitchFamily="18" charset="0"/>
                <a:ea typeface="Calibri"/>
                <a:cs typeface="Times New Roman" panose="02020603050405020304" pitchFamily="18" charset="0"/>
              </a:rPr>
              <a:t>	</a:t>
            </a:r>
            <a:r>
              <a:rPr lang="ar-SA" sz="6827" b="1" dirty="0">
                <a:latin typeface="Times New Roman" panose="02020603050405020304" pitchFamily="18" charset="0"/>
                <a:ea typeface="Calibri"/>
                <a:cs typeface="Times New Roman" panose="02020603050405020304" pitchFamily="18" charset="0"/>
              </a:rPr>
              <a:t>		د) ذرات نوترون</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FBB5FCB-E7DE-4F33-B753-76C3644479BB}" type="slidenum">
              <a:rPr lang="en-US" smtClean="0"/>
              <a:pPr/>
              <a:t>53</a:t>
            </a:fld>
            <a:endParaRPr lang="en-US"/>
          </a:p>
        </p:txBody>
      </p:sp>
      <p:sp>
        <p:nvSpPr>
          <p:cNvPr id="2" name="Footer Placeholder 1"/>
          <p:cNvSpPr>
            <a:spLocks noGrp="1"/>
          </p:cNvSpPr>
          <p:nvPr>
            <p:ph type="ftr" sz="quarter" idx="11"/>
          </p:nvPr>
        </p:nvSpPr>
        <p:spPr/>
        <p:txBody>
          <a:bodyPr/>
          <a:lstStyle/>
          <a:p>
            <a:r>
              <a:rPr lang="en-US"/>
              <a:t>Movahedi</a:t>
            </a:r>
          </a:p>
        </p:txBody>
      </p:sp>
    </p:spTree>
    <p:extLst>
      <p:ext uri="{BB962C8B-B14F-4D97-AF65-F5344CB8AC3E}">
        <p14:creationId xmlns:p14="http://schemas.microsoft.com/office/powerpoint/2010/main" val="40198457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57F1E4F-1CFF-5643-939E-217C01CDF565}" type="slidenum">
              <a:rPr lang="en-US" smtClean="0"/>
              <a:pPr/>
              <a:t>54</a:t>
            </a:fld>
            <a:endParaRPr lang="en-US" dirty="0"/>
          </a:p>
        </p:txBody>
      </p:sp>
      <p:sp>
        <p:nvSpPr>
          <p:cNvPr id="5" name="Footer Placeholder 4"/>
          <p:cNvSpPr>
            <a:spLocks noGrp="1"/>
          </p:cNvSpPr>
          <p:nvPr>
            <p:ph type="ftr" sz="quarter" idx="11"/>
          </p:nvPr>
        </p:nvSpPr>
        <p:spPr/>
        <p:txBody>
          <a:bodyPr/>
          <a:lstStyle/>
          <a:p>
            <a:r>
              <a:rPr lang="en-US"/>
              <a:t>Movahedi</a:t>
            </a:r>
            <a:endParaRPr lang="en-US" dirty="0"/>
          </a:p>
        </p:txBody>
      </p:sp>
      <p:pic>
        <p:nvPicPr>
          <p:cNvPr id="2050" name="Picture 2" descr="Navodnjavanje treći Dosjetiti se thanks for your attention last slide -  ranch-des-troismarie.com">
            <a:extLst>
              <a:ext uri="{FF2B5EF4-FFF2-40B4-BE49-F238E27FC236}">
                <a16:creationId xmlns:a16="http://schemas.microsoft.com/office/drawing/2014/main" id="{70FF8CAB-F015-BA03-0D27-04F6632E8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2853" y="325122"/>
            <a:ext cx="5012829" cy="375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9050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BB5FCB-E7DE-4F33-B753-76C3644479BB}" type="slidenum">
              <a:rPr lang="en-US" smtClean="0"/>
              <a:pPr/>
              <a:t>55</a:t>
            </a:fld>
            <a:endParaRPr lang="en-US"/>
          </a:p>
        </p:txBody>
      </p:sp>
      <p:pic>
        <p:nvPicPr>
          <p:cNvPr id="2050" name="Picture 2"/>
          <p:cNvPicPr>
            <a:picLocks noGrp="1" noChangeAspect="1" noChangeArrowheads="1"/>
          </p:cNvPicPr>
          <p:nvPr>
            <p:ph idx="1"/>
          </p:nvPr>
        </p:nvPicPr>
        <p:blipFill>
          <a:blip r:embed="rId2" cstate="print">
            <a:lum bright="-20000" contrast="40000"/>
            <a:extLst>
              <a:ext uri="{28A0092B-C50C-407E-A947-70E740481C1C}">
                <a14:useLocalDpi xmlns:a14="http://schemas.microsoft.com/office/drawing/2010/main" val="0"/>
              </a:ext>
            </a:extLst>
          </a:blip>
          <a:srcRect/>
          <a:stretch>
            <a:fillRect/>
          </a:stretch>
        </p:blipFill>
        <p:spPr bwMode="auto">
          <a:xfrm>
            <a:off x="1869440" y="0"/>
            <a:ext cx="2763520" cy="3857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lum bright="-20000" contrast="40000"/>
            <a:extLst>
              <a:ext uri="{28A0092B-C50C-407E-A947-70E740481C1C}">
                <a14:useLocalDpi xmlns:a14="http://schemas.microsoft.com/office/drawing/2010/main" val="0"/>
              </a:ext>
            </a:extLst>
          </a:blip>
          <a:srcRect/>
          <a:stretch>
            <a:fillRect/>
          </a:stretch>
        </p:blipFill>
        <p:spPr bwMode="auto">
          <a:xfrm>
            <a:off x="6908801" y="4011343"/>
            <a:ext cx="2360250" cy="344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lum bright="-20000" contrast="40000"/>
            <a:extLst>
              <a:ext uri="{28A0092B-C50C-407E-A947-70E740481C1C}">
                <a14:useLocalDpi xmlns:a14="http://schemas.microsoft.com/office/drawing/2010/main" val="0"/>
              </a:ext>
            </a:extLst>
          </a:blip>
          <a:srcRect/>
          <a:stretch>
            <a:fillRect/>
          </a:stretch>
        </p:blipFill>
        <p:spPr bwMode="auto">
          <a:xfrm>
            <a:off x="4795521" y="-62345"/>
            <a:ext cx="2735195" cy="3852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cstate="print">
            <a:lum bright="-20000" contrast="20000"/>
            <a:extLst>
              <a:ext uri="{28A0092B-C50C-407E-A947-70E740481C1C}">
                <a14:useLocalDpi xmlns:a14="http://schemas.microsoft.com/office/drawing/2010/main" val="0"/>
              </a:ext>
            </a:extLst>
          </a:blip>
          <a:srcRect/>
          <a:stretch>
            <a:fillRect/>
          </a:stretch>
        </p:blipFill>
        <p:spPr bwMode="auto">
          <a:xfrm>
            <a:off x="9347203" y="4156309"/>
            <a:ext cx="2246179" cy="3158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cstate="print">
            <a:lum bright="-20000" contrast="40000"/>
            <a:extLst>
              <a:ext uri="{28A0092B-C50C-407E-A947-70E740481C1C}">
                <a14:useLocalDpi xmlns:a14="http://schemas.microsoft.com/office/drawing/2010/main" val="0"/>
              </a:ext>
            </a:extLst>
          </a:blip>
          <a:srcRect/>
          <a:stretch>
            <a:fillRect/>
          </a:stretch>
        </p:blipFill>
        <p:spPr bwMode="auto">
          <a:xfrm>
            <a:off x="7702253" y="-300344"/>
            <a:ext cx="3026706" cy="4271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cstate="print">
            <a:lum bright="-20000" contrast="40000"/>
            <a:extLst>
              <a:ext uri="{28A0092B-C50C-407E-A947-70E740481C1C}">
                <a14:useLocalDpi xmlns:a14="http://schemas.microsoft.com/office/drawing/2010/main" val="0"/>
              </a:ext>
            </a:extLst>
          </a:blip>
          <a:srcRect/>
          <a:stretch>
            <a:fillRect/>
          </a:stretch>
        </p:blipFill>
        <p:spPr bwMode="auto">
          <a:xfrm>
            <a:off x="4632961" y="4011341"/>
            <a:ext cx="2492587" cy="3552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8" cstate="print">
            <a:lum bright="-20000" contrast="40000"/>
            <a:extLst>
              <a:ext uri="{28A0092B-C50C-407E-A947-70E740481C1C}">
                <a14:useLocalDpi xmlns:a14="http://schemas.microsoft.com/office/drawing/2010/main" val="0"/>
              </a:ext>
            </a:extLst>
          </a:blip>
          <a:srcRect/>
          <a:stretch>
            <a:fillRect/>
          </a:stretch>
        </p:blipFill>
        <p:spPr bwMode="auto">
          <a:xfrm>
            <a:off x="1855228" y="3790430"/>
            <a:ext cx="2482777" cy="366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US"/>
              <a:t>Movahedi</a:t>
            </a:r>
          </a:p>
        </p:txBody>
      </p:sp>
    </p:spTree>
    <p:extLst>
      <p:ext uri="{BB962C8B-B14F-4D97-AF65-F5344CB8AC3E}">
        <p14:creationId xmlns:p14="http://schemas.microsoft.com/office/powerpoint/2010/main" val="40850639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BB5FCB-E7DE-4F33-B753-76C3644479BB}" type="slidenum">
              <a:rPr lang="en-US" smtClean="0"/>
              <a:pPr/>
              <a:t>56</a:t>
            </a:fld>
            <a:endParaRPr lang="en-US"/>
          </a:p>
        </p:txBody>
      </p:sp>
      <p:pic>
        <p:nvPicPr>
          <p:cNvPr id="1026" name="Picture 2"/>
          <p:cNvPicPr>
            <a:picLocks noGrp="1" noChangeAspect="1" noChangeArrowheads="1"/>
          </p:cNvPicPr>
          <p:nvPr>
            <p:ph idx="1"/>
          </p:nvPr>
        </p:nvPicPr>
        <p:blipFill>
          <a:blip r:embed="rId2" cstate="print">
            <a:lum bright="-40000" contrast="40000"/>
            <a:extLst>
              <a:ext uri="{28A0092B-C50C-407E-A947-70E740481C1C}">
                <a14:useLocalDpi xmlns:a14="http://schemas.microsoft.com/office/drawing/2010/main" val="0"/>
              </a:ext>
            </a:extLst>
          </a:blip>
          <a:srcRect/>
          <a:stretch>
            <a:fillRect/>
          </a:stretch>
        </p:blipFill>
        <p:spPr bwMode="auto">
          <a:xfrm>
            <a:off x="1544320" y="162560"/>
            <a:ext cx="5770880" cy="503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lum bright="-20000" contrast="40000"/>
            <a:extLst>
              <a:ext uri="{28A0092B-C50C-407E-A947-70E740481C1C}">
                <a14:useLocalDpi xmlns:a14="http://schemas.microsoft.com/office/drawing/2010/main" val="0"/>
              </a:ext>
            </a:extLst>
          </a:blip>
          <a:srcRect/>
          <a:stretch>
            <a:fillRect/>
          </a:stretch>
        </p:blipFill>
        <p:spPr bwMode="auto">
          <a:xfrm>
            <a:off x="7315201" y="162561"/>
            <a:ext cx="4638041" cy="4963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US"/>
              <a:t>Movahedi</a:t>
            </a:r>
          </a:p>
        </p:txBody>
      </p:sp>
    </p:spTree>
    <p:extLst>
      <p:ext uri="{BB962C8B-B14F-4D97-AF65-F5344CB8AC3E}">
        <p14:creationId xmlns:p14="http://schemas.microsoft.com/office/powerpoint/2010/main" val="6305876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7000" y="145626"/>
            <a:ext cx="10058400" cy="7023948"/>
          </a:xfrm>
        </p:spPr>
        <p:txBody>
          <a:bodyPr/>
          <a:lstStyle/>
          <a:p>
            <a:pPr marL="0" indent="0" algn="ctr" rtl="1">
              <a:buNone/>
            </a:pPr>
            <a:r>
              <a:rPr lang="fa-IR" sz="2987" b="1" dirty="0">
                <a:solidFill>
                  <a:srgbClr val="C00000"/>
                </a:solidFill>
                <a:latin typeface="Times New Roman" panose="02020603050405020304" pitchFamily="18" charset="0"/>
                <a:cs typeface="Times New Roman" panose="02020603050405020304" pitchFamily="18" charset="0"/>
              </a:rPr>
              <a:t>دوزیمترهای نیمه هادی </a:t>
            </a:r>
          </a:p>
          <a:p>
            <a:pPr marL="0" indent="0" algn="r" rtl="1">
              <a:buNone/>
            </a:pPr>
            <a:r>
              <a:rPr lang="fa-IR" sz="2133" b="1" dirty="0">
                <a:solidFill>
                  <a:srgbClr val="000099"/>
                </a:solidFill>
                <a:latin typeface="Times New Roman" panose="02020603050405020304" pitchFamily="18" charset="0"/>
                <a:cs typeface="Times New Roman" panose="02020603050405020304" pitchFamily="18" charset="0"/>
              </a:rPr>
              <a:t>معمولی ترین دوزیمتر:</a:t>
            </a:r>
            <a:endParaRPr lang="en-US" sz="2133" b="1" dirty="0">
              <a:solidFill>
                <a:srgbClr val="000099"/>
              </a:solidFill>
              <a:latin typeface="Times New Roman" panose="02020603050405020304" pitchFamily="18" charset="0"/>
              <a:cs typeface="Times New Roman" panose="02020603050405020304" pitchFamily="18" charset="0"/>
            </a:endParaRPr>
          </a:p>
          <a:p>
            <a:pPr marL="0" indent="0" algn="r" rtl="1">
              <a:buNone/>
            </a:pPr>
            <a:r>
              <a:rPr lang="fa-IR" sz="2133" b="1" dirty="0">
                <a:latin typeface="Times New Roman" panose="02020603050405020304" pitchFamily="18" charset="0"/>
                <a:cs typeface="Times New Roman" panose="02020603050405020304" pitchFamily="18" charset="0"/>
              </a:rPr>
              <a:t>طرز کار مثل یک اتاقک یونیزاسیون است</a:t>
            </a:r>
          </a:p>
          <a:p>
            <a:pPr marL="0" indent="0" algn="r" rtl="1">
              <a:buNone/>
            </a:pPr>
            <a:r>
              <a:rPr lang="fa-IR" sz="2133" b="1" dirty="0">
                <a:latin typeface="Times New Roman" panose="02020603050405020304" pitchFamily="18" charset="0"/>
                <a:cs typeface="Times New Roman" panose="02020603050405020304" pitchFamily="18" charset="0"/>
              </a:rPr>
              <a:t>	</a:t>
            </a:r>
            <a:r>
              <a:rPr lang="fa-IR" sz="2133" b="1" u="sng" dirty="0">
                <a:solidFill>
                  <a:srgbClr val="CC0066"/>
                </a:solidFill>
                <a:latin typeface="Times New Roman" panose="02020603050405020304" pitchFamily="18" charset="0"/>
                <a:cs typeface="Times New Roman" panose="02020603050405020304" pitchFamily="18" charset="0"/>
              </a:rPr>
              <a:t>پرتو یون ساز سبب تولید الکترون و حفره در نیمه هادیها می شود</a:t>
            </a: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جمع آوری توسط یک میدان الکتریکی </a:t>
            </a:r>
            <a:r>
              <a:rPr lang="fa-IR" sz="2133" b="1" dirty="0">
                <a:latin typeface="Times New Roman" panose="02020603050405020304" pitchFamily="18" charset="0"/>
                <a:cs typeface="Times New Roman" panose="02020603050405020304" pitchFamily="18" charset="0"/>
              </a:rPr>
              <a:t>و اندازه گیری آنها</a:t>
            </a:r>
          </a:p>
          <a:p>
            <a:pPr algn="r" rtl="1">
              <a:buFontTx/>
              <a:buChar char="-"/>
            </a:pPr>
            <a:endParaRPr lang="fa-IR" sz="2133" b="1" dirty="0">
              <a:latin typeface="Times New Roman" panose="02020603050405020304" pitchFamily="18" charset="0"/>
              <a:cs typeface="Times New Roman" panose="02020603050405020304" pitchFamily="18" charset="0"/>
            </a:endParaRPr>
          </a:p>
          <a:p>
            <a:pPr marL="0" indent="0" algn="r" rtl="1">
              <a:buNone/>
            </a:pPr>
            <a:r>
              <a:rPr lang="fa-IR" sz="2133" b="1" dirty="0">
                <a:solidFill>
                  <a:srgbClr val="CC0066"/>
                </a:solidFill>
                <a:latin typeface="Times New Roman" panose="02020603050405020304" pitchFamily="18" charset="0"/>
                <a:cs typeface="Times New Roman" panose="02020603050405020304" pitchFamily="18" charset="0"/>
              </a:rPr>
              <a:t>نحوه کار نیمه رساناهای </a:t>
            </a:r>
            <a:r>
              <a:rPr lang="en-US" sz="2133" b="1" dirty="0" err="1">
                <a:solidFill>
                  <a:srgbClr val="CC0066"/>
                </a:solidFill>
                <a:latin typeface="Times New Roman" panose="02020603050405020304" pitchFamily="18" charset="0"/>
                <a:cs typeface="Times New Roman" panose="02020603050405020304" pitchFamily="18" charset="0"/>
              </a:rPr>
              <a:t>p,n</a:t>
            </a:r>
            <a:r>
              <a:rPr lang="fa-IR" sz="2133" b="1" dirty="0">
                <a:solidFill>
                  <a:srgbClr val="CC0066"/>
                </a:solidFill>
                <a:latin typeface="Times New Roman" panose="02020603050405020304" pitchFamily="18" charset="0"/>
                <a:cs typeface="Times New Roman" panose="02020603050405020304" pitchFamily="18" charset="0"/>
              </a:rPr>
              <a:t>: </a:t>
            </a:r>
            <a:r>
              <a:rPr lang="fa-IR" sz="2133" b="1" dirty="0">
                <a:solidFill>
                  <a:srgbClr val="006600"/>
                </a:solidFill>
                <a:latin typeface="Times New Roman" panose="02020603050405020304" pitchFamily="18" charset="0"/>
                <a:cs typeface="Times New Roman" panose="02020603050405020304" pitchFamily="18" charset="0"/>
              </a:rPr>
              <a:t>فاصله میان باند ظرفیت و باند هدایت در نیمه هادی ها کم است.</a:t>
            </a:r>
          </a:p>
          <a:p>
            <a:pPr marL="0" indent="0" algn="r" rtl="1">
              <a:buNone/>
            </a:pPr>
            <a:r>
              <a:rPr lang="fa-IR" sz="2133" b="1" dirty="0">
                <a:solidFill>
                  <a:srgbClr val="006600"/>
                </a:solidFill>
                <a:latin typeface="Times New Roman" panose="02020603050405020304" pitchFamily="18" charset="0"/>
                <a:cs typeface="Times New Roman" panose="02020603050405020304" pitchFamily="18" charset="0"/>
              </a:rPr>
              <a:t>وقتی یک الکترون از باند ظرفیت به باند هدایت برود؛ یک حفره در باند ظرفیت بر جای میگذارد.</a:t>
            </a:r>
          </a:p>
          <a:p>
            <a:pPr marL="0" indent="0" algn="r" rtl="1">
              <a:buNone/>
            </a:pPr>
            <a:endParaRPr lang="en-US" sz="2133" b="1" dirty="0">
              <a:solidFill>
                <a:srgbClr val="006600"/>
              </a:solidFill>
              <a:latin typeface="Times New Roman" panose="02020603050405020304" pitchFamily="18" charset="0"/>
              <a:cs typeface="Times New Roman" panose="02020603050405020304" pitchFamily="18" charset="0"/>
            </a:endParaRPr>
          </a:p>
          <a:p>
            <a:pPr marL="0" indent="0" algn="r" rtl="1">
              <a:buNone/>
            </a:pPr>
            <a:r>
              <a:rPr lang="fa-IR" sz="2560" b="1" dirty="0">
                <a:solidFill>
                  <a:srgbClr val="CC0066"/>
                </a:solidFill>
                <a:latin typeface="Times New Roman" panose="02020603050405020304" pitchFamily="18" charset="0"/>
                <a:cs typeface="Times New Roman" panose="02020603050405020304" pitchFamily="18" charset="0"/>
              </a:rPr>
              <a:t> جنس: </a:t>
            </a:r>
          </a:p>
          <a:p>
            <a:pPr marL="0" indent="0" algn="r" rtl="1">
              <a:buNone/>
              <a:defRPr/>
            </a:pPr>
            <a:r>
              <a:rPr lang="fa-IR" sz="2133" b="1" dirty="0">
                <a:solidFill>
                  <a:srgbClr val="0000CC"/>
                </a:solidFill>
                <a:latin typeface="Times New Roman" panose="02020603050405020304" pitchFamily="18" charset="0"/>
                <a:cs typeface="Times New Roman" panose="02020603050405020304" pitchFamily="18" charset="0"/>
              </a:rPr>
              <a:t>1- ژرمانیوم با مقدار کمی لیتیوم</a:t>
            </a:r>
            <a:r>
              <a:rPr lang="fa-IR" sz="2133" b="1" dirty="0">
                <a:latin typeface="Times New Roman" panose="02020603050405020304" pitchFamily="18" charset="0"/>
                <a:cs typeface="Times New Roman" panose="02020603050405020304" pitchFamily="18" charset="0"/>
              </a:rPr>
              <a:t>: </a:t>
            </a:r>
            <a:r>
              <a:rPr lang="fa-IR" sz="2133" b="1" dirty="0">
                <a:solidFill>
                  <a:srgbClr val="000099"/>
                </a:solidFill>
                <a:latin typeface="Times New Roman" panose="02020603050405020304" pitchFamily="18" charset="0"/>
                <a:cs typeface="Times New Roman" panose="02020603050405020304" pitchFamily="18" charset="0"/>
              </a:rPr>
              <a:t> </a:t>
            </a:r>
            <a:r>
              <a:rPr lang="en-US" sz="2133" b="1" dirty="0">
                <a:solidFill>
                  <a:srgbClr val="006600"/>
                </a:solidFill>
                <a:latin typeface="Times New Roman" panose="02020603050405020304" pitchFamily="18" charset="0"/>
                <a:cs typeface="Times New Roman" panose="02020603050405020304" pitchFamily="18" charset="0"/>
              </a:rPr>
              <a:t>Ge (Li)</a:t>
            </a:r>
            <a:r>
              <a:rPr lang="fa-IR" sz="2133" b="1" dirty="0">
                <a:solidFill>
                  <a:srgbClr val="006600"/>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برای اشکار سازی  پرتوهای   </a:t>
            </a:r>
            <a:r>
              <a:rPr lang="en-US" sz="2133" b="1" dirty="0">
                <a:solidFill>
                  <a:srgbClr val="D60093"/>
                </a:solidFill>
                <a:latin typeface="Times New Roman" panose="02020603050405020304" pitchFamily="18" charset="0"/>
                <a:cs typeface="Times New Roman" panose="02020603050405020304" pitchFamily="18" charset="0"/>
              </a:rPr>
              <a:t>X</a:t>
            </a:r>
            <a:r>
              <a:rPr lang="fa-IR" sz="2133" b="1" dirty="0">
                <a:solidFill>
                  <a:srgbClr val="D60093"/>
                </a:solidFill>
                <a:latin typeface="Times New Roman" panose="02020603050405020304" pitchFamily="18" charset="0"/>
                <a:cs typeface="Times New Roman" panose="02020603050405020304" pitchFamily="18" charset="0"/>
              </a:rPr>
              <a:t> و</a:t>
            </a:r>
            <a:r>
              <a:rPr lang="ar-SA" sz="2133" b="1" dirty="0">
                <a:solidFill>
                  <a:srgbClr val="D60093"/>
                </a:solidFill>
                <a:latin typeface="Times New Roman" panose="02020603050405020304" pitchFamily="18" charset="0"/>
                <a:cs typeface="Times New Roman" panose="02020603050405020304" pitchFamily="18" charset="0"/>
              </a:rPr>
              <a:t>γ </a:t>
            </a:r>
            <a:endParaRPr lang="fa-IR" sz="2133" b="1" dirty="0">
              <a:solidFill>
                <a:srgbClr val="D60093"/>
              </a:solidFill>
              <a:latin typeface="Times New Roman" panose="02020603050405020304" pitchFamily="18" charset="0"/>
              <a:cs typeface="Times New Roman" panose="02020603050405020304" pitchFamily="18" charset="0"/>
            </a:endParaRPr>
          </a:p>
          <a:p>
            <a:pPr marL="0" indent="0" algn="r" rtl="1">
              <a:buNone/>
              <a:defRPr/>
            </a:pPr>
            <a:endParaRPr lang="fa-IR" sz="2133" b="1" dirty="0">
              <a:solidFill>
                <a:srgbClr val="D60093"/>
              </a:solidFill>
              <a:latin typeface="Times New Roman" panose="02020603050405020304" pitchFamily="18" charset="0"/>
              <a:cs typeface="Times New Roman" panose="02020603050405020304" pitchFamily="18" charset="0"/>
            </a:endParaRPr>
          </a:p>
          <a:p>
            <a:pPr marL="0" indent="0" algn="r" rtl="1">
              <a:buNone/>
            </a:pPr>
            <a:r>
              <a:rPr lang="fa-IR" sz="2133" b="1" dirty="0">
                <a:solidFill>
                  <a:srgbClr val="0000CC"/>
                </a:solidFill>
                <a:latin typeface="Times New Roman" panose="02020603050405020304" pitchFamily="18" charset="0"/>
                <a:cs typeface="Times New Roman" panose="02020603050405020304" pitchFamily="18" charset="0"/>
              </a:rPr>
              <a:t>2- سلسیوم با مقدار کمی لیتیوم:  </a:t>
            </a:r>
            <a:r>
              <a:rPr lang="en-US" sz="2133" b="1" dirty="0">
                <a:solidFill>
                  <a:srgbClr val="006600"/>
                </a:solidFill>
                <a:latin typeface="Times New Roman" panose="02020603050405020304" pitchFamily="18" charset="0"/>
                <a:cs typeface="Times New Roman" panose="02020603050405020304" pitchFamily="18" charset="0"/>
              </a:rPr>
              <a:t>Si (Li)</a:t>
            </a:r>
            <a:r>
              <a:rPr lang="fa-IR" sz="2133" b="1" dirty="0">
                <a:solidFill>
                  <a:srgbClr val="006600"/>
                </a:solidFill>
                <a:latin typeface="Times New Roman" panose="02020603050405020304" pitchFamily="18" charset="0"/>
                <a:cs typeface="Times New Roman" panose="02020603050405020304" pitchFamily="18" charset="0"/>
              </a:rPr>
              <a:t> </a:t>
            </a:r>
            <a:r>
              <a:rPr lang="fa-IR" sz="2133" b="1" dirty="0">
                <a:latin typeface="Times New Roman" panose="02020603050405020304" pitchFamily="18" charset="0"/>
                <a:cs typeface="Times New Roman" panose="02020603050405020304" pitchFamily="18" charset="0"/>
              </a:rPr>
              <a:t>برای اشکار سازی  پرتوهای   </a:t>
            </a:r>
            <a:r>
              <a:rPr lang="fa-IR" sz="2133" b="1" dirty="0">
                <a:solidFill>
                  <a:srgbClr val="990099"/>
                </a:solidFill>
                <a:latin typeface="Times New Roman" panose="02020603050405020304" pitchFamily="18" charset="0"/>
                <a:cs typeface="Times New Roman" panose="02020603050405020304" pitchFamily="18" charset="0"/>
              </a:rPr>
              <a:t>ذره ای</a:t>
            </a:r>
            <a:endParaRPr lang="en-GB" sz="2133" b="1" dirty="0">
              <a:solidFill>
                <a:srgbClr val="990099"/>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C22BF90C-2DF8-4C32-BB09-26A704C36533}" type="slidenum">
              <a:rPr lang="ar-SA" smtClean="0">
                <a:solidFill>
                  <a:prstClr val="black">
                    <a:tint val="75000"/>
                  </a:prstClr>
                </a:solidFill>
              </a:rPr>
              <a:pPr>
                <a:defRPr/>
              </a:pPr>
              <a:t>57</a:t>
            </a:fld>
            <a:endParaRPr lang="en-US">
              <a:solidFill>
                <a:prstClr val="black">
                  <a:tint val="75000"/>
                </a:prstClr>
              </a:solidFill>
            </a:endParaRPr>
          </a:p>
        </p:txBody>
      </p:sp>
      <p:sp>
        <p:nvSpPr>
          <p:cNvPr id="2" name="Footer Placeholder 1"/>
          <p:cNvSpPr>
            <a:spLocks noGrp="1"/>
          </p:cNvSpPr>
          <p:nvPr>
            <p:ph type="ftr" sz="quarter" idx="11"/>
          </p:nvPr>
        </p:nvSpPr>
        <p:spPr/>
        <p:txBody>
          <a:bodyPr/>
          <a:lstStyle/>
          <a:p>
            <a:pPr>
              <a:defRPr/>
            </a:pPr>
            <a:r>
              <a:rPr lang="en-US">
                <a:solidFill>
                  <a:prstClr val="black">
                    <a:tint val="75000"/>
                  </a:prstClr>
                </a:solidFill>
              </a:rPr>
              <a:t>Movahedi</a:t>
            </a:r>
          </a:p>
        </p:txBody>
      </p:sp>
    </p:spTree>
    <p:extLst>
      <p:ext uri="{BB962C8B-B14F-4D97-AF65-F5344CB8AC3E}">
        <p14:creationId xmlns:p14="http://schemas.microsoft.com/office/powerpoint/2010/main" val="35807777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a:xfrm>
            <a:off x="1869440" y="162560"/>
            <a:ext cx="9265920" cy="6827520"/>
          </a:xfrm>
        </p:spPr>
        <p:txBody>
          <a:bodyPr/>
          <a:lstStyle/>
          <a:p>
            <a:pPr algn="r" rtl="1">
              <a:buFont typeface="Arial" charset="0"/>
              <a:buNone/>
              <a:defRPr/>
            </a:pPr>
            <a:r>
              <a:rPr lang="fa-IR" altLang="en-US" sz="2560" b="1" dirty="0">
                <a:solidFill>
                  <a:srgbClr val="A50021"/>
                </a:solidFill>
                <a:latin typeface="Times New Roman" panose="02020603050405020304" pitchFamily="18" charset="0"/>
                <a:cs typeface="Times New Roman" panose="02020603050405020304" pitchFamily="18" charset="0"/>
              </a:rPr>
              <a:t>نيمه هادي نوع </a:t>
            </a:r>
            <a:r>
              <a:rPr lang="en-US" altLang="en-US" sz="2560" b="1" dirty="0">
                <a:solidFill>
                  <a:srgbClr val="A50021"/>
                </a:solidFill>
                <a:latin typeface="Times New Roman" panose="02020603050405020304" pitchFamily="18" charset="0"/>
                <a:cs typeface="Times New Roman" panose="02020603050405020304" pitchFamily="18" charset="0"/>
              </a:rPr>
              <a:t>N</a:t>
            </a:r>
            <a:r>
              <a:rPr lang="fa-IR" altLang="en-US" sz="2560" b="1" dirty="0">
                <a:solidFill>
                  <a:srgbClr val="A50021"/>
                </a:solidFill>
                <a:latin typeface="Times New Roman" panose="02020603050405020304" pitchFamily="18" charset="0"/>
                <a:cs typeface="Times New Roman" panose="02020603050405020304" pitchFamily="18" charset="0"/>
              </a:rPr>
              <a:t> </a:t>
            </a:r>
            <a:r>
              <a:rPr lang="fa-IR" altLang="en-US" sz="2560" b="1" dirty="0">
                <a:latin typeface="Times New Roman" panose="02020603050405020304" pitchFamily="18" charset="0"/>
                <a:cs typeface="Times New Roman" panose="02020603050405020304" pitchFamily="18" charset="0"/>
              </a:rPr>
              <a:t>: </a:t>
            </a:r>
          </a:p>
          <a:p>
            <a:pPr algn="r" rtl="1">
              <a:buFont typeface="Arial" charset="0"/>
              <a:buNone/>
              <a:defRPr/>
            </a:pPr>
            <a:r>
              <a:rPr lang="fa-IR" altLang="en-US" sz="2133" b="1" dirty="0">
                <a:solidFill>
                  <a:srgbClr val="339933"/>
                </a:solidFill>
                <a:latin typeface="Times New Roman" panose="02020603050405020304" pitchFamily="18" charset="0"/>
                <a:cs typeface="Times New Roman" panose="02020603050405020304" pitchFamily="18" charset="0"/>
              </a:rPr>
              <a:t>سليکون حاوي چهار الکترون ظرفيتي </a:t>
            </a:r>
            <a:r>
              <a:rPr lang="fa-IR" altLang="en-US" sz="2133" b="1" dirty="0">
                <a:latin typeface="Times New Roman" panose="02020603050405020304" pitchFamily="18" charset="0"/>
                <a:cs typeface="Times New Roman" panose="02020603050405020304" pitchFamily="18" charset="0"/>
              </a:rPr>
              <a:t>است.</a:t>
            </a:r>
            <a:endParaRPr lang="en-GB" altLang="en-US" sz="2133" b="1" dirty="0">
              <a:latin typeface="Times New Roman" panose="02020603050405020304" pitchFamily="18" charset="0"/>
              <a:cs typeface="Times New Roman" panose="02020603050405020304" pitchFamily="18" charset="0"/>
            </a:endParaRP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 در صورتي که يک </a:t>
            </a:r>
            <a:r>
              <a:rPr lang="fa-IR" altLang="en-US" sz="2133" b="1" dirty="0">
                <a:solidFill>
                  <a:srgbClr val="339933"/>
                </a:solidFill>
                <a:latin typeface="Times New Roman" panose="02020603050405020304" pitchFamily="18" charset="0"/>
                <a:cs typeface="Times New Roman" panose="02020603050405020304" pitchFamily="18" charset="0"/>
              </a:rPr>
              <a:t>ماده با پنج الکترون </a:t>
            </a:r>
            <a:r>
              <a:rPr lang="fa-IR" altLang="en-US" sz="2133" b="1" dirty="0">
                <a:latin typeface="Times New Roman" panose="02020603050405020304" pitchFamily="18" charset="0"/>
                <a:cs typeface="Times New Roman" panose="02020603050405020304" pitchFamily="18" charset="0"/>
              </a:rPr>
              <a:t>ظرفيتي به عنوان </a:t>
            </a:r>
            <a:r>
              <a:rPr lang="en-US" altLang="en-US" sz="2133" b="1" dirty="0">
                <a:latin typeface="Times New Roman" panose="02020603050405020304" pitchFamily="18" charset="0"/>
                <a:cs typeface="Times New Roman" panose="02020603050405020304" pitchFamily="18" charset="0"/>
              </a:rPr>
              <a:t> </a:t>
            </a:r>
            <a:r>
              <a:rPr lang="fa-IR" altLang="en-US" sz="2133" b="1" dirty="0">
                <a:latin typeface="Times New Roman" panose="02020603050405020304" pitchFamily="18" charset="0"/>
                <a:cs typeface="Times New Roman" panose="02020603050405020304" pitchFamily="18" charset="0"/>
              </a:rPr>
              <a:t>ناخالصي به شبکه </a:t>
            </a:r>
            <a:r>
              <a:rPr lang="en-US" altLang="en-US" sz="2133" b="1" dirty="0">
                <a:latin typeface="Times New Roman" panose="02020603050405020304" pitchFamily="18" charset="0"/>
                <a:cs typeface="Times New Roman" panose="02020603050405020304" pitchFamily="18" charset="0"/>
              </a:rPr>
              <a:t> </a:t>
            </a:r>
            <a:r>
              <a:rPr lang="fa-IR" altLang="en-US" sz="2133" b="1" dirty="0">
                <a:solidFill>
                  <a:srgbClr val="339933"/>
                </a:solidFill>
                <a:latin typeface="Times New Roman" panose="02020603050405020304" pitchFamily="18" charset="0"/>
                <a:cs typeface="Times New Roman" panose="02020603050405020304" pitchFamily="18" charset="0"/>
              </a:rPr>
              <a:t>اضافه</a:t>
            </a:r>
            <a:r>
              <a:rPr lang="fa-IR" altLang="en-US" sz="2133" b="1" dirty="0">
                <a:latin typeface="Times New Roman" panose="02020603050405020304" pitchFamily="18" charset="0"/>
                <a:cs typeface="Times New Roman" panose="02020603050405020304" pitchFamily="18" charset="0"/>
              </a:rPr>
              <a:t> شود.</a:t>
            </a:r>
            <a:endParaRPr lang="en-US" altLang="en-US" sz="2133" b="1" dirty="0">
              <a:latin typeface="Times New Roman" panose="02020603050405020304" pitchFamily="18" charset="0"/>
              <a:cs typeface="Times New Roman" panose="02020603050405020304" pitchFamily="18" charset="0"/>
            </a:endParaRP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اتمهاي اضافه شده جاي بعضي از اتمهاي سليکون را در سرتاسر کريستال مي گيرد.</a:t>
            </a:r>
            <a:endParaRPr lang="en-GB" altLang="en-US" sz="2133" b="1" dirty="0">
              <a:latin typeface="Times New Roman" panose="02020603050405020304" pitchFamily="18" charset="0"/>
              <a:cs typeface="Times New Roman" panose="02020603050405020304" pitchFamily="18" charset="0"/>
            </a:endParaRP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 </a:t>
            </a:r>
            <a:endParaRPr lang="en-GB" altLang="en-US" sz="2133" b="1" dirty="0">
              <a:latin typeface="Times New Roman" panose="02020603050405020304" pitchFamily="18" charset="0"/>
              <a:cs typeface="Times New Roman" panose="02020603050405020304" pitchFamily="18" charset="0"/>
            </a:endParaRP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اين ناخالصي يک </a:t>
            </a:r>
            <a:r>
              <a:rPr lang="fa-IR" altLang="en-US" sz="2133" b="1" dirty="0">
                <a:solidFill>
                  <a:srgbClr val="0033CC"/>
                </a:solidFill>
                <a:latin typeface="Times New Roman" panose="02020603050405020304" pitchFamily="18" charset="0"/>
                <a:cs typeface="Times New Roman" panose="02020603050405020304" pitchFamily="18" charset="0"/>
              </a:rPr>
              <a:t>دهنده</a:t>
            </a:r>
            <a:r>
              <a:rPr lang="en-GB" altLang="en-US" sz="2133" b="1" dirty="0">
                <a:latin typeface="Times New Roman" panose="02020603050405020304" pitchFamily="18" charset="0"/>
                <a:cs typeface="Times New Roman" panose="02020603050405020304" pitchFamily="18" charset="0"/>
              </a:rPr>
              <a:t> </a:t>
            </a:r>
            <a:r>
              <a:rPr lang="fa-IR" altLang="en-US" sz="2133" b="1" dirty="0">
                <a:latin typeface="Times New Roman" panose="02020603050405020304" pitchFamily="18" charset="0"/>
                <a:cs typeface="Times New Roman" panose="02020603050405020304" pitchFamily="18" charset="0"/>
              </a:rPr>
              <a:t>ناميده مي شود چرا که يک </a:t>
            </a:r>
            <a:r>
              <a:rPr lang="fa-IR" altLang="en-US" sz="2133" b="1" dirty="0">
                <a:solidFill>
                  <a:srgbClr val="0033CC"/>
                </a:solidFill>
                <a:latin typeface="Times New Roman" panose="02020603050405020304" pitchFamily="18" charset="0"/>
                <a:cs typeface="Times New Roman" panose="02020603050405020304" pitchFamily="18" charset="0"/>
              </a:rPr>
              <a:t>الکترون اضافي از دست </a:t>
            </a:r>
            <a:r>
              <a:rPr lang="fa-IR" altLang="en-US" sz="2133" b="1" dirty="0">
                <a:latin typeface="Times New Roman" panose="02020603050405020304" pitchFamily="18" charset="0"/>
                <a:cs typeface="Times New Roman" panose="02020603050405020304" pitchFamily="18" charset="0"/>
              </a:rPr>
              <a:t>مي دهد.</a:t>
            </a: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 کريستالي که از </a:t>
            </a:r>
            <a:r>
              <a:rPr lang="fa-IR" altLang="en-US" sz="2133" b="1" dirty="0">
                <a:solidFill>
                  <a:srgbClr val="006600"/>
                </a:solidFill>
                <a:latin typeface="Times New Roman" panose="02020603050405020304" pitchFamily="18" charset="0"/>
                <a:cs typeface="Times New Roman" panose="02020603050405020304" pitchFamily="18" charset="0"/>
              </a:rPr>
              <a:t>اضافه کردن اتم دهنده </a:t>
            </a:r>
            <a:r>
              <a:rPr lang="fa-IR" altLang="en-US" sz="2133" b="1" dirty="0">
                <a:latin typeface="Times New Roman" panose="02020603050405020304" pitchFamily="18" charset="0"/>
                <a:cs typeface="Times New Roman" panose="02020603050405020304" pitchFamily="18" charset="0"/>
              </a:rPr>
              <a:t>حاصل مي شود، </a:t>
            </a:r>
            <a:r>
              <a:rPr lang="fa-IR" altLang="en-US" sz="2133" b="1" dirty="0">
                <a:solidFill>
                  <a:srgbClr val="0033CC"/>
                </a:solidFill>
                <a:latin typeface="Times New Roman" panose="02020603050405020304" pitchFamily="18" charset="0"/>
                <a:cs typeface="Times New Roman" panose="02020603050405020304" pitchFamily="18" charset="0"/>
              </a:rPr>
              <a:t>نوع </a:t>
            </a:r>
            <a:r>
              <a:rPr lang="en-US" altLang="en-US" sz="2133" b="1" dirty="0">
                <a:solidFill>
                  <a:srgbClr val="0033CC"/>
                </a:solidFill>
                <a:latin typeface="Times New Roman" panose="02020603050405020304" pitchFamily="18" charset="0"/>
                <a:cs typeface="Times New Roman" panose="02020603050405020304" pitchFamily="18" charset="0"/>
              </a:rPr>
              <a:t>N</a:t>
            </a:r>
            <a:r>
              <a:rPr lang="fa-IR" altLang="en-US" sz="2133" b="1" dirty="0">
                <a:solidFill>
                  <a:srgbClr val="0033CC"/>
                </a:solidFill>
                <a:latin typeface="Times New Roman" panose="02020603050405020304" pitchFamily="18" charset="0"/>
                <a:cs typeface="Times New Roman" panose="02020603050405020304" pitchFamily="18" charset="0"/>
              </a:rPr>
              <a:t> </a:t>
            </a:r>
            <a:r>
              <a:rPr lang="fa-IR" altLang="en-US" sz="2133" b="1" dirty="0">
                <a:latin typeface="Times New Roman" panose="02020603050405020304" pitchFamily="18" charset="0"/>
                <a:cs typeface="Times New Roman" panose="02020603050405020304" pitchFamily="18" charset="0"/>
              </a:rPr>
              <a:t>ناميده مي شود که </a:t>
            </a:r>
            <a:r>
              <a:rPr lang="en-US" altLang="en-US" sz="2133" b="1" dirty="0">
                <a:latin typeface="Times New Roman" panose="02020603050405020304" pitchFamily="18" charset="0"/>
                <a:cs typeface="Times New Roman" panose="02020603050405020304" pitchFamily="18" charset="0"/>
              </a:rPr>
              <a:t>N</a:t>
            </a:r>
            <a:r>
              <a:rPr lang="fa-IR" altLang="en-US" sz="2133" b="1" dirty="0">
                <a:latin typeface="Times New Roman" panose="02020603050405020304" pitchFamily="18" charset="0"/>
                <a:cs typeface="Times New Roman" panose="02020603050405020304" pitchFamily="18" charset="0"/>
              </a:rPr>
              <a:t> از بار منفي الکترون اضافي اقتباس شده است.</a:t>
            </a:r>
            <a:r>
              <a:rPr lang="fa-IR" altLang="en-US" sz="2133" b="1" dirty="0">
                <a:solidFill>
                  <a:srgbClr val="FF0000"/>
                </a:solidFill>
                <a:latin typeface="Times New Roman" panose="02020603050405020304" pitchFamily="18" charset="0"/>
                <a:cs typeface="Times New Roman" panose="02020603050405020304" pitchFamily="18" charset="0"/>
              </a:rPr>
              <a:t> </a:t>
            </a:r>
          </a:p>
          <a:p>
            <a:pPr algn="r" rtl="1">
              <a:buFont typeface="Arial" charset="0"/>
              <a:buNone/>
              <a:defRPr/>
            </a:pPr>
            <a:r>
              <a:rPr lang="fa-IR" altLang="en-US" sz="2133" b="1" dirty="0">
                <a:solidFill>
                  <a:srgbClr val="0000CC"/>
                </a:solidFill>
                <a:latin typeface="Times New Roman" panose="02020603050405020304" pitchFamily="18" charset="0"/>
                <a:cs typeface="Times New Roman" panose="02020603050405020304" pitchFamily="18" charset="0"/>
              </a:rPr>
              <a:t> </a:t>
            </a:r>
            <a:r>
              <a:rPr lang="fa-IR" altLang="en-US" sz="2133" b="1" i="1" dirty="0">
                <a:solidFill>
                  <a:srgbClr val="0000CC"/>
                </a:solidFill>
                <a:latin typeface="Times New Roman" panose="02020603050405020304" pitchFamily="18" charset="0"/>
                <a:cs typeface="Times New Roman" panose="02020603050405020304" pitchFamily="18" charset="0"/>
              </a:rPr>
              <a:t>نیمه هادی نوع</a:t>
            </a:r>
            <a:r>
              <a:rPr lang="fa-IR" altLang="en-US" sz="2133" b="1" dirty="0">
                <a:solidFill>
                  <a:srgbClr val="0000CC"/>
                </a:solidFill>
                <a:latin typeface="Times New Roman" panose="02020603050405020304" pitchFamily="18" charset="0"/>
                <a:cs typeface="Times New Roman" panose="02020603050405020304" pitchFamily="18" charset="0"/>
              </a:rPr>
              <a:t> </a:t>
            </a:r>
            <a:r>
              <a:rPr lang="en-US" altLang="en-US" sz="2133" b="1" dirty="0">
                <a:solidFill>
                  <a:srgbClr val="0000CC"/>
                </a:solidFill>
                <a:latin typeface="Times New Roman" panose="02020603050405020304" pitchFamily="18" charset="0"/>
                <a:cs typeface="Times New Roman" panose="02020603050405020304" pitchFamily="18" charset="0"/>
              </a:rPr>
              <a:t>N</a:t>
            </a:r>
            <a:r>
              <a:rPr lang="fa-IR" altLang="en-US" sz="2133" b="1" dirty="0">
                <a:solidFill>
                  <a:srgbClr val="0000CC"/>
                </a:solidFill>
                <a:latin typeface="Times New Roman" panose="02020603050405020304" pitchFamily="18" charset="0"/>
                <a:cs typeface="Times New Roman" panose="02020603050405020304" pitchFamily="18" charset="0"/>
              </a:rPr>
              <a:t> : </a:t>
            </a:r>
            <a:r>
              <a:rPr lang="fa-IR" altLang="en-US" sz="2133" b="1" u="sng" dirty="0">
                <a:solidFill>
                  <a:srgbClr val="990099"/>
                </a:solidFill>
                <a:latin typeface="Times New Roman" panose="02020603050405020304" pitchFamily="18" charset="0"/>
                <a:cs typeface="Times New Roman" panose="02020603050405020304" pitchFamily="18" charset="0"/>
              </a:rPr>
              <a:t>ژرمانیوم یا سیلکون </a:t>
            </a:r>
            <a:r>
              <a:rPr lang="fa-IR" altLang="en-US" sz="2133" b="1" u="sng" dirty="0">
                <a:latin typeface="Times New Roman" panose="02020603050405020304" pitchFamily="18" charset="0"/>
                <a:cs typeface="Times New Roman" panose="02020603050405020304" pitchFamily="18" charset="0"/>
              </a:rPr>
              <a:t>+ </a:t>
            </a:r>
            <a:r>
              <a:rPr lang="fa-IR" altLang="en-US" sz="2133" b="1" u="sng" dirty="0">
                <a:solidFill>
                  <a:srgbClr val="990099"/>
                </a:solidFill>
                <a:latin typeface="Times New Roman" panose="02020603050405020304" pitchFamily="18" charset="0"/>
                <a:cs typeface="Times New Roman" panose="02020603050405020304" pitchFamily="18" charset="0"/>
              </a:rPr>
              <a:t>ارسنیک ؛ آنتیموان</a:t>
            </a:r>
            <a:endParaRPr lang="en-GB" altLang="en-US" sz="2133" b="1" u="sng" dirty="0">
              <a:solidFill>
                <a:srgbClr val="990099"/>
              </a:solidFill>
              <a:latin typeface="Times New Roman" panose="02020603050405020304" pitchFamily="18" charset="0"/>
              <a:cs typeface="Times New Roman" panose="02020603050405020304" pitchFamily="18" charset="0"/>
            </a:endParaRPr>
          </a:p>
        </p:txBody>
      </p:sp>
      <p:sp>
        <p:nvSpPr>
          <p:cNvPr id="34819" name="Slide Number Placeholder 3"/>
          <p:cNvSpPr>
            <a:spLocks noGrp="1"/>
          </p:cNvSpPr>
          <p:nvPr>
            <p:ph type="sldNum" sz="quarter" idx="12"/>
          </p:nvPr>
        </p:nvSpPr>
        <p:spPr bwMode="auto">
          <a:noFill/>
          <a:ln>
            <a:miter lim="800000"/>
            <a:headEnd/>
            <a:tailEnd/>
          </a:ln>
        </p:spPr>
        <p:txBody>
          <a:bodyPr/>
          <a:lstStyle/>
          <a:p>
            <a:fld id="{6E1B850A-048D-4F37-BADC-7B08A22C514C}" type="slidenum">
              <a:rPr lang="en-US" altLang="en-US" smtClean="0"/>
              <a:pPr/>
              <a:t>58</a:t>
            </a:fld>
            <a:endParaRPr lang="en-US" altLang="en-US"/>
          </a:p>
        </p:txBody>
      </p:sp>
      <p:pic>
        <p:nvPicPr>
          <p:cNvPr id="34820" name="Rectangle 4"/>
          <p:cNvPicPr>
            <a:picLocks noChangeAspect="1"/>
          </p:cNvPicPr>
          <p:nvPr/>
        </p:nvPicPr>
        <p:blipFill>
          <a:blip r:embed="rId2" cstate="print"/>
          <a:srcRect/>
          <a:stretch>
            <a:fillRect/>
          </a:stretch>
        </p:blipFill>
        <p:spPr bwMode="auto">
          <a:xfrm>
            <a:off x="2032001" y="3738883"/>
            <a:ext cx="4253653" cy="3574627"/>
          </a:xfrm>
          <a:prstGeom prst="rect">
            <a:avLst/>
          </a:prstGeom>
          <a:noFill/>
          <a:ln w="9525">
            <a:noFill/>
            <a:miter lim="800000"/>
            <a:headEnd/>
            <a:tailEnd/>
          </a:ln>
        </p:spPr>
      </p:pic>
      <p:sp>
        <p:nvSpPr>
          <p:cNvPr id="34821" name="Footer Placeholder 1"/>
          <p:cNvSpPr>
            <a:spLocks noGrp="1"/>
          </p:cNvSpPr>
          <p:nvPr>
            <p:ph type="ftr" sz="quarter" idx="11"/>
          </p:nvPr>
        </p:nvSpPr>
        <p:spPr>
          <a:noFill/>
        </p:spPr>
        <p:txBody>
          <a:bodyPr/>
          <a:lstStyle/>
          <a:p>
            <a:r>
              <a:rPr lang="en-US" altLang="en-US"/>
              <a:t>Movahedi</a:t>
            </a:r>
          </a:p>
        </p:txBody>
      </p:sp>
    </p:spTree>
    <p:extLst>
      <p:ext uri="{BB962C8B-B14F-4D97-AF65-F5344CB8AC3E}">
        <p14:creationId xmlns:p14="http://schemas.microsoft.com/office/powerpoint/2010/main" val="20673420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2"/>
          <p:cNvSpPr>
            <a:spLocks noGrp="1"/>
          </p:cNvSpPr>
          <p:nvPr>
            <p:ph idx="1"/>
          </p:nvPr>
        </p:nvSpPr>
        <p:spPr>
          <a:xfrm>
            <a:off x="1397000" y="304800"/>
            <a:ext cx="10134600" cy="6685280"/>
          </a:xfrm>
        </p:spPr>
        <p:txBody>
          <a:bodyPr/>
          <a:lstStyle/>
          <a:p>
            <a:pPr algn="r" rtl="1">
              <a:buFont typeface="Arial" charset="0"/>
              <a:buNone/>
              <a:defRPr/>
            </a:pPr>
            <a:r>
              <a:rPr lang="fa-IR" altLang="en-US" sz="2560" b="1" dirty="0">
                <a:solidFill>
                  <a:srgbClr val="A50021"/>
                </a:solidFill>
                <a:latin typeface="Times New Roman" panose="02020603050405020304" pitchFamily="18" charset="0"/>
                <a:cs typeface="Times New Roman" panose="02020603050405020304" pitchFamily="18" charset="0"/>
              </a:rPr>
              <a:t>نيمه هادي نوع </a:t>
            </a:r>
            <a:r>
              <a:rPr lang="en-US" altLang="en-US" sz="2560" b="1" dirty="0">
                <a:solidFill>
                  <a:srgbClr val="A50021"/>
                </a:solidFill>
                <a:latin typeface="Times New Roman" panose="02020603050405020304" pitchFamily="18" charset="0"/>
                <a:cs typeface="Times New Roman" panose="02020603050405020304" pitchFamily="18" charset="0"/>
              </a:rPr>
              <a:t>P</a:t>
            </a:r>
            <a:r>
              <a:rPr lang="fa-IR" altLang="en-US" sz="2560" b="1" dirty="0">
                <a:latin typeface="Times New Roman" panose="02020603050405020304" pitchFamily="18" charset="0"/>
                <a:cs typeface="Times New Roman" panose="02020603050405020304" pitchFamily="18" charset="0"/>
              </a:rPr>
              <a:t> </a:t>
            </a:r>
            <a:r>
              <a:rPr lang="fa-IR" altLang="en-US" sz="2133" b="1" dirty="0">
                <a:latin typeface="Times New Roman" panose="02020603050405020304" pitchFamily="18" charset="0"/>
                <a:cs typeface="Times New Roman" panose="02020603050405020304" pitchFamily="18" charset="0"/>
              </a:rPr>
              <a:t>: </a:t>
            </a: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س</a:t>
            </a:r>
            <a:r>
              <a:rPr lang="fa-IR" altLang="en-US" sz="2133" b="1" dirty="0">
                <a:solidFill>
                  <a:srgbClr val="339933"/>
                </a:solidFill>
                <a:latin typeface="Times New Roman" panose="02020603050405020304" pitchFamily="18" charset="0"/>
                <a:cs typeface="Times New Roman" panose="02020603050405020304" pitchFamily="18" charset="0"/>
              </a:rPr>
              <a:t>ليکون  چهار  ظرفيتي</a:t>
            </a:r>
            <a:r>
              <a:rPr lang="fa-IR" altLang="en-US" sz="2133" b="1" dirty="0">
                <a:latin typeface="Times New Roman" panose="02020603050405020304" pitchFamily="18" charset="0"/>
                <a:cs typeface="Times New Roman" panose="02020603050405020304" pitchFamily="18" charset="0"/>
              </a:rPr>
              <a:t> در صورتي که </a:t>
            </a:r>
            <a:r>
              <a:rPr lang="fa-IR" altLang="en-US" sz="2133" b="1" dirty="0">
                <a:solidFill>
                  <a:srgbClr val="339933"/>
                </a:solidFill>
                <a:latin typeface="Times New Roman" panose="02020603050405020304" pitchFamily="18" charset="0"/>
                <a:cs typeface="Times New Roman" panose="02020603050405020304" pitchFamily="18" charset="0"/>
              </a:rPr>
              <a:t>با يک ناخالصي  سه ظرفيتي اضافه </a:t>
            </a:r>
            <a:r>
              <a:rPr lang="fa-IR" altLang="en-US" sz="2133" b="1" dirty="0">
                <a:latin typeface="Times New Roman" panose="02020603050405020304" pitchFamily="18" charset="0"/>
                <a:cs typeface="Times New Roman" panose="02020603050405020304" pitchFamily="18" charset="0"/>
              </a:rPr>
              <a:t>شود،</a:t>
            </a: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 فقط سه الکترون براي شراکت با چهارالکترون اطراف سليکون، خواهد داشت</a:t>
            </a: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 شکل12-</a:t>
            </a:r>
            <a:r>
              <a:rPr lang="en-GB" altLang="en-US" sz="2133" b="1" dirty="0">
                <a:latin typeface="Times New Roman" panose="02020603050405020304" pitchFamily="18" charset="0"/>
                <a:cs typeface="Times New Roman" panose="02020603050405020304" pitchFamily="18" charset="0"/>
              </a:rPr>
              <a:t> </a:t>
            </a:r>
            <a:r>
              <a:rPr lang="fa-IR" altLang="en-US" sz="2133" b="1" dirty="0">
                <a:latin typeface="Times New Roman" panose="02020603050405020304" pitchFamily="18" charset="0"/>
                <a:cs typeface="Times New Roman" panose="02020603050405020304" pitchFamily="18" charset="0"/>
              </a:rPr>
              <a:t>3 . </a:t>
            </a:r>
          </a:p>
          <a:p>
            <a:pPr algn="r" rtl="1">
              <a:buFont typeface="Arial" charset="0"/>
              <a:buNone/>
              <a:defRPr/>
            </a:pPr>
            <a:r>
              <a:rPr lang="fa-IR" altLang="en-US" sz="2133" b="1" dirty="0">
                <a:solidFill>
                  <a:srgbClr val="339933"/>
                </a:solidFill>
                <a:latin typeface="Times New Roman" panose="02020603050405020304" pitchFamily="18" charset="0"/>
                <a:cs typeface="Times New Roman" panose="02020603050405020304" pitchFamily="18" charset="0"/>
              </a:rPr>
              <a:t>يک اتم سليکون </a:t>
            </a:r>
            <a:r>
              <a:rPr lang="fa-IR" altLang="en-US" sz="2133" b="1" dirty="0">
                <a:latin typeface="Times New Roman" panose="02020603050405020304" pitchFamily="18" charset="0"/>
                <a:cs typeface="Times New Roman" panose="02020603050405020304" pitchFamily="18" charset="0"/>
              </a:rPr>
              <a:t>اکنون </a:t>
            </a:r>
            <a:r>
              <a:rPr lang="fa-IR" altLang="en-US" sz="2133" b="1" dirty="0">
                <a:solidFill>
                  <a:srgbClr val="339933"/>
                </a:solidFill>
                <a:latin typeface="Times New Roman" panose="02020603050405020304" pitchFamily="18" charset="0"/>
                <a:cs typeface="Times New Roman" panose="02020603050405020304" pitchFamily="18" charset="0"/>
              </a:rPr>
              <a:t>داراي يک الکترون </a:t>
            </a:r>
            <a:r>
              <a:rPr lang="fa-IR" altLang="en-US" sz="2133" b="1" dirty="0">
                <a:latin typeface="Times New Roman" panose="02020603050405020304" pitchFamily="18" charset="0"/>
                <a:cs typeface="Times New Roman" panose="02020603050405020304" pitchFamily="18" charset="0"/>
              </a:rPr>
              <a:t>است که در جستجوي الکترون ديگري است، تا با آن يک پيوند کووالانس تشکيل دهد، </a:t>
            </a:r>
            <a:r>
              <a:rPr lang="fa-IR" altLang="en-US" sz="2133" b="1" dirty="0">
                <a:solidFill>
                  <a:srgbClr val="CC0000"/>
                </a:solidFill>
                <a:latin typeface="Times New Roman" panose="02020603050405020304" pitchFamily="18" charset="0"/>
                <a:cs typeface="Times New Roman" panose="02020603050405020304" pitchFamily="18" charset="0"/>
              </a:rPr>
              <a:t>فقدان چنين الکتروني يک حفره </a:t>
            </a:r>
            <a:r>
              <a:rPr lang="fa-IR" altLang="en-US" sz="2133" b="1" dirty="0">
                <a:latin typeface="Times New Roman" panose="02020603050405020304" pitchFamily="18" charset="0"/>
                <a:cs typeface="Times New Roman" panose="02020603050405020304" pitchFamily="18" charset="0"/>
              </a:rPr>
              <a:t>ناميده مي شود.</a:t>
            </a:r>
          </a:p>
          <a:p>
            <a:pPr algn="r" rtl="1">
              <a:buFont typeface="Arial" charset="0"/>
              <a:buNone/>
              <a:defRPr/>
            </a:pPr>
            <a:endParaRPr lang="fa-IR" altLang="en-US" sz="2133" b="1" dirty="0">
              <a:latin typeface="Times New Roman" panose="02020603050405020304" pitchFamily="18" charset="0"/>
              <a:cs typeface="Times New Roman" panose="02020603050405020304" pitchFamily="18" charset="0"/>
            </a:endParaRP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 از آنجا که </a:t>
            </a:r>
            <a:r>
              <a:rPr lang="fa-IR" altLang="en-US" sz="2133" b="1" dirty="0">
                <a:solidFill>
                  <a:srgbClr val="FF0000"/>
                </a:solidFill>
                <a:latin typeface="Times New Roman" panose="02020603050405020304" pitchFamily="18" charset="0"/>
                <a:cs typeface="Times New Roman" panose="02020603050405020304" pitchFamily="18" charset="0"/>
              </a:rPr>
              <a:t>حفره</a:t>
            </a:r>
            <a:r>
              <a:rPr lang="fa-IR" altLang="en-US" sz="2133" b="1" dirty="0">
                <a:solidFill>
                  <a:srgbClr val="339933"/>
                </a:solidFill>
                <a:latin typeface="Times New Roman" panose="02020603050405020304" pitchFamily="18" charset="0"/>
                <a:cs typeface="Times New Roman" panose="02020603050405020304" pitchFamily="18" charset="0"/>
              </a:rPr>
              <a:t> </a:t>
            </a:r>
            <a:r>
              <a:rPr lang="fa-IR" altLang="en-US" sz="2133" b="1" dirty="0">
                <a:latin typeface="Times New Roman" panose="02020603050405020304" pitchFamily="18" charset="0"/>
                <a:cs typeface="Times New Roman" panose="02020603050405020304" pitchFamily="18" charset="0"/>
              </a:rPr>
              <a:t>در مقايسه با الکترون داراي </a:t>
            </a:r>
            <a:r>
              <a:rPr lang="fa-IR" altLang="en-US" sz="2133" b="1" dirty="0">
                <a:solidFill>
                  <a:srgbClr val="FF0000"/>
                </a:solidFill>
                <a:latin typeface="Times New Roman" panose="02020603050405020304" pitchFamily="18" charset="0"/>
                <a:cs typeface="Times New Roman" panose="02020603050405020304" pitchFamily="18" charset="0"/>
              </a:rPr>
              <a:t>بار مثبت </a:t>
            </a:r>
            <a:r>
              <a:rPr lang="fa-IR" altLang="en-US" sz="2133" b="1" dirty="0">
                <a:latin typeface="Times New Roman" panose="02020603050405020304" pitchFamily="18" charset="0"/>
                <a:cs typeface="Times New Roman" panose="02020603050405020304" pitchFamily="18" charset="0"/>
              </a:rPr>
              <a:t>است، </a:t>
            </a:r>
          </a:p>
          <a:p>
            <a:pPr algn="r" rtl="1">
              <a:buFont typeface="Arial" charset="0"/>
              <a:buNone/>
              <a:defRPr/>
            </a:pPr>
            <a:r>
              <a:rPr lang="fa-IR" altLang="en-US" sz="2133" b="1" dirty="0">
                <a:latin typeface="Times New Roman" panose="02020603050405020304" pitchFamily="18" charset="0"/>
                <a:cs typeface="Times New Roman" panose="02020603050405020304" pitchFamily="18" charset="0"/>
              </a:rPr>
              <a:t>لذا اين ماده، </a:t>
            </a:r>
            <a:r>
              <a:rPr lang="fa-IR" altLang="en-US" sz="2133" b="1" dirty="0">
                <a:solidFill>
                  <a:srgbClr val="006600"/>
                </a:solidFill>
                <a:latin typeface="Times New Roman" panose="02020603050405020304" pitchFamily="18" charset="0"/>
                <a:cs typeface="Times New Roman" panose="02020603050405020304" pitchFamily="18" charset="0"/>
              </a:rPr>
              <a:t>نيمه هادي نوع </a:t>
            </a:r>
            <a:r>
              <a:rPr lang="en-US" altLang="en-US" sz="2133" b="1" dirty="0">
                <a:solidFill>
                  <a:srgbClr val="006600"/>
                </a:solidFill>
                <a:latin typeface="Times New Roman" panose="02020603050405020304" pitchFamily="18" charset="0"/>
                <a:cs typeface="Times New Roman" panose="02020603050405020304" pitchFamily="18" charset="0"/>
              </a:rPr>
              <a:t>P</a:t>
            </a:r>
            <a:r>
              <a:rPr lang="fa-IR" altLang="en-US" sz="2133" b="1" dirty="0">
                <a:solidFill>
                  <a:srgbClr val="006600"/>
                </a:solidFill>
                <a:latin typeface="Times New Roman" panose="02020603050405020304" pitchFamily="18" charset="0"/>
                <a:cs typeface="Times New Roman" panose="02020603050405020304" pitchFamily="18" charset="0"/>
              </a:rPr>
              <a:t> </a:t>
            </a:r>
            <a:r>
              <a:rPr lang="fa-IR" altLang="en-US" sz="2133" b="1" dirty="0">
                <a:latin typeface="Times New Roman" panose="02020603050405020304" pitchFamily="18" charset="0"/>
                <a:cs typeface="Times New Roman" panose="02020603050405020304" pitchFamily="18" charset="0"/>
              </a:rPr>
              <a:t>ناميده مي شود.</a:t>
            </a:r>
            <a:endParaRPr lang="en-GB" altLang="en-US" sz="2133" b="1" dirty="0">
              <a:latin typeface="Times New Roman" panose="02020603050405020304" pitchFamily="18" charset="0"/>
              <a:cs typeface="Times New Roman" panose="02020603050405020304" pitchFamily="18" charset="0"/>
            </a:endParaRPr>
          </a:p>
          <a:p>
            <a:pPr algn="r" rtl="1">
              <a:buFont typeface="Arial" charset="0"/>
              <a:buNone/>
              <a:defRPr/>
            </a:pPr>
            <a:r>
              <a:rPr lang="en-US" altLang="en-US" sz="2133" b="1" dirty="0">
                <a:solidFill>
                  <a:srgbClr val="0000CC"/>
                </a:solidFill>
                <a:latin typeface="Times New Roman" panose="02020603050405020304" pitchFamily="18" charset="0"/>
                <a:cs typeface="Times New Roman" panose="02020603050405020304" pitchFamily="18" charset="0"/>
              </a:rPr>
              <a:t> </a:t>
            </a:r>
            <a:r>
              <a:rPr lang="fa-IR" altLang="en-US" sz="2133" b="1" dirty="0">
                <a:solidFill>
                  <a:srgbClr val="0000CC"/>
                </a:solidFill>
                <a:latin typeface="Times New Roman" panose="02020603050405020304" pitchFamily="18" charset="0"/>
                <a:cs typeface="Times New Roman" panose="02020603050405020304" pitchFamily="18" charset="0"/>
              </a:rPr>
              <a:t> </a:t>
            </a:r>
            <a:r>
              <a:rPr lang="fa-IR" altLang="en-US" sz="2133" b="1" i="1" dirty="0">
                <a:solidFill>
                  <a:srgbClr val="0000CC"/>
                </a:solidFill>
                <a:latin typeface="Times New Roman" panose="02020603050405020304" pitchFamily="18" charset="0"/>
                <a:cs typeface="Times New Roman" panose="02020603050405020304" pitchFamily="18" charset="0"/>
              </a:rPr>
              <a:t>نیمه هادی نوع</a:t>
            </a:r>
            <a:r>
              <a:rPr lang="fa-IR" altLang="en-US" sz="2133" b="1" dirty="0">
                <a:solidFill>
                  <a:srgbClr val="0000CC"/>
                </a:solidFill>
                <a:latin typeface="Times New Roman" panose="02020603050405020304" pitchFamily="18" charset="0"/>
                <a:cs typeface="Times New Roman" panose="02020603050405020304" pitchFamily="18" charset="0"/>
              </a:rPr>
              <a:t> </a:t>
            </a:r>
            <a:r>
              <a:rPr lang="en-US" altLang="en-US" sz="2133" b="1" dirty="0">
                <a:solidFill>
                  <a:srgbClr val="0000CC"/>
                </a:solidFill>
                <a:latin typeface="Times New Roman" panose="02020603050405020304" pitchFamily="18" charset="0"/>
                <a:cs typeface="Times New Roman" panose="02020603050405020304" pitchFamily="18" charset="0"/>
              </a:rPr>
              <a:t>P</a:t>
            </a:r>
            <a:r>
              <a:rPr lang="fa-IR" altLang="en-US" sz="2133" b="1" dirty="0">
                <a:solidFill>
                  <a:srgbClr val="0000CC"/>
                </a:solidFill>
                <a:latin typeface="Times New Roman" panose="02020603050405020304" pitchFamily="18" charset="0"/>
                <a:cs typeface="Times New Roman" panose="02020603050405020304" pitchFamily="18" charset="0"/>
              </a:rPr>
              <a:t> </a:t>
            </a:r>
            <a:r>
              <a:rPr lang="fa-IR" altLang="en-US" sz="2133" b="1" dirty="0">
                <a:latin typeface="Times New Roman" panose="02020603050405020304" pitchFamily="18" charset="0"/>
                <a:cs typeface="Times New Roman" panose="02020603050405020304" pitchFamily="18" charset="0"/>
              </a:rPr>
              <a:t>: </a:t>
            </a:r>
            <a:r>
              <a:rPr lang="fa-IR" altLang="en-US" sz="2133" b="1" u="sng" dirty="0">
                <a:solidFill>
                  <a:srgbClr val="990099"/>
                </a:solidFill>
                <a:latin typeface="Times New Roman" panose="02020603050405020304" pitchFamily="18" charset="0"/>
                <a:cs typeface="Times New Roman" panose="02020603050405020304" pitchFamily="18" charset="0"/>
              </a:rPr>
              <a:t>ژرمانیوم یا سیلکون </a:t>
            </a:r>
            <a:r>
              <a:rPr lang="fa-IR" altLang="en-US" sz="2133" b="1" u="sng" dirty="0">
                <a:latin typeface="Times New Roman" panose="02020603050405020304" pitchFamily="18" charset="0"/>
                <a:cs typeface="Times New Roman" panose="02020603050405020304" pitchFamily="18" charset="0"/>
              </a:rPr>
              <a:t>+ </a:t>
            </a:r>
            <a:r>
              <a:rPr lang="fa-IR" altLang="en-US" sz="2133" b="1" u="sng" dirty="0">
                <a:solidFill>
                  <a:srgbClr val="990099"/>
                </a:solidFill>
                <a:latin typeface="Times New Roman" panose="02020603050405020304" pitchFamily="18" charset="0"/>
                <a:cs typeface="Times New Roman" panose="02020603050405020304" pitchFamily="18" charset="0"/>
              </a:rPr>
              <a:t>الومنیوم ،گالیوم ، ایندیوم </a:t>
            </a:r>
            <a:endParaRPr lang="en-US" altLang="en-US" sz="2133" b="1" u="sng" dirty="0">
              <a:solidFill>
                <a:srgbClr val="990099"/>
              </a:solidFill>
              <a:latin typeface="Times New Roman" panose="02020603050405020304" pitchFamily="18" charset="0"/>
              <a:cs typeface="Times New Roman" panose="02020603050405020304" pitchFamily="18" charset="0"/>
            </a:endParaRPr>
          </a:p>
          <a:p>
            <a:pPr algn="r" rtl="1">
              <a:buFont typeface="Arial" charset="0"/>
              <a:buNone/>
              <a:defRPr/>
            </a:pPr>
            <a:endParaRPr lang="en-GB" altLang="en-US" sz="2133" b="1" dirty="0">
              <a:latin typeface="Times New Roman" panose="02020603050405020304" pitchFamily="18" charset="0"/>
              <a:cs typeface="Times New Roman" panose="02020603050405020304" pitchFamily="18" charset="0"/>
            </a:endParaRPr>
          </a:p>
          <a:p>
            <a:pPr algn="r" rtl="1">
              <a:buFont typeface="Arial" charset="0"/>
              <a:buNone/>
              <a:defRPr/>
            </a:pPr>
            <a:endParaRPr lang="en-GB" altLang="en-US" sz="2133" b="1" dirty="0">
              <a:latin typeface="Times New Roman" panose="02020603050405020304" pitchFamily="18" charset="0"/>
              <a:cs typeface="Times New Roman" panose="02020603050405020304" pitchFamily="18" charset="0"/>
            </a:endParaRPr>
          </a:p>
        </p:txBody>
      </p:sp>
      <p:sp>
        <p:nvSpPr>
          <p:cNvPr id="35843" name="Slide Number Placeholder 3"/>
          <p:cNvSpPr>
            <a:spLocks noGrp="1"/>
          </p:cNvSpPr>
          <p:nvPr>
            <p:ph type="sldNum" sz="quarter" idx="12"/>
          </p:nvPr>
        </p:nvSpPr>
        <p:spPr bwMode="auto">
          <a:noFill/>
          <a:ln>
            <a:miter lim="800000"/>
            <a:headEnd/>
            <a:tailEnd/>
          </a:ln>
        </p:spPr>
        <p:txBody>
          <a:bodyPr/>
          <a:lstStyle/>
          <a:p>
            <a:fld id="{04645A7D-B98A-4F08-87DA-5C7B2E634180}" type="slidenum">
              <a:rPr lang="en-US" altLang="en-US" smtClean="0"/>
              <a:pPr/>
              <a:t>59</a:t>
            </a:fld>
            <a:endParaRPr lang="en-US" altLang="en-US"/>
          </a:p>
        </p:txBody>
      </p:sp>
      <p:pic>
        <p:nvPicPr>
          <p:cNvPr id="35844" name="Rectangle 3"/>
          <p:cNvPicPr>
            <a:picLocks noChangeAspect="1"/>
          </p:cNvPicPr>
          <p:nvPr/>
        </p:nvPicPr>
        <p:blipFill>
          <a:blip r:embed="rId2" cstate="print"/>
          <a:srcRect/>
          <a:stretch>
            <a:fillRect/>
          </a:stretch>
        </p:blipFill>
        <p:spPr bwMode="auto">
          <a:xfrm>
            <a:off x="2172593" y="4226560"/>
            <a:ext cx="4329808" cy="2908384"/>
          </a:xfrm>
          <a:prstGeom prst="rect">
            <a:avLst/>
          </a:prstGeom>
          <a:noFill/>
          <a:ln w="9525">
            <a:noFill/>
            <a:miter lim="800000"/>
            <a:headEnd/>
            <a:tailEnd/>
          </a:ln>
        </p:spPr>
      </p:pic>
      <p:sp>
        <p:nvSpPr>
          <p:cNvPr id="35845" name="Footer Placeholder 1"/>
          <p:cNvSpPr>
            <a:spLocks noGrp="1"/>
          </p:cNvSpPr>
          <p:nvPr>
            <p:ph type="ftr" sz="quarter" idx="11"/>
          </p:nvPr>
        </p:nvSpPr>
        <p:spPr>
          <a:noFill/>
        </p:spPr>
        <p:txBody>
          <a:bodyPr/>
          <a:lstStyle/>
          <a:p>
            <a:r>
              <a:rPr lang="en-US" altLang="en-US"/>
              <a:t>Movahedi</a:t>
            </a:r>
          </a:p>
        </p:txBody>
      </p:sp>
    </p:spTree>
    <p:extLst>
      <p:ext uri="{BB962C8B-B14F-4D97-AF65-F5344CB8AC3E}">
        <p14:creationId xmlns:p14="http://schemas.microsoft.com/office/powerpoint/2010/main" val="1541050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1" y="145626"/>
            <a:ext cx="12725400" cy="6864774"/>
          </a:xfrm>
        </p:spPr>
        <p:txBody>
          <a:bodyPr>
            <a:noAutofit/>
          </a:bodyPr>
          <a:lstStyle/>
          <a:p>
            <a:pPr marL="0" indent="0" algn="ctr">
              <a:buNone/>
            </a:pPr>
            <a:r>
              <a:rPr lang="en-US" sz="2770" b="1" dirty="0">
                <a:solidFill>
                  <a:srgbClr val="FF0000"/>
                </a:solidFill>
                <a:latin typeface="Times New Roman" pitchFamily="18" charset="0"/>
                <a:cs typeface="Times New Roman" panose="02020603050405020304" pitchFamily="18" charset="0"/>
              </a:rPr>
              <a:t>Effects of ionizing radiation</a:t>
            </a:r>
            <a:endParaRPr lang="en-US" sz="2770" b="1" dirty="0">
              <a:solidFill>
                <a:srgbClr val="0000FF"/>
              </a:solidFill>
              <a:latin typeface="Times New Roman" pitchFamily="18" charset="0"/>
              <a:cs typeface="Times New Roman" panose="02020603050405020304" pitchFamily="18" charset="0"/>
            </a:endParaRPr>
          </a:p>
          <a:p>
            <a:pPr marL="0" indent="0">
              <a:buNone/>
            </a:pPr>
            <a:r>
              <a:rPr lang="en-US" sz="2400" b="1" dirty="0">
                <a:solidFill>
                  <a:srgbClr val="0000FF"/>
                </a:solidFill>
                <a:latin typeface="Times New Roman" pitchFamily="18" charset="0"/>
                <a:cs typeface="Times New Roman" panose="02020603050405020304" pitchFamily="18" charset="0"/>
              </a:rPr>
              <a:t>Material under Ionizing Radiation </a:t>
            </a:r>
          </a:p>
          <a:p>
            <a:pPr>
              <a:buFont typeface="Wingdings" panose="05000000000000000000" pitchFamily="2" charset="2"/>
              <a:buChar char="q"/>
            </a:pPr>
            <a:r>
              <a:rPr lang="en-US" sz="1979" b="1" dirty="0">
                <a:solidFill>
                  <a:srgbClr val="006600"/>
                </a:solidFill>
                <a:latin typeface="Times New Roman" pitchFamily="18" charset="0"/>
                <a:cs typeface="Times New Roman" panose="02020603050405020304" pitchFamily="18" charset="0"/>
              </a:rPr>
              <a:t>Absorbs energy</a:t>
            </a:r>
          </a:p>
          <a:p>
            <a:pPr>
              <a:buFont typeface="Wingdings" panose="05000000000000000000" pitchFamily="2" charset="2"/>
              <a:buChar char="q"/>
            </a:pPr>
            <a:r>
              <a:rPr lang="en-US" sz="1979" b="1" dirty="0">
                <a:latin typeface="Times New Roman" pitchFamily="18" charset="0"/>
                <a:cs typeface="Times New Roman" panose="02020603050405020304" pitchFamily="18" charset="0"/>
              </a:rPr>
              <a:t>Absorption leads to </a:t>
            </a:r>
            <a:r>
              <a:rPr lang="en-US" sz="1979" b="1" u="sng" dirty="0">
                <a:solidFill>
                  <a:srgbClr val="990099"/>
                </a:solidFill>
                <a:latin typeface="Times New Roman" pitchFamily="18" charset="0"/>
                <a:cs typeface="Times New Roman" panose="02020603050405020304" pitchFamily="18" charset="0"/>
              </a:rPr>
              <a:t>biological effects</a:t>
            </a:r>
            <a:r>
              <a:rPr lang="en-US" sz="1979" b="1" dirty="0">
                <a:solidFill>
                  <a:srgbClr val="990099"/>
                </a:solidFill>
                <a:latin typeface="Times New Roman" pitchFamily="18" charset="0"/>
                <a:cs typeface="Times New Roman" panose="02020603050405020304" pitchFamily="18" charset="0"/>
              </a:rPr>
              <a:t> </a:t>
            </a:r>
            <a:r>
              <a:rPr lang="en-US" sz="1979" b="1" dirty="0">
                <a:latin typeface="Times New Roman" pitchFamily="18" charset="0"/>
                <a:cs typeface="Times New Roman" panose="02020603050405020304" pitchFamily="18" charset="0"/>
              </a:rPr>
              <a:t>in living tissue.</a:t>
            </a:r>
            <a:br>
              <a:rPr lang="en-US" sz="1979" b="1" dirty="0">
                <a:latin typeface="Times New Roman" pitchFamily="18" charset="0"/>
                <a:cs typeface="Times New Roman" panose="02020603050405020304" pitchFamily="18" charset="0"/>
              </a:rPr>
            </a:br>
            <a:br>
              <a:rPr lang="en-US" sz="1979" b="1" dirty="0">
                <a:latin typeface="Times New Roman" pitchFamily="18" charset="0"/>
                <a:cs typeface="Times New Roman" panose="02020603050405020304" pitchFamily="18" charset="0"/>
              </a:rPr>
            </a:br>
            <a:r>
              <a:rPr lang="en-US" sz="2226" b="1" dirty="0">
                <a:solidFill>
                  <a:srgbClr val="C00000"/>
                </a:solidFill>
                <a:latin typeface="Times New Roman" pitchFamily="18" charset="0"/>
                <a:cs typeface="Times New Roman" panose="02020603050405020304" pitchFamily="18" charset="0"/>
              </a:rPr>
              <a:t>Linear Energy Transfer </a:t>
            </a:r>
            <a:r>
              <a:rPr lang="en-US" sz="2226" b="1" dirty="0">
                <a:solidFill>
                  <a:srgbClr val="0033CC"/>
                </a:solidFill>
                <a:latin typeface="Times New Roman" pitchFamily="18" charset="0"/>
                <a:cs typeface="Times New Roman" panose="02020603050405020304" pitchFamily="18" charset="0"/>
              </a:rPr>
              <a:t>(Linear Energy Transfer; </a:t>
            </a:r>
            <a:r>
              <a:rPr lang="en-US" sz="2226" b="1" dirty="0">
                <a:solidFill>
                  <a:srgbClr val="D60093"/>
                </a:solidFill>
                <a:latin typeface="Times New Roman" pitchFamily="18" charset="0"/>
                <a:cs typeface="Times New Roman" panose="02020603050405020304" pitchFamily="18" charset="0"/>
              </a:rPr>
              <a:t>LET</a:t>
            </a:r>
            <a:r>
              <a:rPr lang="en-US" sz="2226" b="1" dirty="0">
                <a:solidFill>
                  <a:srgbClr val="0033CC"/>
                </a:solidFill>
                <a:latin typeface="Times New Roman" pitchFamily="18" charset="0"/>
                <a:cs typeface="Times New Roman" panose="02020603050405020304" pitchFamily="18" charset="0"/>
              </a:rPr>
              <a:t>)</a:t>
            </a:r>
          </a:p>
          <a:p>
            <a:pPr marL="0" indent="0">
              <a:buNone/>
            </a:pPr>
            <a:r>
              <a:rPr lang="en-US" sz="1979" b="1" dirty="0">
                <a:latin typeface="Times New Roman" pitchFamily="18" charset="0"/>
                <a:cs typeface="Times New Roman" panose="02020603050405020304" pitchFamily="18" charset="0"/>
              </a:rPr>
              <a:t> </a:t>
            </a:r>
            <a:r>
              <a:rPr lang="en-US" sz="1979" b="1" u="sng" dirty="0">
                <a:solidFill>
                  <a:srgbClr val="006600"/>
                </a:solidFill>
                <a:latin typeface="Times New Roman" pitchFamily="18" charset="0"/>
                <a:cs typeface="Times New Roman" panose="02020603050405020304" pitchFamily="18" charset="0"/>
              </a:rPr>
              <a:t>Is the amount of energy transferred to the material per unit length of the ray path</a:t>
            </a:r>
          </a:p>
          <a:p>
            <a:pPr marL="0" indent="0">
              <a:buNone/>
            </a:pPr>
            <a:r>
              <a:rPr lang="en-US" sz="1979" b="1" dirty="0">
                <a:solidFill>
                  <a:srgbClr val="0033CC"/>
                </a:solidFill>
                <a:latin typeface="Times New Roman" pitchFamily="18" charset="0"/>
                <a:cs typeface="Times New Roman" panose="02020603050405020304" pitchFamily="18" charset="0"/>
              </a:rPr>
              <a:t>LET unit</a:t>
            </a:r>
            <a:r>
              <a:rPr lang="en-US" sz="1979" b="1" dirty="0">
                <a:latin typeface="Times New Roman" pitchFamily="18" charset="0"/>
                <a:cs typeface="Times New Roman" panose="02020603050405020304" pitchFamily="18" charset="0"/>
              </a:rPr>
              <a:t>: </a:t>
            </a:r>
            <a:r>
              <a:rPr lang="en-US" sz="1979" b="1" dirty="0">
                <a:solidFill>
                  <a:srgbClr val="006600"/>
                </a:solidFill>
                <a:latin typeface="Times New Roman" pitchFamily="18" charset="0"/>
                <a:cs typeface="Times New Roman" panose="02020603050405020304" pitchFamily="18" charset="0"/>
              </a:rPr>
              <a:t>keV on Micron </a:t>
            </a:r>
            <a:r>
              <a:rPr lang="en-US" sz="1979" b="1" dirty="0">
                <a:solidFill>
                  <a:srgbClr val="663300"/>
                </a:solidFill>
                <a:latin typeface="Times New Roman" pitchFamily="18" charset="0"/>
                <a:cs typeface="Times New Roman" panose="02020603050405020304" pitchFamily="18" charset="0"/>
              </a:rPr>
              <a:t>(keV/</a:t>
            </a:r>
            <a:r>
              <a:rPr lang="en-US" sz="1979" b="1" dirty="0" err="1">
                <a:solidFill>
                  <a:srgbClr val="663300"/>
                </a:solidFill>
                <a:latin typeface="Times New Roman" pitchFamily="18" charset="0"/>
                <a:cs typeface="Times New Roman" panose="02020603050405020304" pitchFamily="18" charset="0"/>
              </a:rPr>
              <a:t>μm</a:t>
            </a:r>
            <a:r>
              <a:rPr lang="en-US" sz="1979" b="1" dirty="0">
                <a:solidFill>
                  <a:srgbClr val="663300"/>
                </a:solidFill>
                <a:latin typeface="Times New Roman" pitchFamily="18" charset="0"/>
                <a:cs typeface="Times New Roman" panose="02020603050405020304" pitchFamily="18" charset="0"/>
              </a:rPr>
              <a:t>)</a:t>
            </a:r>
            <a:br>
              <a:rPr lang="en-US" sz="1979" b="1" dirty="0">
                <a:latin typeface="Times New Roman" pitchFamily="18" charset="0"/>
                <a:cs typeface="Times New Roman" panose="02020603050405020304" pitchFamily="18" charset="0"/>
              </a:rPr>
            </a:br>
            <a:br>
              <a:rPr lang="en-US" sz="1979" b="1" dirty="0">
                <a:solidFill>
                  <a:srgbClr val="0033CC"/>
                </a:solidFill>
                <a:latin typeface="Times New Roman" pitchFamily="18" charset="0"/>
                <a:cs typeface="Times New Roman" panose="02020603050405020304" pitchFamily="18" charset="0"/>
              </a:rPr>
            </a:br>
            <a:r>
              <a:rPr lang="en-US" sz="1979" b="1" dirty="0">
                <a:solidFill>
                  <a:srgbClr val="FF0000"/>
                </a:solidFill>
                <a:latin typeface="Times New Roman" pitchFamily="18" charset="0"/>
                <a:cs typeface="Times New Roman" panose="02020603050405020304" pitchFamily="18" charset="0"/>
              </a:rPr>
              <a:t>Division of LET radiation</a:t>
            </a:r>
            <a:r>
              <a:rPr lang="en-US" sz="1979" b="1" dirty="0">
                <a:solidFill>
                  <a:srgbClr val="0033CC"/>
                </a:solidFill>
                <a:latin typeface="Times New Roman" pitchFamily="18" charset="0"/>
                <a:cs typeface="Times New Roman" panose="02020603050405020304" pitchFamily="18" charset="0"/>
              </a:rPr>
              <a:t>:  </a:t>
            </a:r>
            <a:r>
              <a:rPr lang="en-US" sz="1979" b="1" u="sng" dirty="0">
                <a:solidFill>
                  <a:srgbClr val="660066"/>
                </a:solidFill>
                <a:latin typeface="Times New Roman" pitchFamily="18" charset="0"/>
                <a:cs typeface="Times New Roman" panose="02020603050405020304" pitchFamily="18" charset="0"/>
              </a:rPr>
              <a:t>Different beams </a:t>
            </a:r>
            <a:r>
              <a:rPr lang="en-US" sz="1979" b="1" dirty="0">
                <a:latin typeface="Times New Roman" pitchFamily="18" charset="0"/>
                <a:cs typeface="Times New Roman" panose="02020603050405020304" pitchFamily="18" charset="0"/>
              </a:rPr>
              <a:t>with the same energy has</a:t>
            </a:r>
          </a:p>
          <a:p>
            <a:pPr marL="0" indent="0">
              <a:buNone/>
            </a:pPr>
            <a:r>
              <a:rPr lang="en-US" sz="1979" b="1" u="sng" dirty="0">
                <a:solidFill>
                  <a:srgbClr val="D60093"/>
                </a:solidFill>
                <a:latin typeface="Times New Roman" pitchFamily="18" charset="0"/>
                <a:cs typeface="Times New Roman" panose="02020603050405020304" pitchFamily="18" charset="0"/>
              </a:rPr>
              <a:t> different </a:t>
            </a:r>
            <a:r>
              <a:rPr lang="en-US" sz="1979" b="1" dirty="0">
                <a:solidFill>
                  <a:srgbClr val="D60093"/>
                </a:solidFill>
                <a:latin typeface="Times New Roman" pitchFamily="18" charset="0"/>
                <a:cs typeface="Times New Roman" panose="02020603050405020304" pitchFamily="18" charset="0"/>
              </a:rPr>
              <a:t>biological effects </a:t>
            </a:r>
            <a:br>
              <a:rPr lang="en-US" sz="1979" b="1" dirty="0">
                <a:latin typeface="Times New Roman" pitchFamily="18" charset="0"/>
                <a:cs typeface="Times New Roman" panose="02020603050405020304" pitchFamily="18" charset="0"/>
              </a:rPr>
            </a:br>
            <a:endParaRPr lang="en-US" sz="1979" b="1" dirty="0">
              <a:latin typeface="Times New Roman" pitchFamily="18" charset="0"/>
              <a:cs typeface="Times New Roman" panose="02020603050405020304" pitchFamily="18" charset="0"/>
            </a:endParaRPr>
          </a:p>
          <a:p>
            <a:pPr marL="0" indent="0" algn="ctr">
              <a:buNone/>
            </a:pPr>
            <a:r>
              <a:rPr lang="en-US" sz="2374" b="1" dirty="0">
                <a:solidFill>
                  <a:srgbClr val="C00000"/>
                </a:solidFill>
                <a:latin typeface="Times New Roman" pitchFamily="18" charset="0"/>
                <a:cs typeface="Times New Roman" panose="02020603050405020304" pitchFamily="18" charset="0"/>
              </a:rPr>
              <a:t>3 types of LET </a:t>
            </a:r>
            <a:r>
              <a:rPr lang="en-US" sz="1979" b="1" u="sng" dirty="0">
                <a:solidFill>
                  <a:srgbClr val="0033CC"/>
                </a:solidFill>
                <a:latin typeface="Times New Roman" pitchFamily="18" charset="0"/>
                <a:cs typeface="Times New Roman" panose="02020603050405020304" pitchFamily="18" charset="0"/>
              </a:rPr>
              <a:t>:(Low – Intermediate – High</a:t>
            </a:r>
            <a:r>
              <a:rPr lang="en-US" sz="1979" b="1" dirty="0">
                <a:solidFill>
                  <a:srgbClr val="0033CC"/>
                </a:solidFill>
                <a:latin typeface="Times New Roman" pitchFamily="18" charset="0"/>
                <a:cs typeface="Times New Roman" panose="02020603050405020304" pitchFamily="18" charset="0"/>
              </a:rPr>
              <a:t>)</a:t>
            </a:r>
          </a:p>
          <a:p>
            <a:pPr marL="0" indent="0">
              <a:buNone/>
            </a:pPr>
            <a:r>
              <a:rPr lang="en-US" sz="2226" b="1" dirty="0">
                <a:solidFill>
                  <a:srgbClr val="0033CC"/>
                </a:solidFill>
                <a:latin typeface="Times New Roman" pitchFamily="18" charset="0"/>
                <a:cs typeface="Times New Roman" panose="02020603050405020304" pitchFamily="18" charset="0"/>
              </a:rPr>
              <a:t> </a:t>
            </a:r>
            <a:r>
              <a:rPr lang="en-US" sz="2226" b="1" dirty="0">
                <a:solidFill>
                  <a:srgbClr val="990099"/>
                </a:solidFill>
                <a:latin typeface="Times New Roman" pitchFamily="18" charset="0"/>
                <a:cs typeface="Times New Roman" panose="02020603050405020304" pitchFamily="18" charset="0"/>
              </a:rPr>
              <a:t>1) Low LET  </a:t>
            </a:r>
            <a:r>
              <a:rPr lang="en-US" sz="1979" b="1" dirty="0">
                <a:latin typeface="Times New Roman" pitchFamily="18" charset="0"/>
                <a:cs typeface="Times New Roman" panose="02020603050405020304" pitchFamily="18" charset="0"/>
              </a:rPr>
              <a:t>(low biological effects)</a:t>
            </a:r>
          </a:p>
          <a:p>
            <a:pPr>
              <a:buFont typeface="Wingdings" panose="05000000000000000000" pitchFamily="2" charset="2"/>
              <a:buChar char="ü"/>
            </a:pPr>
            <a:r>
              <a:rPr lang="en-US" sz="1979" b="1" dirty="0">
                <a:solidFill>
                  <a:srgbClr val="006600"/>
                </a:solidFill>
                <a:latin typeface="Times New Roman" pitchFamily="18" charset="0"/>
                <a:cs typeface="Times New Roman" panose="02020603050405020304" pitchFamily="18" charset="0"/>
              </a:rPr>
              <a:t>Beams of </a:t>
            </a:r>
            <a:r>
              <a:rPr lang="en-US" sz="1979" b="1" dirty="0">
                <a:solidFill>
                  <a:srgbClr val="990099"/>
                </a:solidFill>
                <a:latin typeface="Times New Roman" pitchFamily="18" charset="0"/>
                <a:cs typeface="Times New Roman" panose="02020603050405020304" pitchFamily="18" charset="0"/>
              </a:rPr>
              <a:t>X</a:t>
            </a:r>
            <a:r>
              <a:rPr lang="en-US" sz="1979" b="1" dirty="0">
                <a:solidFill>
                  <a:srgbClr val="006600"/>
                </a:solidFill>
                <a:latin typeface="Times New Roman" pitchFamily="18" charset="0"/>
                <a:cs typeface="Times New Roman" panose="02020603050405020304" pitchFamily="18" charset="0"/>
              </a:rPr>
              <a:t>; </a:t>
            </a:r>
            <a:r>
              <a:rPr lang="el-GR" sz="1979" b="1" dirty="0">
                <a:solidFill>
                  <a:srgbClr val="990099"/>
                </a:solidFill>
                <a:latin typeface="Times New Roman" pitchFamily="18" charset="0"/>
                <a:cs typeface="Times New Roman" panose="02020603050405020304" pitchFamily="18" charset="0"/>
              </a:rPr>
              <a:t>γ</a:t>
            </a:r>
            <a:r>
              <a:rPr lang="en-US" sz="1979" b="1" dirty="0">
                <a:solidFill>
                  <a:srgbClr val="006600"/>
                </a:solidFill>
                <a:latin typeface="Times New Roman" pitchFamily="18" charset="0"/>
                <a:cs typeface="Times New Roman" panose="02020603050405020304" pitchFamily="18" charset="0"/>
              </a:rPr>
              <a:t> and </a:t>
            </a:r>
            <a:r>
              <a:rPr lang="en-US" sz="1979" b="1" dirty="0">
                <a:solidFill>
                  <a:srgbClr val="990099"/>
                </a:solidFill>
                <a:latin typeface="Times New Roman" pitchFamily="18" charset="0"/>
                <a:cs typeface="Times New Roman" panose="02020603050405020304" pitchFamily="18" charset="0"/>
              </a:rPr>
              <a:t>β</a:t>
            </a:r>
            <a:r>
              <a:rPr lang="en-US" sz="1979" b="1" dirty="0">
                <a:solidFill>
                  <a:srgbClr val="006600"/>
                </a:solidFill>
                <a:latin typeface="Times New Roman" pitchFamily="18" charset="0"/>
                <a:cs typeface="Times New Roman" panose="02020603050405020304" pitchFamily="18" charset="0"/>
              </a:rPr>
              <a:t> </a:t>
            </a:r>
          </a:p>
          <a:p>
            <a:pPr>
              <a:buFont typeface="Wingdings" panose="05000000000000000000" pitchFamily="2" charset="2"/>
              <a:buChar char="ü"/>
            </a:pPr>
            <a:r>
              <a:rPr lang="en-US" sz="1979" b="1" dirty="0">
                <a:solidFill>
                  <a:srgbClr val="006600"/>
                </a:solidFill>
                <a:latin typeface="Times New Roman" pitchFamily="18" charset="0"/>
                <a:cs typeface="Times New Roman" panose="02020603050405020304" pitchFamily="18" charset="0"/>
              </a:rPr>
              <a:t>Their energy transferring to the matter </a:t>
            </a:r>
            <a:r>
              <a:rPr lang="en-US" sz="1979" b="1" u="sng" dirty="0">
                <a:solidFill>
                  <a:srgbClr val="006600"/>
                </a:solidFill>
                <a:latin typeface="Times New Roman" pitchFamily="18" charset="0"/>
                <a:cs typeface="Times New Roman" panose="02020603050405020304" pitchFamily="18" charset="0"/>
              </a:rPr>
              <a:t>gradually  </a:t>
            </a:r>
          </a:p>
          <a:p>
            <a:pPr>
              <a:buFont typeface="Wingdings" panose="05000000000000000000" pitchFamily="2" charset="2"/>
              <a:buChar char="ü"/>
            </a:pPr>
            <a:r>
              <a:rPr lang="en-US" sz="1979" b="1" dirty="0">
                <a:solidFill>
                  <a:srgbClr val="006600"/>
                </a:solidFill>
                <a:latin typeface="Times New Roman" pitchFamily="18" charset="0"/>
                <a:cs typeface="Times New Roman" panose="02020603050405020304" pitchFamily="18" charset="0"/>
              </a:rPr>
              <a:t>During the </a:t>
            </a:r>
            <a:r>
              <a:rPr lang="en-US" sz="1979" b="1" u="sng" dirty="0">
                <a:solidFill>
                  <a:srgbClr val="006600"/>
                </a:solidFill>
                <a:latin typeface="Times New Roman" pitchFamily="18" charset="0"/>
                <a:cs typeface="Times New Roman" panose="02020603050405020304" pitchFamily="18" charset="0"/>
              </a:rPr>
              <a:t>long path</a:t>
            </a:r>
          </a:p>
          <a:p>
            <a:pPr>
              <a:buFont typeface="Wingdings" panose="05000000000000000000" pitchFamily="2" charset="2"/>
              <a:buChar char="ü"/>
            </a:pPr>
            <a:r>
              <a:rPr lang="en-US" sz="1979" b="1" dirty="0">
                <a:latin typeface="Times New Roman" pitchFamily="18" charset="0"/>
                <a:cs typeface="Times New Roman" panose="02020603050405020304" pitchFamily="18" charset="0"/>
              </a:rPr>
              <a:t>possibility of </a:t>
            </a:r>
            <a:r>
              <a:rPr lang="en-US" sz="1979" b="1" dirty="0">
                <a:solidFill>
                  <a:srgbClr val="990099"/>
                </a:solidFill>
                <a:latin typeface="Times New Roman" pitchFamily="18" charset="0"/>
                <a:cs typeface="Times New Roman" panose="02020603050405020304" pitchFamily="18" charset="0"/>
              </a:rPr>
              <a:t>restructuring of tissue </a:t>
            </a: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black">
                    <a:tint val="75000"/>
                  </a:prstClr>
                </a:solidFill>
              </a:rPr>
              <a:pPr/>
              <a:t>6</a:t>
            </a:fld>
            <a:endParaRPr lang="en-US" dirty="0">
              <a:solidFill>
                <a:prstClr val="black">
                  <a:tint val="75000"/>
                </a:prstClr>
              </a:solidFill>
            </a:endParaRPr>
          </a:p>
        </p:txBody>
      </p:sp>
      <p:pic>
        <p:nvPicPr>
          <p:cNvPr id="17411" name="Picture 3"/>
          <p:cNvPicPr>
            <a:picLocks noChangeAspect="1" noChangeArrowheads="1"/>
          </p:cNvPicPr>
          <p:nvPr/>
        </p:nvPicPr>
        <p:blipFill>
          <a:blip r:embed="rId2">
            <a:lum bright="-10000" contrast="40000"/>
          </a:blip>
          <a:srcRect/>
          <a:stretch>
            <a:fillRect/>
          </a:stretch>
        </p:blipFill>
        <p:spPr bwMode="auto">
          <a:xfrm>
            <a:off x="8927291" y="5289325"/>
            <a:ext cx="1943652" cy="1243937"/>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a:solidFill>
                  <a:prstClr val="black">
                    <a:tint val="75000"/>
                  </a:prstClr>
                </a:solidFill>
              </a:rPr>
              <a:t>Movahedi</a:t>
            </a:r>
            <a:endParaRPr lang="en-US" dirty="0">
              <a:solidFill>
                <a:prstClr val="black">
                  <a:tint val="75000"/>
                </a:prstClr>
              </a:solidFill>
            </a:endParaRPr>
          </a:p>
        </p:txBody>
      </p:sp>
    </p:spTree>
    <p:extLst>
      <p:ext uri="{BB962C8B-B14F-4D97-AF65-F5344CB8AC3E}">
        <p14:creationId xmlns:p14="http://schemas.microsoft.com/office/powerpoint/2010/main" val="10003129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2"/>
          </p:nvPr>
        </p:nvSpPr>
        <p:spPr>
          <a:xfrm>
            <a:off x="4958080" y="6664960"/>
            <a:ext cx="3088640" cy="487680"/>
          </a:xfrm>
          <a:noFill/>
          <a:ln>
            <a:miter lim="800000"/>
            <a:headEnd/>
            <a:tailEnd/>
          </a:ln>
        </p:spPr>
        <p:txBody>
          <a:bodyPr/>
          <a:lstStyle/>
          <a:p>
            <a:pPr algn="ctr"/>
            <a:r>
              <a:rPr lang="en-US">
                <a:cs typeface="Arial" pitchFamily="34" charset="0"/>
              </a:rPr>
              <a:t>- </a:t>
            </a:r>
            <a:fld id="{0E7AB26D-164B-4892-8847-0040D9577F80}" type="slidenum">
              <a:rPr lang="en-US" smtClean="0">
                <a:cs typeface="Arial" pitchFamily="34" charset="0"/>
              </a:rPr>
              <a:pPr algn="ctr"/>
              <a:t>60</a:t>
            </a:fld>
            <a:endParaRPr lang="en-US">
              <a:cs typeface="Arial" pitchFamily="34" charset="0"/>
            </a:endParaRPr>
          </a:p>
        </p:txBody>
      </p:sp>
      <p:sp>
        <p:nvSpPr>
          <p:cNvPr id="8195" name="Rectangle 2"/>
          <p:cNvSpPr>
            <a:spLocks noChangeArrowheads="1"/>
          </p:cNvSpPr>
          <p:nvPr/>
        </p:nvSpPr>
        <p:spPr bwMode="auto">
          <a:xfrm>
            <a:off x="3982720" y="6827520"/>
            <a:ext cx="2032000" cy="487680"/>
          </a:xfrm>
          <a:prstGeom prst="rect">
            <a:avLst/>
          </a:prstGeom>
          <a:noFill/>
          <a:ln w="12700">
            <a:noFill/>
            <a:miter lim="800000"/>
            <a:headEnd/>
            <a:tailEnd/>
          </a:ln>
        </p:spPr>
        <p:txBody>
          <a:bodyPr wrap="none" anchor="ctr"/>
          <a:lstStyle/>
          <a:p>
            <a:endParaRPr lang="fa-IR" sz="2140"/>
          </a:p>
        </p:txBody>
      </p:sp>
      <p:sp>
        <p:nvSpPr>
          <p:cNvPr id="8196" name="Rectangle 3"/>
          <p:cNvSpPr>
            <a:spLocks noChangeArrowheads="1"/>
          </p:cNvSpPr>
          <p:nvPr/>
        </p:nvSpPr>
        <p:spPr bwMode="auto">
          <a:xfrm>
            <a:off x="6096000" y="6827520"/>
            <a:ext cx="3088640" cy="487680"/>
          </a:xfrm>
          <a:prstGeom prst="rect">
            <a:avLst/>
          </a:prstGeom>
          <a:noFill/>
          <a:ln w="12700">
            <a:noFill/>
            <a:miter lim="800000"/>
            <a:headEnd/>
            <a:tailEnd/>
          </a:ln>
        </p:spPr>
        <p:txBody>
          <a:bodyPr wrap="none" anchor="ctr"/>
          <a:lstStyle/>
          <a:p>
            <a:endParaRPr lang="fa-IR" sz="2140"/>
          </a:p>
        </p:txBody>
      </p:sp>
      <p:sp>
        <p:nvSpPr>
          <p:cNvPr id="320516" name="Rectangle 4"/>
          <p:cNvSpPr>
            <a:spLocks noGrp="1" noChangeArrowheads="1"/>
          </p:cNvSpPr>
          <p:nvPr>
            <p:ph type="title"/>
          </p:nvPr>
        </p:nvSpPr>
        <p:spPr>
          <a:xfrm>
            <a:off x="2201335" y="25401"/>
            <a:ext cx="8602133" cy="1544320"/>
          </a:xfrm>
        </p:spPr>
        <p:txBody>
          <a:bodyPr vert="horz" lIns="96521" tIns="47413" rIns="96521" bIns="47413" rtlCol="0" anchor="ctr">
            <a:normAutofit/>
          </a:bodyPr>
          <a:lstStyle/>
          <a:p>
            <a:pPr rtl="1">
              <a:tabLst>
                <a:tab pos="2443546" algn="l"/>
              </a:tabLst>
              <a:defRPr/>
            </a:pPr>
            <a:r>
              <a:rPr lang="fa-IR" sz="2987" b="1" dirty="0">
                <a:solidFill>
                  <a:srgbClr val="C00000"/>
                </a:solidFill>
                <a:latin typeface="Times New Roman" panose="02020603050405020304" pitchFamily="18" charset="0"/>
                <a:cs typeface="Times New Roman" panose="02020603050405020304" pitchFamily="18" charset="0"/>
              </a:rPr>
              <a:t>ضرایب توزین پرتو </a:t>
            </a:r>
            <a:r>
              <a:rPr lang="fa-IR" sz="2987" b="1" dirty="0">
                <a:solidFill>
                  <a:srgbClr val="0000CC"/>
                </a:solidFill>
                <a:latin typeface="Times New Roman" panose="02020603050405020304" pitchFamily="18" charset="0"/>
                <a:cs typeface="Times New Roman" panose="02020603050405020304" pitchFamily="18" charset="0"/>
              </a:rPr>
              <a:t>(فاکتور </a:t>
            </a:r>
            <a:r>
              <a:rPr lang="tr-TR" sz="2987" dirty="0">
                <a:solidFill>
                  <a:srgbClr val="0000CC"/>
                </a:solidFill>
                <a:latin typeface="Times New Roman" panose="02020603050405020304" pitchFamily="18" charset="0"/>
                <a:cs typeface="Times New Roman" panose="02020603050405020304" pitchFamily="18" charset="0"/>
              </a:rPr>
              <a:t>W</a:t>
            </a:r>
            <a:r>
              <a:rPr lang="tr-TR" sz="2987" baseline="-25000" dirty="0">
                <a:solidFill>
                  <a:srgbClr val="0000CC"/>
                </a:solidFill>
                <a:latin typeface="Times New Roman" panose="02020603050405020304" pitchFamily="18" charset="0"/>
                <a:cs typeface="Times New Roman" panose="02020603050405020304" pitchFamily="18" charset="0"/>
              </a:rPr>
              <a:t>R</a:t>
            </a:r>
            <a:r>
              <a:rPr lang="fa-IR" sz="2987" b="1" dirty="0">
                <a:solidFill>
                  <a:srgbClr val="0000CC"/>
                </a:solidFill>
                <a:latin typeface="Times New Roman" panose="02020603050405020304" pitchFamily="18" charset="0"/>
                <a:cs typeface="Times New Roman" panose="02020603050405020304" pitchFamily="18" charset="0"/>
              </a:rPr>
              <a:t> )</a:t>
            </a:r>
            <a:br>
              <a:rPr lang="fa-IR" sz="2987" b="1" dirty="0">
                <a:solidFill>
                  <a:srgbClr val="0000CC"/>
                </a:solidFill>
                <a:latin typeface="Times New Roman" panose="02020603050405020304" pitchFamily="18" charset="0"/>
                <a:cs typeface="Times New Roman" panose="02020603050405020304" pitchFamily="18" charset="0"/>
              </a:rPr>
            </a:br>
            <a:r>
              <a:rPr lang="en-AU" sz="2560" dirty="0">
                <a:latin typeface="Times New Roman" panose="02020603050405020304" pitchFamily="18" charset="0"/>
                <a:cs typeface="Times New Roman" panose="02020603050405020304" pitchFamily="18" charset="0"/>
              </a:rPr>
              <a:t>Radiation weighting factors</a:t>
            </a:r>
            <a:r>
              <a:rPr lang="tr-TR" sz="2560" dirty="0">
                <a:latin typeface="Times New Roman" panose="02020603050405020304" pitchFamily="18" charset="0"/>
                <a:cs typeface="Times New Roman" panose="02020603050405020304" pitchFamily="18" charset="0"/>
              </a:rPr>
              <a:t> (W</a:t>
            </a:r>
            <a:r>
              <a:rPr lang="tr-TR" sz="2560" baseline="-25000" dirty="0">
                <a:latin typeface="Times New Roman" panose="02020603050405020304" pitchFamily="18" charset="0"/>
                <a:cs typeface="Times New Roman" panose="02020603050405020304" pitchFamily="18" charset="0"/>
              </a:rPr>
              <a:t>R</a:t>
            </a:r>
            <a:r>
              <a:rPr lang="tr-TR" sz="2560" dirty="0">
                <a:latin typeface="Times New Roman" panose="02020603050405020304" pitchFamily="18" charset="0"/>
                <a:cs typeface="Times New Roman" panose="02020603050405020304" pitchFamily="18" charset="0"/>
              </a:rPr>
              <a:t>)</a:t>
            </a:r>
            <a:br>
              <a:rPr lang="en-US" sz="2560" dirty="0">
                <a:latin typeface="Times New Roman" panose="02020603050405020304" pitchFamily="18" charset="0"/>
                <a:cs typeface="Times New Roman" panose="02020603050405020304" pitchFamily="18" charset="0"/>
              </a:rPr>
            </a:br>
            <a:r>
              <a:rPr lang="en-US" sz="2560" dirty="0">
                <a:latin typeface="Times New Roman" panose="02020603050405020304" pitchFamily="18" charset="0"/>
                <a:cs typeface="Times New Roman" panose="02020603050405020304" pitchFamily="18" charset="0"/>
              </a:rPr>
              <a:t> </a:t>
            </a:r>
            <a:r>
              <a:rPr lang="tr-TR" sz="2560" dirty="0">
                <a:latin typeface="Times New Roman" panose="02020603050405020304" pitchFamily="18" charset="0"/>
                <a:cs typeface="Times New Roman" panose="02020603050405020304" pitchFamily="18" charset="0"/>
              </a:rPr>
              <a:t>ICRP 60 (1991)</a:t>
            </a:r>
            <a:endParaRPr lang="en-AU" sz="2560" dirty="0">
              <a:latin typeface="Times New Roman" panose="02020603050405020304" pitchFamily="18" charset="0"/>
              <a:cs typeface="Times New Roman" panose="02020603050405020304" pitchFamily="18" charset="0"/>
            </a:endParaRPr>
          </a:p>
        </p:txBody>
      </p:sp>
      <p:sp>
        <p:nvSpPr>
          <p:cNvPr id="8198" name="Rectangle 5"/>
          <p:cNvSpPr>
            <a:spLocks noChangeArrowheads="1"/>
          </p:cNvSpPr>
          <p:nvPr/>
        </p:nvSpPr>
        <p:spPr bwMode="auto">
          <a:xfrm>
            <a:off x="1625600" y="6961294"/>
            <a:ext cx="9753600" cy="585866"/>
          </a:xfrm>
          <a:prstGeom prst="rect">
            <a:avLst/>
          </a:prstGeom>
          <a:noFill/>
          <a:ln w="12700">
            <a:noFill/>
            <a:miter lim="800000"/>
            <a:headEnd type="none" w="sm" len="sm"/>
            <a:tailEnd type="none" w="sm" len="sm"/>
          </a:ln>
        </p:spPr>
        <p:txBody>
          <a:bodyPr>
            <a:spAutoFit/>
          </a:bodyPr>
          <a:lstStyle/>
          <a:p>
            <a:r>
              <a:rPr lang="en-GB" sz="1067">
                <a:cs typeface="Times New Roman" pitchFamily="18" charset="0"/>
              </a:rPr>
              <a:t> </a:t>
            </a:r>
          </a:p>
          <a:p>
            <a:endParaRPr lang="en-GB" sz="2140"/>
          </a:p>
        </p:txBody>
      </p:sp>
      <p:graphicFrame>
        <p:nvGraphicFramePr>
          <p:cNvPr id="2" name="Table 1"/>
          <p:cNvGraphicFramePr>
            <a:graphicFrameLocks noGrp="1"/>
          </p:cNvGraphicFramePr>
          <p:nvPr/>
        </p:nvGraphicFramePr>
        <p:xfrm>
          <a:off x="2507829" y="1813563"/>
          <a:ext cx="7489613" cy="4817777"/>
        </p:xfrm>
        <a:graphic>
          <a:graphicData uri="http://schemas.openxmlformats.org/drawingml/2006/table">
            <a:tbl>
              <a:tblPr firstRow="1" bandRow="1">
                <a:tableStyleId>{616DA210-FB5B-4158-B5E0-FEB733F419BA}</a:tableStyleId>
              </a:tblPr>
              <a:tblGrid>
                <a:gridCol w="1689729">
                  <a:extLst>
                    <a:ext uri="{9D8B030D-6E8A-4147-A177-3AD203B41FA5}">
                      <a16:colId xmlns:a16="http://schemas.microsoft.com/office/drawing/2014/main" val="20000"/>
                    </a:ext>
                  </a:extLst>
                </a:gridCol>
                <a:gridCol w="2918623">
                  <a:extLst>
                    <a:ext uri="{9D8B030D-6E8A-4147-A177-3AD203B41FA5}">
                      <a16:colId xmlns:a16="http://schemas.microsoft.com/office/drawing/2014/main" val="20001"/>
                    </a:ext>
                  </a:extLst>
                </a:gridCol>
                <a:gridCol w="2881261">
                  <a:extLst>
                    <a:ext uri="{9D8B030D-6E8A-4147-A177-3AD203B41FA5}">
                      <a16:colId xmlns:a16="http://schemas.microsoft.com/office/drawing/2014/main" val="20002"/>
                    </a:ext>
                  </a:extLst>
                </a:gridCol>
              </a:tblGrid>
              <a:tr h="682861">
                <a:tc>
                  <a:txBody>
                    <a:bodyPr/>
                    <a:lstStyle/>
                    <a:p>
                      <a:pPr algn="ctr" rtl="1"/>
                      <a:r>
                        <a:rPr lang="fa-IR" sz="1900" dirty="0">
                          <a:solidFill>
                            <a:srgbClr val="C00000"/>
                          </a:solidFill>
                          <a:cs typeface="+mj-cs"/>
                        </a:rPr>
                        <a:t>ضریب توزین پرتو</a:t>
                      </a:r>
                      <a:endParaRPr lang="en-US" sz="1900" dirty="0">
                        <a:solidFill>
                          <a:srgbClr val="C00000"/>
                        </a:solidFill>
                        <a:cs typeface="+mj-cs"/>
                      </a:endParaRPr>
                    </a:p>
                  </a:txBody>
                  <a:tcPr marL="97534" marR="97534" marT="48775" marB="48775"/>
                </a:tc>
                <a:tc>
                  <a:txBody>
                    <a:bodyPr/>
                    <a:lstStyle/>
                    <a:p>
                      <a:pPr algn="ctr" rtl="1"/>
                      <a:r>
                        <a:rPr lang="fa-IR" sz="1900" dirty="0">
                          <a:solidFill>
                            <a:srgbClr val="C00000"/>
                          </a:solidFill>
                          <a:cs typeface="+mj-cs"/>
                        </a:rPr>
                        <a:t>دامنه</a:t>
                      </a:r>
                      <a:r>
                        <a:rPr lang="fa-IR" sz="1900" baseline="0" dirty="0">
                          <a:solidFill>
                            <a:srgbClr val="C00000"/>
                          </a:solidFill>
                          <a:cs typeface="+mj-cs"/>
                        </a:rPr>
                        <a:t> انرژی </a:t>
                      </a:r>
                      <a:endParaRPr lang="en-US" sz="1900" dirty="0">
                        <a:solidFill>
                          <a:srgbClr val="C00000"/>
                        </a:solidFill>
                        <a:cs typeface="+mj-cs"/>
                      </a:endParaRPr>
                    </a:p>
                  </a:txBody>
                  <a:tcPr marL="97534" marR="97534" marT="48775" marB="48775"/>
                </a:tc>
                <a:tc>
                  <a:txBody>
                    <a:bodyPr/>
                    <a:lstStyle/>
                    <a:p>
                      <a:pPr algn="ctr" rtl="1"/>
                      <a:r>
                        <a:rPr lang="fa-IR" sz="1900" dirty="0">
                          <a:solidFill>
                            <a:srgbClr val="C00000"/>
                          </a:solidFill>
                          <a:cs typeface="+mj-cs"/>
                        </a:rPr>
                        <a:t>نوع پرتو</a:t>
                      </a:r>
                      <a:endParaRPr lang="en-US" sz="1900" dirty="0">
                        <a:solidFill>
                          <a:srgbClr val="C00000"/>
                        </a:solidFill>
                        <a:cs typeface="+mj-cs"/>
                      </a:endParaRPr>
                    </a:p>
                  </a:txBody>
                  <a:tcPr marL="97534" marR="97534" marT="48775" marB="48775"/>
                </a:tc>
                <a:extLst>
                  <a:ext uri="{0D108BD9-81ED-4DB2-BD59-A6C34878D82A}">
                    <a16:rowId xmlns:a16="http://schemas.microsoft.com/office/drawing/2014/main" val="10000"/>
                  </a:ext>
                </a:extLst>
              </a:tr>
              <a:tr h="395626">
                <a:tc>
                  <a:txBody>
                    <a:bodyPr/>
                    <a:lstStyle/>
                    <a:p>
                      <a:pPr algn="ctr" rtl="1"/>
                      <a:r>
                        <a:rPr lang="en-US" sz="1900" dirty="0">
                          <a:solidFill>
                            <a:srgbClr val="0000CC"/>
                          </a:solidFill>
                          <a:cs typeface="+mj-cs"/>
                        </a:rPr>
                        <a:t>1</a:t>
                      </a:r>
                    </a:p>
                  </a:txBody>
                  <a:tcPr marL="97534" marR="97534" marT="48775" marB="48775"/>
                </a:tc>
                <a:tc>
                  <a:txBody>
                    <a:bodyPr/>
                    <a:lstStyle/>
                    <a:p>
                      <a:pPr algn="r" rtl="1"/>
                      <a:r>
                        <a:rPr lang="fa-IR" sz="1900" b="1" dirty="0">
                          <a:solidFill>
                            <a:srgbClr val="0000CC"/>
                          </a:solidFill>
                          <a:cs typeface="+mj-cs"/>
                        </a:rPr>
                        <a:t>تمام انرژی ها</a:t>
                      </a:r>
                      <a:endParaRPr lang="en-US" sz="1900" b="1" dirty="0">
                        <a:solidFill>
                          <a:srgbClr val="0000CC"/>
                        </a:solidFill>
                        <a:cs typeface="+mj-cs"/>
                      </a:endParaRPr>
                    </a:p>
                  </a:txBody>
                  <a:tcPr marL="97534" marR="97534" marT="48775" marB="48775"/>
                </a:tc>
                <a:tc>
                  <a:txBody>
                    <a:bodyPr/>
                    <a:lstStyle/>
                    <a:p>
                      <a:pPr algn="r" rtl="1"/>
                      <a:r>
                        <a:rPr lang="fa-IR" sz="1900" b="1" dirty="0">
                          <a:solidFill>
                            <a:srgbClr val="0000CC"/>
                          </a:solidFill>
                          <a:cs typeface="+mj-cs"/>
                        </a:rPr>
                        <a:t>ایکس</a:t>
                      </a:r>
                      <a:r>
                        <a:rPr lang="fa-IR" sz="1900" b="1" baseline="0" dirty="0">
                          <a:solidFill>
                            <a:srgbClr val="0000CC"/>
                          </a:solidFill>
                          <a:cs typeface="+mj-cs"/>
                        </a:rPr>
                        <a:t> و گاما</a:t>
                      </a:r>
                      <a:endParaRPr lang="en-US" sz="1900" b="1" dirty="0">
                        <a:solidFill>
                          <a:srgbClr val="0000CC"/>
                        </a:solidFill>
                        <a:cs typeface="+mj-cs"/>
                      </a:endParaRPr>
                    </a:p>
                  </a:txBody>
                  <a:tcPr marL="97534" marR="97534" marT="48775" marB="48775"/>
                </a:tc>
                <a:extLst>
                  <a:ext uri="{0D108BD9-81ED-4DB2-BD59-A6C34878D82A}">
                    <a16:rowId xmlns:a16="http://schemas.microsoft.com/office/drawing/2014/main" val="10001"/>
                  </a:ext>
                </a:extLst>
              </a:tr>
              <a:tr h="395626">
                <a:tc>
                  <a:txBody>
                    <a:bodyPr/>
                    <a:lstStyle/>
                    <a:p>
                      <a:pPr algn="ctr" rtl="1"/>
                      <a:r>
                        <a:rPr lang="en-US" sz="1900" dirty="0">
                          <a:solidFill>
                            <a:srgbClr val="006600"/>
                          </a:solidFill>
                          <a:cs typeface="+mj-cs"/>
                        </a:rPr>
                        <a:t>1</a:t>
                      </a:r>
                    </a:p>
                  </a:txBody>
                  <a:tcPr marL="97534" marR="97534" marT="48775" marB="48775"/>
                </a:tc>
                <a:tc>
                  <a:txBody>
                    <a:bodyPr/>
                    <a:lstStyle/>
                    <a:p>
                      <a:pPr algn="r" rtl="1"/>
                      <a:r>
                        <a:rPr lang="fa-IR" sz="1900" b="1" dirty="0">
                          <a:solidFill>
                            <a:srgbClr val="006600"/>
                          </a:solidFill>
                          <a:cs typeface="+mj-cs"/>
                        </a:rPr>
                        <a:t>تمام انرژی ها </a:t>
                      </a:r>
                      <a:endParaRPr lang="en-US" sz="1900" b="1" dirty="0">
                        <a:solidFill>
                          <a:srgbClr val="006600"/>
                        </a:solidFill>
                        <a:cs typeface="+mj-cs"/>
                      </a:endParaRPr>
                    </a:p>
                  </a:txBody>
                  <a:tcPr marL="97534" marR="97534" marT="48775" marB="48775"/>
                </a:tc>
                <a:tc>
                  <a:txBody>
                    <a:bodyPr/>
                    <a:lstStyle/>
                    <a:p>
                      <a:pPr algn="r" rtl="1"/>
                      <a:r>
                        <a:rPr lang="fa-IR" sz="1900" b="1" dirty="0">
                          <a:solidFill>
                            <a:srgbClr val="006600"/>
                          </a:solidFill>
                          <a:cs typeface="+mj-cs"/>
                        </a:rPr>
                        <a:t>الکترون، پوزیترون</a:t>
                      </a:r>
                      <a:r>
                        <a:rPr lang="fa-IR" sz="1900" b="1" baseline="0" dirty="0">
                          <a:solidFill>
                            <a:srgbClr val="006600"/>
                          </a:solidFill>
                          <a:cs typeface="+mj-cs"/>
                        </a:rPr>
                        <a:t> و </a:t>
                      </a:r>
                      <a:r>
                        <a:rPr lang="fa-IR" sz="1900" b="1" dirty="0">
                          <a:solidFill>
                            <a:srgbClr val="006600"/>
                          </a:solidFill>
                          <a:cs typeface="+mj-cs"/>
                        </a:rPr>
                        <a:t>بتا </a:t>
                      </a:r>
                      <a:endParaRPr lang="en-US" sz="1900" b="1" dirty="0">
                        <a:solidFill>
                          <a:srgbClr val="006600"/>
                        </a:solidFill>
                        <a:cs typeface="+mj-cs"/>
                      </a:endParaRPr>
                    </a:p>
                  </a:txBody>
                  <a:tcPr marL="97534" marR="97534" marT="48775" marB="48775"/>
                </a:tc>
                <a:extLst>
                  <a:ext uri="{0D108BD9-81ED-4DB2-BD59-A6C34878D82A}">
                    <a16:rowId xmlns:a16="http://schemas.microsoft.com/office/drawing/2014/main" val="10002"/>
                  </a:ext>
                </a:extLst>
              </a:tr>
              <a:tr h="395626">
                <a:tc>
                  <a:txBody>
                    <a:bodyPr/>
                    <a:lstStyle/>
                    <a:p>
                      <a:pPr algn="ctr" rtl="1"/>
                      <a:r>
                        <a:rPr lang="en-US" sz="1900" dirty="0">
                          <a:solidFill>
                            <a:srgbClr val="000000"/>
                          </a:solidFill>
                          <a:cs typeface="+mj-cs"/>
                        </a:rPr>
                        <a:t>5</a:t>
                      </a:r>
                    </a:p>
                  </a:txBody>
                  <a:tcPr marL="97534" marR="97534" marT="48775" marB="48775"/>
                </a:tc>
                <a:tc>
                  <a:txBody>
                    <a:bodyPr/>
                    <a:lstStyle/>
                    <a:p>
                      <a:pPr algn="r" rtl="1"/>
                      <a:r>
                        <a:rPr lang="fa-IR" sz="1900" b="1" dirty="0">
                          <a:solidFill>
                            <a:srgbClr val="000000"/>
                          </a:solidFill>
                          <a:cs typeface="+mj-cs"/>
                        </a:rPr>
                        <a:t>کمتر از </a:t>
                      </a:r>
                      <a:r>
                        <a:rPr lang="en-US" sz="1900" b="1" dirty="0">
                          <a:solidFill>
                            <a:srgbClr val="000000"/>
                          </a:solidFill>
                          <a:cs typeface="+mj-cs"/>
                        </a:rPr>
                        <a:t>10keV</a:t>
                      </a:r>
                    </a:p>
                  </a:txBody>
                  <a:tcPr marL="97534" marR="97534" marT="48775" marB="48775"/>
                </a:tc>
                <a:tc>
                  <a:txBody>
                    <a:bodyPr/>
                    <a:lstStyle/>
                    <a:p>
                      <a:pPr algn="r" rtl="1"/>
                      <a:r>
                        <a:rPr lang="fa-IR" sz="1900" b="1" dirty="0">
                          <a:solidFill>
                            <a:srgbClr val="000000"/>
                          </a:solidFill>
                          <a:cs typeface="+mj-cs"/>
                        </a:rPr>
                        <a:t>نوترون</a:t>
                      </a:r>
                      <a:endParaRPr lang="en-US" sz="1900" b="1" dirty="0">
                        <a:solidFill>
                          <a:srgbClr val="000000"/>
                        </a:solidFill>
                        <a:cs typeface="+mj-cs"/>
                      </a:endParaRPr>
                    </a:p>
                  </a:txBody>
                  <a:tcPr marL="97534" marR="97534" marT="48775" marB="48775"/>
                </a:tc>
                <a:extLst>
                  <a:ext uri="{0D108BD9-81ED-4DB2-BD59-A6C34878D82A}">
                    <a16:rowId xmlns:a16="http://schemas.microsoft.com/office/drawing/2014/main" val="10003"/>
                  </a:ext>
                </a:extLst>
              </a:tr>
              <a:tr h="395626">
                <a:tc>
                  <a:txBody>
                    <a:bodyPr/>
                    <a:lstStyle/>
                    <a:p>
                      <a:pPr algn="ctr" rtl="1"/>
                      <a:r>
                        <a:rPr lang="en-US" sz="1900" dirty="0">
                          <a:solidFill>
                            <a:srgbClr val="000000"/>
                          </a:solidFill>
                          <a:cs typeface="+mj-cs"/>
                        </a:rPr>
                        <a:t>10</a:t>
                      </a:r>
                    </a:p>
                  </a:txBody>
                  <a:tcPr marL="97534" marR="97534" marT="48775" marB="48775"/>
                </a:tc>
                <a:tc>
                  <a:txBody>
                    <a:bodyPr/>
                    <a:lstStyle/>
                    <a:p>
                      <a:pPr algn="r" rtl="1"/>
                      <a:r>
                        <a:rPr lang="fa-IR" sz="1900" b="1" dirty="0">
                          <a:solidFill>
                            <a:srgbClr val="000000"/>
                          </a:solidFill>
                          <a:cs typeface="+mj-cs"/>
                        </a:rPr>
                        <a:t>بین</a:t>
                      </a:r>
                      <a:r>
                        <a:rPr lang="fa-IR" sz="1900" b="1" baseline="0" dirty="0">
                          <a:solidFill>
                            <a:srgbClr val="000000"/>
                          </a:solidFill>
                          <a:cs typeface="+mj-cs"/>
                        </a:rPr>
                        <a:t> </a:t>
                      </a:r>
                      <a:r>
                        <a:rPr lang="en-US" sz="1900" b="1" baseline="0" dirty="0">
                          <a:solidFill>
                            <a:srgbClr val="000000"/>
                          </a:solidFill>
                          <a:cs typeface="+mj-cs"/>
                        </a:rPr>
                        <a:t>10keV-100keV</a:t>
                      </a:r>
                      <a:endParaRPr lang="en-US" sz="1900" b="1" dirty="0">
                        <a:solidFill>
                          <a:srgbClr val="000000"/>
                        </a:solidFill>
                        <a:cs typeface="+mj-cs"/>
                      </a:endParaRPr>
                    </a:p>
                  </a:txBody>
                  <a:tcPr marL="97534" marR="97534" marT="48775" marB="48775"/>
                </a:tc>
                <a:tc>
                  <a:txBody>
                    <a:bodyPr/>
                    <a:lstStyle/>
                    <a:p>
                      <a:pPr algn="r" rtl="1"/>
                      <a:r>
                        <a:rPr lang="fa-IR" sz="1900" b="1" dirty="0">
                          <a:solidFill>
                            <a:srgbClr val="000000"/>
                          </a:solidFill>
                          <a:cs typeface="+mj-cs"/>
                        </a:rPr>
                        <a:t>نوترون</a:t>
                      </a:r>
                      <a:endParaRPr lang="en-US" sz="1900" b="1" dirty="0">
                        <a:solidFill>
                          <a:srgbClr val="000000"/>
                        </a:solidFill>
                        <a:cs typeface="+mj-cs"/>
                      </a:endParaRPr>
                    </a:p>
                  </a:txBody>
                  <a:tcPr marL="97534" marR="97534" marT="48775" marB="48775"/>
                </a:tc>
                <a:extLst>
                  <a:ext uri="{0D108BD9-81ED-4DB2-BD59-A6C34878D82A}">
                    <a16:rowId xmlns:a16="http://schemas.microsoft.com/office/drawing/2014/main" val="10004"/>
                  </a:ext>
                </a:extLst>
              </a:tr>
              <a:tr h="395626">
                <a:tc>
                  <a:txBody>
                    <a:bodyPr/>
                    <a:lstStyle/>
                    <a:p>
                      <a:pPr algn="ctr" rtl="1"/>
                      <a:r>
                        <a:rPr lang="en-US" sz="1900" dirty="0">
                          <a:solidFill>
                            <a:srgbClr val="000000"/>
                          </a:solidFill>
                          <a:cs typeface="+mj-cs"/>
                        </a:rPr>
                        <a:t>20</a:t>
                      </a:r>
                    </a:p>
                  </a:txBody>
                  <a:tcPr marL="97534" marR="97534" marT="48775" marB="48775"/>
                </a:tc>
                <a:tc>
                  <a:txBody>
                    <a:bodyPr/>
                    <a:lstStyle/>
                    <a:p>
                      <a:pPr algn="r" rtl="1"/>
                      <a:r>
                        <a:rPr lang="fa-IR" sz="1900" b="1" dirty="0">
                          <a:solidFill>
                            <a:srgbClr val="000000"/>
                          </a:solidFill>
                          <a:cs typeface="+mj-cs"/>
                        </a:rPr>
                        <a:t>بین</a:t>
                      </a:r>
                      <a:r>
                        <a:rPr lang="fa-IR" sz="1900" b="1" baseline="0" dirty="0">
                          <a:solidFill>
                            <a:srgbClr val="000000"/>
                          </a:solidFill>
                          <a:cs typeface="+mj-cs"/>
                        </a:rPr>
                        <a:t> </a:t>
                      </a:r>
                      <a:r>
                        <a:rPr lang="en-US" sz="1900" b="1" baseline="0" dirty="0">
                          <a:solidFill>
                            <a:srgbClr val="000000"/>
                          </a:solidFill>
                          <a:cs typeface="+mj-cs"/>
                        </a:rPr>
                        <a:t>100keV-2MeV</a:t>
                      </a:r>
                      <a:endParaRPr lang="en-US" sz="1900" b="1" dirty="0">
                        <a:solidFill>
                          <a:srgbClr val="000000"/>
                        </a:solidFill>
                        <a:cs typeface="+mj-cs"/>
                      </a:endParaRPr>
                    </a:p>
                  </a:txBody>
                  <a:tcPr marL="97534" marR="97534" marT="48775" marB="48775"/>
                </a:tc>
                <a:tc>
                  <a:txBody>
                    <a:bodyPr/>
                    <a:lstStyle/>
                    <a:p>
                      <a:pPr algn="r" rtl="1"/>
                      <a:r>
                        <a:rPr lang="fa-IR" sz="1900" b="1" dirty="0">
                          <a:solidFill>
                            <a:srgbClr val="000000"/>
                          </a:solidFill>
                          <a:cs typeface="+mj-cs"/>
                        </a:rPr>
                        <a:t>نوترون</a:t>
                      </a:r>
                      <a:endParaRPr lang="en-US" sz="1900" b="1" dirty="0">
                        <a:solidFill>
                          <a:srgbClr val="000000"/>
                        </a:solidFill>
                        <a:cs typeface="+mj-cs"/>
                      </a:endParaRPr>
                    </a:p>
                  </a:txBody>
                  <a:tcPr marL="97534" marR="97534" marT="48775" marB="48775"/>
                </a:tc>
                <a:extLst>
                  <a:ext uri="{0D108BD9-81ED-4DB2-BD59-A6C34878D82A}">
                    <a16:rowId xmlns:a16="http://schemas.microsoft.com/office/drawing/2014/main" val="10005"/>
                  </a:ext>
                </a:extLst>
              </a:tr>
              <a:tr h="395626">
                <a:tc>
                  <a:txBody>
                    <a:bodyPr/>
                    <a:lstStyle/>
                    <a:p>
                      <a:pPr algn="ctr" rtl="1"/>
                      <a:r>
                        <a:rPr lang="en-US" sz="1900" dirty="0">
                          <a:solidFill>
                            <a:srgbClr val="000000"/>
                          </a:solidFill>
                          <a:cs typeface="+mj-cs"/>
                        </a:rPr>
                        <a:t>10</a:t>
                      </a:r>
                    </a:p>
                  </a:txBody>
                  <a:tcPr marL="97534" marR="97534" marT="48775" marB="48775"/>
                </a:tc>
                <a:tc>
                  <a:txBody>
                    <a:bodyPr/>
                    <a:lstStyle/>
                    <a:p>
                      <a:pPr algn="r" rtl="1"/>
                      <a:r>
                        <a:rPr lang="fa-IR" sz="1900" b="1" dirty="0">
                          <a:solidFill>
                            <a:srgbClr val="000000"/>
                          </a:solidFill>
                          <a:cs typeface="+mj-cs"/>
                        </a:rPr>
                        <a:t>بین</a:t>
                      </a:r>
                      <a:r>
                        <a:rPr lang="fa-IR" sz="1900" b="1" baseline="0" dirty="0">
                          <a:solidFill>
                            <a:srgbClr val="000000"/>
                          </a:solidFill>
                          <a:cs typeface="+mj-cs"/>
                        </a:rPr>
                        <a:t> </a:t>
                      </a:r>
                      <a:r>
                        <a:rPr lang="en-US" sz="1900" b="1" baseline="0" dirty="0">
                          <a:solidFill>
                            <a:srgbClr val="000000"/>
                          </a:solidFill>
                          <a:cs typeface="+mj-cs"/>
                        </a:rPr>
                        <a:t>2MeV-20 MeV</a:t>
                      </a:r>
                      <a:endParaRPr lang="en-US" sz="1900" b="1" dirty="0">
                        <a:solidFill>
                          <a:srgbClr val="000000"/>
                        </a:solidFill>
                        <a:cs typeface="+mj-cs"/>
                      </a:endParaRPr>
                    </a:p>
                  </a:txBody>
                  <a:tcPr marL="97534" marR="97534" marT="48775" marB="48775"/>
                </a:tc>
                <a:tc>
                  <a:txBody>
                    <a:bodyPr/>
                    <a:lstStyle/>
                    <a:p>
                      <a:pPr algn="r" rtl="1"/>
                      <a:r>
                        <a:rPr lang="fa-IR" sz="1900" b="1" dirty="0">
                          <a:solidFill>
                            <a:srgbClr val="000000"/>
                          </a:solidFill>
                          <a:cs typeface="+mj-cs"/>
                        </a:rPr>
                        <a:t>نوترون</a:t>
                      </a:r>
                      <a:endParaRPr lang="en-US" sz="1900" b="1" dirty="0">
                        <a:solidFill>
                          <a:srgbClr val="000000"/>
                        </a:solidFill>
                        <a:cs typeface="+mj-cs"/>
                      </a:endParaRPr>
                    </a:p>
                  </a:txBody>
                  <a:tcPr marL="97534" marR="97534" marT="48775" marB="48775"/>
                </a:tc>
                <a:extLst>
                  <a:ext uri="{0D108BD9-81ED-4DB2-BD59-A6C34878D82A}">
                    <a16:rowId xmlns:a16="http://schemas.microsoft.com/office/drawing/2014/main" val="10006"/>
                  </a:ext>
                </a:extLst>
              </a:tr>
              <a:tr h="395626">
                <a:tc>
                  <a:txBody>
                    <a:bodyPr/>
                    <a:lstStyle/>
                    <a:p>
                      <a:pPr algn="ctr" rtl="1"/>
                      <a:r>
                        <a:rPr lang="en-US" sz="1900" dirty="0">
                          <a:solidFill>
                            <a:srgbClr val="000000"/>
                          </a:solidFill>
                          <a:cs typeface="+mj-cs"/>
                        </a:rPr>
                        <a:t>5</a:t>
                      </a:r>
                    </a:p>
                  </a:txBody>
                  <a:tcPr marL="97534" marR="97534" marT="48775" marB="48775"/>
                </a:tc>
                <a:tc>
                  <a:txBody>
                    <a:bodyPr/>
                    <a:lstStyle/>
                    <a:p>
                      <a:pPr algn="r" rtl="1"/>
                      <a:r>
                        <a:rPr lang="fa-IR" sz="1900" b="1" dirty="0">
                          <a:solidFill>
                            <a:srgbClr val="000000"/>
                          </a:solidFill>
                          <a:cs typeface="+mj-cs"/>
                        </a:rPr>
                        <a:t>بیشتر</a:t>
                      </a:r>
                      <a:r>
                        <a:rPr lang="fa-IR" sz="1900" b="1" baseline="0" dirty="0">
                          <a:solidFill>
                            <a:srgbClr val="000000"/>
                          </a:solidFill>
                          <a:cs typeface="+mj-cs"/>
                        </a:rPr>
                        <a:t> از </a:t>
                      </a:r>
                      <a:r>
                        <a:rPr lang="en-US" sz="1900" b="1" baseline="0" dirty="0">
                          <a:solidFill>
                            <a:srgbClr val="000000"/>
                          </a:solidFill>
                          <a:cs typeface="+mj-cs"/>
                        </a:rPr>
                        <a:t>20MeV</a:t>
                      </a:r>
                      <a:endParaRPr lang="en-US" sz="1900" b="1" dirty="0">
                        <a:solidFill>
                          <a:srgbClr val="000000"/>
                        </a:solidFill>
                        <a:cs typeface="+mj-cs"/>
                      </a:endParaRPr>
                    </a:p>
                  </a:txBody>
                  <a:tcPr marL="97534" marR="97534" marT="48775" marB="48775"/>
                </a:tc>
                <a:tc>
                  <a:txBody>
                    <a:bodyPr/>
                    <a:lstStyle/>
                    <a:p>
                      <a:pPr algn="r" rtl="1"/>
                      <a:r>
                        <a:rPr lang="fa-IR" sz="1900" b="1" dirty="0">
                          <a:solidFill>
                            <a:srgbClr val="000000"/>
                          </a:solidFill>
                          <a:cs typeface="+mj-cs"/>
                        </a:rPr>
                        <a:t>نوترون</a:t>
                      </a:r>
                      <a:endParaRPr lang="en-US" sz="1900" b="1" dirty="0">
                        <a:solidFill>
                          <a:srgbClr val="000000"/>
                        </a:solidFill>
                        <a:cs typeface="+mj-cs"/>
                      </a:endParaRPr>
                    </a:p>
                  </a:txBody>
                  <a:tcPr marL="97534" marR="97534" marT="48775" marB="48775"/>
                </a:tc>
                <a:extLst>
                  <a:ext uri="{0D108BD9-81ED-4DB2-BD59-A6C34878D82A}">
                    <a16:rowId xmlns:a16="http://schemas.microsoft.com/office/drawing/2014/main" val="10007"/>
                  </a:ext>
                </a:extLst>
              </a:tr>
              <a:tr h="682767">
                <a:tc>
                  <a:txBody>
                    <a:bodyPr/>
                    <a:lstStyle/>
                    <a:p>
                      <a:pPr algn="ctr" rtl="1"/>
                      <a:r>
                        <a:rPr lang="en-US" sz="1900" dirty="0">
                          <a:solidFill>
                            <a:srgbClr val="000000"/>
                          </a:solidFill>
                          <a:cs typeface="+mj-cs"/>
                        </a:rPr>
                        <a:t>2-5</a:t>
                      </a:r>
                    </a:p>
                  </a:txBody>
                  <a:tcPr marL="97534" marR="97534" marT="48775" marB="48775"/>
                </a:tc>
                <a:tc>
                  <a:txBody>
                    <a:bodyPr/>
                    <a:lstStyle/>
                    <a:p>
                      <a:pPr algn="r" rtl="1"/>
                      <a:r>
                        <a:rPr lang="fa-IR" sz="1900" b="1" dirty="0">
                          <a:solidFill>
                            <a:srgbClr val="000000"/>
                          </a:solidFill>
                          <a:cs typeface="+mj-cs"/>
                        </a:rPr>
                        <a:t>بیشتر از </a:t>
                      </a:r>
                      <a:r>
                        <a:rPr lang="en-US" sz="1900" b="1" dirty="0">
                          <a:solidFill>
                            <a:srgbClr val="000000"/>
                          </a:solidFill>
                          <a:cs typeface="+mj-cs"/>
                        </a:rPr>
                        <a:t>2MeV</a:t>
                      </a:r>
                    </a:p>
                  </a:txBody>
                  <a:tcPr marL="97534" marR="97534" marT="48775" marB="48775"/>
                </a:tc>
                <a:tc>
                  <a:txBody>
                    <a:bodyPr/>
                    <a:lstStyle/>
                    <a:p>
                      <a:pPr algn="r" rtl="1"/>
                      <a:r>
                        <a:rPr lang="fa-IR" sz="1900" b="1" dirty="0">
                          <a:solidFill>
                            <a:srgbClr val="000000"/>
                          </a:solidFill>
                          <a:cs typeface="+mj-cs"/>
                        </a:rPr>
                        <a:t>پروتون</a:t>
                      </a:r>
                      <a:r>
                        <a:rPr lang="en-US" sz="1900" b="0" dirty="0">
                          <a:solidFill>
                            <a:srgbClr val="000000"/>
                          </a:solidFill>
                          <a:cs typeface="+mj-cs"/>
                        </a:rPr>
                        <a:t>)</a:t>
                      </a:r>
                      <a:r>
                        <a:rPr lang="fa-IR" sz="1900" b="0" dirty="0">
                          <a:solidFill>
                            <a:srgbClr val="000000"/>
                          </a:solidFill>
                          <a:cs typeface="+mj-cs"/>
                        </a:rPr>
                        <a:t>به استثنای </a:t>
                      </a:r>
                      <a:r>
                        <a:rPr lang="en-US" sz="1900" b="0" dirty="0">
                          <a:solidFill>
                            <a:srgbClr val="000000"/>
                          </a:solidFill>
                          <a:cs typeface="+mj-cs"/>
                        </a:rPr>
                        <a:t>(recoil proton</a:t>
                      </a:r>
                    </a:p>
                  </a:txBody>
                  <a:tcPr marL="97534" marR="97534" marT="48775" marB="48775"/>
                </a:tc>
                <a:extLst>
                  <a:ext uri="{0D108BD9-81ED-4DB2-BD59-A6C34878D82A}">
                    <a16:rowId xmlns:a16="http://schemas.microsoft.com/office/drawing/2014/main" val="10008"/>
                  </a:ext>
                </a:extLst>
              </a:tr>
              <a:tr h="682767">
                <a:tc>
                  <a:txBody>
                    <a:bodyPr/>
                    <a:lstStyle/>
                    <a:p>
                      <a:pPr algn="ctr" rtl="1"/>
                      <a:r>
                        <a:rPr lang="en-US" sz="1900" dirty="0">
                          <a:solidFill>
                            <a:srgbClr val="FF0000"/>
                          </a:solidFill>
                          <a:cs typeface="+mj-cs"/>
                        </a:rPr>
                        <a:t>20</a:t>
                      </a:r>
                    </a:p>
                  </a:txBody>
                  <a:tcPr marL="97534" marR="97534" marT="48775" marB="48775"/>
                </a:tc>
                <a:tc>
                  <a:txBody>
                    <a:bodyPr/>
                    <a:lstStyle/>
                    <a:p>
                      <a:pPr algn="r" rtl="1"/>
                      <a:r>
                        <a:rPr lang="fa-IR" sz="1900" b="1" dirty="0">
                          <a:solidFill>
                            <a:srgbClr val="FF0000"/>
                          </a:solidFill>
                          <a:cs typeface="+mj-cs"/>
                        </a:rPr>
                        <a:t>تمام انرژی ها</a:t>
                      </a:r>
                      <a:endParaRPr lang="en-US" sz="1900" b="1" dirty="0">
                        <a:solidFill>
                          <a:srgbClr val="FF0000"/>
                        </a:solidFill>
                        <a:cs typeface="+mj-cs"/>
                      </a:endParaRPr>
                    </a:p>
                  </a:txBody>
                  <a:tcPr marL="97534" marR="97534" marT="48775" marB="48775"/>
                </a:tc>
                <a:tc>
                  <a:txBody>
                    <a:bodyPr/>
                    <a:lstStyle/>
                    <a:p>
                      <a:pPr algn="r" rtl="1"/>
                      <a:r>
                        <a:rPr lang="fa-IR" sz="1900" b="1" dirty="0">
                          <a:solidFill>
                            <a:srgbClr val="006600"/>
                          </a:solidFill>
                          <a:cs typeface="+mj-cs"/>
                        </a:rPr>
                        <a:t>آلفا</a:t>
                      </a:r>
                      <a:r>
                        <a:rPr lang="fa-IR" sz="1900" b="1" baseline="0" dirty="0">
                          <a:solidFill>
                            <a:srgbClr val="006600"/>
                          </a:solidFill>
                          <a:cs typeface="+mj-cs"/>
                        </a:rPr>
                        <a:t> و پاره های شکاف، هسته های سنگین</a:t>
                      </a:r>
                      <a:endParaRPr lang="en-US" sz="1900" b="1" dirty="0">
                        <a:solidFill>
                          <a:srgbClr val="006600"/>
                        </a:solidFill>
                        <a:cs typeface="+mj-cs"/>
                      </a:endParaRPr>
                    </a:p>
                  </a:txBody>
                  <a:tcPr marL="97534" marR="97534" marT="48775" marB="48775"/>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964025635"/>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2"/>
          </p:nvPr>
        </p:nvSpPr>
        <p:spPr>
          <a:xfrm>
            <a:off x="10573174" y="6759787"/>
            <a:ext cx="699347" cy="487680"/>
          </a:xfrm>
          <a:noFill/>
          <a:ln>
            <a:miter lim="800000"/>
            <a:headEnd/>
            <a:tailEnd/>
          </a:ln>
        </p:spPr>
        <p:txBody>
          <a:bodyPr/>
          <a:lstStyle/>
          <a:p>
            <a:pPr algn="ctr"/>
            <a:r>
              <a:rPr lang="en-US">
                <a:cs typeface="Arial" pitchFamily="34" charset="0"/>
              </a:rPr>
              <a:t>- </a:t>
            </a:r>
            <a:fld id="{A28A6AE2-F006-4E7C-ADEB-1A635990F271}" type="slidenum">
              <a:rPr lang="en-US" smtClean="0">
                <a:cs typeface="Arial" pitchFamily="34" charset="0"/>
              </a:rPr>
              <a:pPr algn="ctr"/>
              <a:t>61</a:t>
            </a:fld>
            <a:endParaRPr lang="en-US">
              <a:cs typeface="Arial" pitchFamily="34" charset="0"/>
            </a:endParaRPr>
          </a:p>
        </p:txBody>
      </p:sp>
      <p:sp>
        <p:nvSpPr>
          <p:cNvPr id="11267" name="Rectangle 2"/>
          <p:cNvSpPr>
            <a:spLocks noChangeArrowheads="1"/>
          </p:cNvSpPr>
          <p:nvPr/>
        </p:nvSpPr>
        <p:spPr bwMode="auto">
          <a:xfrm>
            <a:off x="3982720" y="6827520"/>
            <a:ext cx="2032000" cy="487680"/>
          </a:xfrm>
          <a:prstGeom prst="rect">
            <a:avLst/>
          </a:prstGeom>
          <a:noFill/>
          <a:ln w="12700">
            <a:noFill/>
            <a:miter lim="800000"/>
            <a:headEnd/>
            <a:tailEnd/>
          </a:ln>
        </p:spPr>
        <p:txBody>
          <a:bodyPr wrap="none" anchor="ctr"/>
          <a:lstStyle/>
          <a:p>
            <a:endParaRPr lang="fa-IR" sz="2140"/>
          </a:p>
        </p:txBody>
      </p:sp>
      <p:sp>
        <p:nvSpPr>
          <p:cNvPr id="11268" name="Rectangle 3"/>
          <p:cNvSpPr>
            <a:spLocks noChangeArrowheads="1"/>
          </p:cNvSpPr>
          <p:nvPr/>
        </p:nvSpPr>
        <p:spPr bwMode="auto">
          <a:xfrm>
            <a:off x="6096000" y="6827520"/>
            <a:ext cx="3088640" cy="487680"/>
          </a:xfrm>
          <a:prstGeom prst="rect">
            <a:avLst/>
          </a:prstGeom>
          <a:noFill/>
          <a:ln w="12700">
            <a:noFill/>
            <a:miter lim="800000"/>
            <a:headEnd/>
            <a:tailEnd/>
          </a:ln>
        </p:spPr>
        <p:txBody>
          <a:bodyPr wrap="none" anchor="ctr"/>
          <a:lstStyle/>
          <a:p>
            <a:endParaRPr lang="fa-IR" sz="2140"/>
          </a:p>
        </p:txBody>
      </p:sp>
      <p:sp>
        <p:nvSpPr>
          <p:cNvPr id="326660" name="Rectangle 4"/>
          <p:cNvSpPr>
            <a:spLocks noGrp="1" noChangeArrowheads="1"/>
          </p:cNvSpPr>
          <p:nvPr>
            <p:ph type="title"/>
          </p:nvPr>
        </p:nvSpPr>
        <p:spPr>
          <a:xfrm>
            <a:off x="2844802" y="201507"/>
            <a:ext cx="6966373" cy="568960"/>
          </a:xfrm>
        </p:spPr>
        <p:txBody>
          <a:bodyPr vert="horz" lIns="96521" tIns="47413" rIns="96521" bIns="47413" rtlCol="0" anchor="ctr">
            <a:normAutofit fontScale="90000"/>
          </a:bodyPr>
          <a:lstStyle/>
          <a:p>
            <a:pPr rtl="1">
              <a:defRPr/>
            </a:pPr>
            <a:r>
              <a:rPr lang="fa-IR" sz="3413" b="1" dirty="0">
                <a:solidFill>
                  <a:srgbClr val="FF0000"/>
                </a:solidFill>
                <a:latin typeface="Times New Roman" panose="02020603050405020304" pitchFamily="18" charset="0"/>
                <a:cs typeface="Times New Roman" panose="02020603050405020304" pitchFamily="18" charset="0"/>
              </a:rPr>
              <a:t>ضرایب توزین بافت</a:t>
            </a:r>
            <a:endParaRPr lang="en-AU" sz="2987" b="1" dirty="0">
              <a:solidFill>
                <a:srgbClr val="FF0000"/>
              </a:solidFill>
              <a:latin typeface="Times New Roman" panose="02020603050405020304" pitchFamily="18" charset="0"/>
              <a:cs typeface="Times New Roman" panose="02020603050405020304" pitchFamily="18" charset="0"/>
            </a:endParaRPr>
          </a:p>
        </p:txBody>
      </p:sp>
      <p:sp>
        <p:nvSpPr>
          <p:cNvPr id="11271" name="Line 7"/>
          <p:cNvSpPr>
            <a:spLocks noChangeShapeType="1"/>
          </p:cNvSpPr>
          <p:nvPr/>
        </p:nvSpPr>
        <p:spPr bwMode="auto">
          <a:xfrm>
            <a:off x="2600960" y="1950720"/>
            <a:ext cx="6908800" cy="0"/>
          </a:xfrm>
          <a:prstGeom prst="line">
            <a:avLst/>
          </a:prstGeom>
          <a:noFill/>
          <a:ln w="38100">
            <a:solidFill>
              <a:srgbClr val="000004"/>
            </a:solidFill>
            <a:round/>
            <a:headEnd type="none" w="sm" len="sm"/>
            <a:tailEnd type="none" w="sm" len="sm"/>
          </a:ln>
        </p:spPr>
        <p:txBody>
          <a:bodyPr/>
          <a:lstStyle/>
          <a:p>
            <a:endParaRPr lang="fa-IR" sz="2140"/>
          </a:p>
        </p:txBody>
      </p:sp>
      <p:graphicFrame>
        <p:nvGraphicFramePr>
          <p:cNvPr id="2" name="Table 1"/>
          <p:cNvGraphicFramePr>
            <a:graphicFrameLocks noGrp="1"/>
          </p:cNvGraphicFramePr>
          <p:nvPr/>
        </p:nvGraphicFramePr>
        <p:xfrm>
          <a:off x="2315749" y="1300481"/>
          <a:ext cx="7220374" cy="4424674"/>
        </p:xfrm>
        <a:graphic>
          <a:graphicData uri="http://schemas.openxmlformats.org/drawingml/2006/table">
            <a:tbl>
              <a:tblPr firstRow="1" bandRow="1">
                <a:tableStyleId>{D7AC3CCA-C797-4891-BE02-D94E43425B78}</a:tableStyleId>
              </a:tblPr>
              <a:tblGrid>
                <a:gridCol w="2126010">
                  <a:extLst>
                    <a:ext uri="{9D8B030D-6E8A-4147-A177-3AD203B41FA5}">
                      <a16:colId xmlns:a16="http://schemas.microsoft.com/office/drawing/2014/main" val="20000"/>
                    </a:ext>
                  </a:extLst>
                </a:gridCol>
                <a:gridCol w="1945052">
                  <a:extLst>
                    <a:ext uri="{9D8B030D-6E8A-4147-A177-3AD203B41FA5}">
                      <a16:colId xmlns:a16="http://schemas.microsoft.com/office/drawing/2014/main" val="20001"/>
                    </a:ext>
                  </a:extLst>
                </a:gridCol>
                <a:gridCol w="1382625">
                  <a:extLst>
                    <a:ext uri="{9D8B030D-6E8A-4147-A177-3AD203B41FA5}">
                      <a16:colId xmlns:a16="http://schemas.microsoft.com/office/drawing/2014/main" val="20002"/>
                    </a:ext>
                  </a:extLst>
                </a:gridCol>
                <a:gridCol w="1766687">
                  <a:extLst>
                    <a:ext uri="{9D8B030D-6E8A-4147-A177-3AD203B41FA5}">
                      <a16:colId xmlns:a16="http://schemas.microsoft.com/office/drawing/2014/main" val="20003"/>
                    </a:ext>
                  </a:extLst>
                </a:gridCol>
              </a:tblGrid>
              <a:tr h="682996">
                <a:tc>
                  <a:txBody>
                    <a:bodyPr/>
                    <a:lstStyle/>
                    <a:p>
                      <a:pPr algn="ctr" rtl="1"/>
                      <a:r>
                        <a:rPr lang="fa-IR" sz="1900" dirty="0">
                          <a:solidFill>
                            <a:srgbClr val="0000CC"/>
                          </a:solidFill>
                          <a:cs typeface="+mj-cs"/>
                        </a:rPr>
                        <a:t>ضریب توزین بافت</a:t>
                      </a:r>
                      <a:endParaRPr lang="en-US" sz="1900" dirty="0">
                        <a:solidFill>
                          <a:srgbClr val="0000CC"/>
                        </a:solidFill>
                        <a:cs typeface="+mj-cs"/>
                      </a:endParaRPr>
                    </a:p>
                  </a:txBody>
                  <a:tcPr marL="97541" marR="97541" marT="48785" marB="48785"/>
                </a:tc>
                <a:tc>
                  <a:txBody>
                    <a:bodyPr/>
                    <a:lstStyle/>
                    <a:p>
                      <a:pPr algn="ctr" rtl="1"/>
                      <a:r>
                        <a:rPr lang="fa-IR" sz="1900" dirty="0">
                          <a:solidFill>
                            <a:srgbClr val="0000CC"/>
                          </a:solidFill>
                          <a:cs typeface="+mj-cs"/>
                        </a:rPr>
                        <a:t>بافت </a:t>
                      </a:r>
                      <a:endParaRPr lang="en-US" sz="1900" dirty="0">
                        <a:solidFill>
                          <a:srgbClr val="0000CC"/>
                        </a:solidFill>
                        <a:cs typeface="+mj-cs"/>
                      </a:endParaRPr>
                    </a:p>
                  </a:txBody>
                  <a:tcPr marL="97541" marR="97541" marT="48785" marB="48785"/>
                </a:tc>
                <a:tc>
                  <a:txBody>
                    <a:bodyPr/>
                    <a:lstStyle/>
                    <a:p>
                      <a:pPr algn="ctr" rtl="1"/>
                      <a:r>
                        <a:rPr lang="fa-IR" sz="1900" dirty="0">
                          <a:solidFill>
                            <a:srgbClr val="FF0000"/>
                          </a:solidFill>
                          <a:cs typeface="+mj-cs"/>
                        </a:rPr>
                        <a:t>ضریب توزین بافت</a:t>
                      </a:r>
                      <a:endParaRPr lang="en-US" sz="1900" dirty="0">
                        <a:solidFill>
                          <a:srgbClr val="FF0000"/>
                        </a:solidFill>
                        <a:cs typeface="+mj-cs"/>
                      </a:endParaRPr>
                    </a:p>
                  </a:txBody>
                  <a:tcPr marL="97541" marR="97541" marT="48785" marB="48785"/>
                </a:tc>
                <a:tc>
                  <a:txBody>
                    <a:bodyPr/>
                    <a:lstStyle/>
                    <a:p>
                      <a:pPr algn="ctr" rtl="1"/>
                      <a:r>
                        <a:rPr lang="fa-IR" sz="1900" dirty="0">
                          <a:solidFill>
                            <a:srgbClr val="FF0000"/>
                          </a:solidFill>
                          <a:cs typeface="+mj-cs"/>
                        </a:rPr>
                        <a:t>بافت </a:t>
                      </a:r>
                      <a:endParaRPr lang="en-US" sz="1900" dirty="0">
                        <a:solidFill>
                          <a:srgbClr val="FF0000"/>
                        </a:solidFill>
                        <a:cs typeface="+mj-cs"/>
                      </a:endParaRPr>
                    </a:p>
                  </a:txBody>
                  <a:tcPr marL="97541" marR="97541" marT="48785" marB="48785"/>
                </a:tc>
                <a:extLst>
                  <a:ext uri="{0D108BD9-81ED-4DB2-BD59-A6C34878D82A}">
                    <a16:rowId xmlns:a16="http://schemas.microsoft.com/office/drawing/2014/main" val="10000"/>
                  </a:ext>
                </a:extLst>
              </a:tr>
              <a:tr h="484295">
                <a:tc>
                  <a:txBody>
                    <a:bodyPr/>
                    <a:lstStyle/>
                    <a:p>
                      <a:pPr algn="ctr" rtl="1"/>
                      <a:r>
                        <a:rPr lang="en-US" sz="1900" b="1" dirty="0">
                          <a:solidFill>
                            <a:srgbClr val="FF0000"/>
                          </a:solidFill>
                          <a:cs typeface="+mj-cs"/>
                        </a:rPr>
                        <a:t>0.5</a:t>
                      </a:r>
                    </a:p>
                  </a:txBody>
                  <a:tcPr marL="97541" marR="97541" marT="48785" marB="48785"/>
                </a:tc>
                <a:tc>
                  <a:txBody>
                    <a:bodyPr/>
                    <a:lstStyle/>
                    <a:p>
                      <a:pPr algn="ctr" rtl="1"/>
                      <a:r>
                        <a:rPr lang="fa-IR" sz="1900" b="1" u="sng" dirty="0">
                          <a:solidFill>
                            <a:srgbClr val="FF0000"/>
                          </a:solidFill>
                          <a:cs typeface="+mj-cs"/>
                        </a:rPr>
                        <a:t>کبد</a:t>
                      </a:r>
                      <a:endParaRPr lang="en-US" sz="1900" b="1" u="sng" dirty="0">
                        <a:solidFill>
                          <a:srgbClr val="FF0000"/>
                        </a:solidFill>
                        <a:cs typeface="+mj-cs"/>
                      </a:endParaRPr>
                    </a:p>
                  </a:txBody>
                  <a:tcPr marL="97541" marR="97541" marT="48785" marB="48785"/>
                </a:tc>
                <a:tc>
                  <a:txBody>
                    <a:bodyPr/>
                    <a:lstStyle/>
                    <a:p>
                      <a:pPr algn="ctr" rtl="1"/>
                      <a:r>
                        <a:rPr lang="en-US" sz="1900" b="1" dirty="0">
                          <a:solidFill>
                            <a:srgbClr val="0000CC"/>
                          </a:solidFill>
                          <a:cs typeface="+mj-cs"/>
                        </a:rPr>
                        <a:t>0.2</a:t>
                      </a:r>
                    </a:p>
                  </a:txBody>
                  <a:tcPr marL="97541" marR="97541" marT="48785" marB="48785"/>
                </a:tc>
                <a:tc>
                  <a:txBody>
                    <a:bodyPr/>
                    <a:lstStyle/>
                    <a:p>
                      <a:pPr algn="r" rtl="1"/>
                      <a:r>
                        <a:rPr lang="fa-IR" sz="1900" b="1" u="sng" dirty="0">
                          <a:solidFill>
                            <a:srgbClr val="0000CC"/>
                          </a:solidFill>
                          <a:cs typeface="+mj-cs"/>
                        </a:rPr>
                        <a:t>گوناد ها </a:t>
                      </a:r>
                      <a:endParaRPr lang="en-US" sz="1900" b="1" u="sng" dirty="0">
                        <a:solidFill>
                          <a:srgbClr val="0000CC"/>
                        </a:solidFill>
                        <a:cs typeface="+mj-cs"/>
                      </a:endParaRPr>
                    </a:p>
                  </a:txBody>
                  <a:tcPr marL="97541" marR="97541" marT="48785" marB="48785"/>
                </a:tc>
                <a:extLst>
                  <a:ext uri="{0D108BD9-81ED-4DB2-BD59-A6C34878D82A}">
                    <a16:rowId xmlns:a16="http://schemas.microsoft.com/office/drawing/2014/main" val="10001"/>
                  </a:ext>
                </a:extLst>
              </a:tr>
              <a:tr h="835908">
                <a:tc>
                  <a:txBody>
                    <a:bodyPr/>
                    <a:lstStyle/>
                    <a:p>
                      <a:pPr algn="ctr" rtl="1"/>
                      <a:r>
                        <a:rPr lang="en-US" sz="1900" b="1" dirty="0">
                          <a:solidFill>
                            <a:srgbClr val="000000"/>
                          </a:solidFill>
                          <a:cs typeface="+mj-cs"/>
                        </a:rPr>
                        <a:t>0.05</a:t>
                      </a:r>
                    </a:p>
                  </a:txBody>
                  <a:tcPr marL="97541" marR="97541" marT="48785" marB="48785"/>
                </a:tc>
                <a:tc>
                  <a:txBody>
                    <a:bodyPr/>
                    <a:lstStyle/>
                    <a:p>
                      <a:pPr algn="ctr" rtl="1"/>
                      <a:r>
                        <a:rPr lang="fa-IR" sz="1900" b="1" dirty="0">
                          <a:solidFill>
                            <a:srgbClr val="000000"/>
                          </a:solidFill>
                          <a:cs typeface="+mj-cs"/>
                        </a:rPr>
                        <a:t>سلول</a:t>
                      </a:r>
                      <a:r>
                        <a:rPr lang="fa-IR" sz="1900" b="1" baseline="0" dirty="0">
                          <a:solidFill>
                            <a:srgbClr val="000000"/>
                          </a:solidFill>
                          <a:cs typeface="+mj-cs"/>
                        </a:rPr>
                        <a:t> های استخوانی</a:t>
                      </a:r>
                      <a:endParaRPr lang="en-US" sz="1900" b="1" dirty="0">
                        <a:solidFill>
                          <a:srgbClr val="000000"/>
                        </a:solidFill>
                        <a:cs typeface="+mj-cs"/>
                      </a:endParaRPr>
                    </a:p>
                  </a:txBody>
                  <a:tcPr marL="97541" marR="97541" marT="48785" marB="48785"/>
                </a:tc>
                <a:tc>
                  <a:txBody>
                    <a:bodyPr/>
                    <a:lstStyle/>
                    <a:p>
                      <a:pPr algn="ctr" rtl="1"/>
                      <a:r>
                        <a:rPr lang="en-US" sz="1900" b="1" dirty="0">
                          <a:solidFill>
                            <a:schemeClr val="tx1"/>
                          </a:solidFill>
                          <a:cs typeface="+mj-cs"/>
                        </a:rPr>
                        <a:t>0.12</a:t>
                      </a:r>
                    </a:p>
                  </a:txBody>
                  <a:tcPr marL="97541" marR="97541" marT="48785" marB="48785"/>
                </a:tc>
                <a:tc>
                  <a:txBody>
                    <a:bodyPr/>
                    <a:lstStyle/>
                    <a:p>
                      <a:pPr algn="r" rtl="1"/>
                      <a:r>
                        <a:rPr lang="fa-IR" sz="1900" b="1" dirty="0">
                          <a:solidFill>
                            <a:schemeClr val="tx1"/>
                          </a:solidFill>
                          <a:cs typeface="+mj-cs"/>
                        </a:rPr>
                        <a:t>مغز</a:t>
                      </a:r>
                      <a:r>
                        <a:rPr lang="fa-IR" sz="1900" b="1" baseline="0" dirty="0">
                          <a:solidFill>
                            <a:schemeClr val="tx1"/>
                          </a:solidFill>
                          <a:cs typeface="+mj-cs"/>
                        </a:rPr>
                        <a:t> قرمز استخوان </a:t>
                      </a:r>
                      <a:endParaRPr lang="en-US" sz="1900" b="1" dirty="0">
                        <a:solidFill>
                          <a:schemeClr val="tx1"/>
                        </a:solidFill>
                        <a:cs typeface="+mj-cs"/>
                      </a:endParaRPr>
                    </a:p>
                  </a:txBody>
                  <a:tcPr marL="97541" marR="97541" marT="48785" marB="48785"/>
                </a:tc>
                <a:extLst>
                  <a:ext uri="{0D108BD9-81ED-4DB2-BD59-A6C34878D82A}">
                    <a16:rowId xmlns:a16="http://schemas.microsoft.com/office/drawing/2014/main" val="10002"/>
                  </a:ext>
                </a:extLst>
              </a:tr>
              <a:tr h="484295">
                <a:tc>
                  <a:txBody>
                    <a:bodyPr/>
                    <a:lstStyle/>
                    <a:p>
                      <a:pPr algn="ctr" rtl="1"/>
                      <a:r>
                        <a:rPr lang="en-US" sz="1900" b="1" dirty="0">
                          <a:solidFill>
                            <a:srgbClr val="000000"/>
                          </a:solidFill>
                          <a:cs typeface="+mj-cs"/>
                        </a:rPr>
                        <a:t>0.05</a:t>
                      </a:r>
                    </a:p>
                  </a:txBody>
                  <a:tcPr marL="97541" marR="97541" marT="48785" marB="48785"/>
                </a:tc>
                <a:tc>
                  <a:txBody>
                    <a:bodyPr/>
                    <a:lstStyle/>
                    <a:p>
                      <a:pPr algn="ctr" rtl="1"/>
                      <a:r>
                        <a:rPr lang="fa-IR" sz="1900" b="1" dirty="0">
                          <a:solidFill>
                            <a:srgbClr val="000000"/>
                          </a:solidFill>
                          <a:cs typeface="+mj-cs"/>
                        </a:rPr>
                        <a:t>تیروئید</a:t>
                      </a:r>
                      <a:endParaRPr lang="en-US" sz="1900" b="1" dirty="0">
                        <a:solidFill>
                          <a:srgbClr val="000000"/>
                        </a:solidFill>
                        <a:cs typeface="+mj-cs"/>
                      </a:endParaRPr>
                    </a:p>
                  </a:txBody>
                  <a:tcPr marL="97541" marR="97541" marT="48785" marB="48785"/>
                </a:tc>
                <a:tc>
                  <a:txBody>
                    <a:bodyPr/>
                    <a:lstStyle/>
                    <a:p>
                      <a:pPr algn="ctr" rtl="1"/>
                      <a:r>
                        <a:rPr lang="en-US" sz="1900" b="1" dirty="0">
                          <a:solidFill>
                            <a:schemeClr val="tx1"/>
                          </a:solidFill>
                          <a:cs typeface="+mj-cs"/>
                        </a:rPr>
                        <a:t>0.12</a:t>
                      </a:r>
                    </a:p>
                  </a:txBody>
                  <a:tcPr marL="97541" marR="97541" marT="48785" marB="48785"/>
                </a:tc>
                <a:tc>
                  <a:txBody>
                    <a:bodyPr/>
                    <a:lstStyle/>
                    <a:p>
                      <a:pPr algn="r" rtl="1"/>
                      <a:r>
                        <a:rPr lang="fa-IR" sz="1900" b="1" dirty="0">
                          <a:solidFill>
                            <a:schemeClr val="tx1"/>
                          </a:solidFill>
                          <a:cs typeface="+mj-cs"/>
                        </a:rPr>
                        <a:t>روده بزرگ</a:t>
                      </a:r>
                      <a:endParaRPr lang="en-US" sz="1900" b="1" dirty="0">
                        <a:solidFill>
                          <a:schemeClr val="tx1"/>
                        </a:solidFill>
                        <a:cs typeface="+mj-cs"/>
                      </a:endParaRPr>
                    </a:p>
                  </a:txBody>
                  <a:tcPr marL="97541" marR="97541" marT="48785" marB="48785"/>
                </a:tc>
                <a:extLst>
                  <a:ext uri="{0D108BD9-81ED-4DB2-BD59-A6C34878D82A}">
                    <a16:rowId xmlns:a16="http://schemas.microsoft.com/office/drawing/2014/main" val="10003"/>
                  </a:ext>
                </a:extLst>
              </a:tr>
              <a:tr h="484295">
                <a:tc>
                  <a:txBody>
                    <a:bodyPr/>
                    <a:lstStyle/>
                    <a:p>
                      <a:pPr algn="ctr" rtl="1"/>
                      <a:r>
                        <a:rPr lang="en-US" sz="1900" b="1" dirty="0">
                          <a:solidFill>
                            <a:srgbClr val="CC0066"/>
                          </a:solidFill>
                          <a:cs typeface="+mj-cs"/>
                        </a:rPr>
                        <a:t>0.01</a:t>
                      </a:r>
                    </a:p>
                  </a:txBody>
                  <a:tcPr marL="97541" marR="97541" marT="48785" marB="48785"/>
                </a:tc>
                <a:tc>
                  <a:txBody>
                    <a:bodyPr/>
                    <a:lstStyle/>
                    <a:p>
                      <a:pPr algn="ctr" rtl="1"/>
                      <a:r>
                        <a:rPr lang="fa-IR" sz="1900" b="1" dirty="0">
                          <a:solidFill>
                            <a:srgbClr val="CC0066"/>
                          </a:solidFill>
                          <a:cs typeface="+mj-cs"/>
                        </a:rPr>
                        <a:t>پوست</a:t>
                      </a:r>
                      <a:endParaRPr lang="en-US" sz="1900" b="1" dirty="0">
                        <a:solidFill>
                          <a:srgbClr val="CC0066"/>
                        </a:solidFill>
                        <a:cs typeface="+mj-cs"/>
                      </a:endParaRPr>
                    </a:p>
                  </a:txBody>
                  <a:tcPr marL="97541" marR="97541" marT="48785" marB="48785"/>
                </a:tc>
                <a:tc>
                  <a:txBody>
                    <a:bodyPr/>
                    <a:lstStyle/>
                    <a:p>
                      <a:pPr algn="ctr" rtl="1"/>
                      <a:r>
                        <a:rPr lang="en-US" sz="1900" b="1" dirty="0">
                          <a:solidFill>
                            <a:schemeClr val="tx1"/>
                          </a:solidFill>
                          <a:cs typeface="+mj-cs"/>
                        </a:rPr>
                        <a:t>0.12</a:t>
                      </a:r>
                    </a:p>
                  </a:txBody>
                  <a:tcPr marL="97541" marR="97541" marT="48785" marB="48785"/>
                </a:tc>
                <a:tc>
                  <a:txBody>
                    <a:bodyPr/>
                    <a:lstStyle/>
                    <a:p>
                      <a:pPr algn="r" rtl="1"/>
                      <a:r>
                        <a:rPr lang="fa-IR" sz="1900" b="1" dirty="0">
                          <a:solidFill>
                            <a:schemeClr val="tx1"/>
                          </a:solidFill>
                          <a:cs typeface="+mj-cs"/>
                        </a:rPr>
                        <a:t>ریه </a:t>
                      </a:r>
                      <a:endParaRPr lang="en-US" sz="1900" b="1" dirty="0">
                        <a:solidFill>
                          <a:schemeClr val="tx1"/>
                        </a:solidFill>
                        <a:cs typeface="+mj-cs"/>
                      </a:endParaRPr>
                    </a:p>
                  </a:txBody>
                  <a:tcPr marL="97541" marR="97541" marT="48785" marB="48785"/>
                </a:tc>
                <a:extLst>
                  <a:ext uri="{0D108BD9-81ED-4DB2-BD59-A6C34878D82A}">
                    <a16:rowId xmlns:a16="http://schemas.microsoft.com/office/drawing/2014/main" val="10004"/>
                  </a:ext>
                </a:extLst>
              </a:tr>
              <a:tr h="484295">
                <a:tc>
                  <a:txBody>
                    <a:bodyPr/>
                    <a:lstStyle/>
                    <a:p>
                      <a:pPr algn="ctr" rtl="1"/>
                      <a:r>
                        <a:rPr lang="en-US" sz="1900" b="1" dirty="0">
                          <a:solidFill>
                            <a:srgbClr val="000000"/>
                          </a:solidFill>
                          <a:cs typeface="+mj-cs"/>
                        </a:rPr>
                        <a:t>0.01</a:t>
                      </a:r>
                    </a:p>
                  </a:txBody>
                  <a:tcPr marL="97541" marR="97541" marT="48785" marB="48785"/>
                </a:tc>
                <a:tc>
                  <a:txBody>
                    <a:bodyPr/>
                    <a:lstStyle/>
                    <a:p>
                      <a:pPr algn="ctr" rtl="1"/>
                      <a:r>
                        <a:rPr lang="fa-IR" sz="1900" b="1" dirty="0">
                          <a:solidFill>
                            <a:srgbClr val="000000"/>
                          </a:solidFill>
                          <a:cs typeface="+mj-cs"/>
                        </a:rPr>
                        <a:t>سطح استخوان</a:t>
                      </a:r>
                      <a:endParaRPr lang="en-US" sz="1900" b="1" dirty="0">
                        <a:solidFill>
                          <a:srgbClr val="000000"/>
                        </a:solidFill>
                        <a:cs typeface="+mj-cs"/>
                      </a:endParaRPr>
                    </a:p>
                  </a:txBody>
                  <a:tcPr marL="97541" marR="97541" marT="48785" marB="48785"/>
                </a:tc>
                <a:tc>
                  <a:txBody>
                    <a:bodyPr/>
                    <a:lstStyle/>
                    <a:p>
                      <a:pPr algn="ctr" rtl="1"/>
                      <a:r>
                        <a:rPr lang="en-US" sz="1900" b="1" dirty="0">
                          <a:solidFill>
                            <a:schemeClr val="tx1"/>
                          </a:solidFill>
                          <a:cs typeface="+mj-cs"/>
                        </a:rPr>
                        <a:t>0.12</a:t>
                      </a:r>
                    </a:p>
                  </a:txBody>
                  <a:tcPr marL="97541" marR="97541" marT="48785" marB="48785"/>
                </a:tc>
                <a:tc>
                  <a:txBody>
                    <a:bodyPr/>
                    <a:lstStyle/>
                    <a:p>
                      <a:pPr algn="r" rtl="1"/>
                      <a:r>
                        <a:rPr lang="fa-IR" sz="1900" b="1" dirty="0">
                          <a:solidFill>
                            <a:schemeClr val="tx1"/>
                          </a:solidFill>
                          <a:cs typeface="+mj-cs"/>
                        </a:rPr>
                        <a:t>معده </a:t>
                      </a:r>
                      <a:endParaRPr lang="en-US" sz="1900" b="1" dirty="0">
                        <a:solidFill>
                          <a:schemeClr val="tx1"/>
                        </a:solidFill>
                        <a:cs typeface="+mj-cs"/>
                      </a:endParaRPr>
                    </a:p>
                  </a:txBody>
                  <a:tcPr marL="97541" marR="97541" marT="48785" marB="48785"/>
                </a:tc>
                <a:extLst>
                  <a:ext uri="{0D108BD9-81ED-4DB2-BD59-A6C34878D82A}">
                    <a16:rowId xmlns:a16="http://schemas.microsoft.com/office/drawing/2014/main" val="10005"/>
                  </a:ext>
                </a:extLst>
              </a:tr>
              <a:tr h="484295">
                <a:tc>
                  <a:txBody>
                    <a:bodyPr/>
                    <a:lstStyle/>
                    <a:p>
                      <a:pPr algn="ctr" rtl="1"/>
                      <a:r>
                        <a:rPr lang="en-US" sz="1900" b="1" dirty="0">
                          <a:solidFill>
                            <a:srgbClr val="000000"/>
                          </a:solidFill>
                          <a:cs typeface="+mj-cs"/>
                        </a:rPr>
                        <a:t>0.05</a:t>
                      </a:r>
                    </a:p>
                  </a:txBody>
                  <a:tcPr marL="97541" marR="97541" marT="48785" marB="48785"/>
                </a:tc>
                <a:tc>
                  <a:txBody>
                    <a:bodyPr/>
                    <a:lstStyle/>
                    <a:p>
                      <a:pPr algn="ctr" rtl="1"/>
                      <a:r>
                        <a:rPr lang="fa-IR" sz="1900" b="1" dirty="0">
                          <a:solidFill>
                            <a:srgbClr val="000000"/>
                          </a:solidFill>
                          <a:cs typeface="+mj-cs"/>
                        </a:rPr>
                        <a:t>سایر اندامها</a:t>
                      </a:r>
                      <a:endParaRPr lang="en-US" sz="1900" b="1" dirty="0">
                        <a:solidFill>
                          <a:srgbClr val="000000"/>
                        </a:solidFill>
                        <a:cs typeface="+mj-cs"/>
                      </a:endParaRPr>
                    </a:p>
                  </a:txBody>
                  <a:tcPr marL="97541" marR="97541" marT="48785" marB="48785"/>
                </a:tc>
                <a:tc>
                  <a:txBody>
                    <a:bodyPr/>
                    <a:lstStyle/>
                    <a:p>
                      <a:pPr algn="ctr" rtl="1"/>
                      <a:r>
                        <a:rPr lang="en-US" sz="1900" b="1" dirty="0">
                          <a:solidFill>
                            <a:schemeClr val="tx1"/>
                          </a:solidFill>
                          <a:cs typeface="+mj-cs"/>
                        </a:rPr>
                        <a:t>0.05</a:t>
                      </a:r>
                    </a:p>
                  </a:txBody>
                  <a:tcPr marL="97541" marR="97541" marT="48785" marB="48785"/>
                </a:tc>
                <a:tc>
                  <a:txBody>
                    <a:bodyPr/>
                    <a:lstStyle/>
                    <a:p>
                      <a:pPr algn="r" rtl="1"/>
                      <a:r>
                        <a:rPr lang="fa-IR" sz="1900" b="1" dirty="0">
                          <a:solidFill>
                            <a:schemeClr val="tx1"/>
                          </a:solidFill>
                          <a:cs typeface="+mj-cs"/>
                        </a:rPr>
                        <a:t>مثانه </a:t>
                      </a:r>
                      <a:endParaRPr lang="en-US" sz="1900" b="1" dirty="0">
                        <a:solidFill>
                          <a:schemeClr val="tx1"/>
                        </a:solidFill>
                        <a:cs typeface="+mj-cs"/>
                      </a:endParaRPr>
                    </a:p>
                  </a:txBody>
                  <a:tcPr marL="97541" marR="97541" marT="48785" marB="48785"/>
                </a:tc>
                <a:extLst>
                  <a:ext uri="{0D108BD9-81ED-4DB2-BD59-A6C34878D82A}">
                    <a16:rowId xmlns:a16="http://schemas.microsoft.com/office/drawing/2014/main" val="10006"/>
                  </a:ext>
                </a:extLst>
              </a:tr>
              <a:tr h="484295">
                <a:tc>
                  <a:txBody>
                    <a:bodyPr/>
                    <a:lstStyle/>
                    <a:p>
                      <a:pPr algn="ctr" rtl="1"/>
                      <a:r>
                        <a:rPr lang="en-US" sz="1900" b="1" dirty="0">
                          <a:solidFill>
                            <a:srgbClr val="FF0000"/>
                          </a:solidFill>
                          <a:cs typeface="+mj-cs"/>
                        </a:rPr>
                        <a:t>1</a:t>
                      </a:r>
                    </a:p>
                  </a:txBody>
                  <a:tcPr marL="97541" marR="97541" marT="48785" marB="48785"/>
                </a:tc>
                <a:tc>
                  <a:txBody>
                    <a:bodyPr/>
                    <a:lstStyle/>
                    <a:p>
                      <a:pPr algn="ctr" rtl="1"/>
                      <a:r>
                        <a:rPr lang="fa-IR" sz="1900" b="1" dirty="0">
                          <a:solidFill>
                            <a:srgbClr val="FF0000"/>
                          </a:solidFill>
                          <a:cs typeface="+mj-cs"/>
                        </a:rPr>
                        <a:t>جمع</a:t>
                      </a:r>
                      <a:r>
                        <a:rPr lang="fa-IR" sz="1900" b="1" baseline="0" dirty="0">
                          <a:solidFill>
                            <a:srgbClr val="FF0000"/>
                          </a:solidFill>
                          <a:cs typeface="+mj-cs"/>
                        </a:rPr>
                        <a:t> (تمام بدن) </a:t>
                      </a:r>
                      <a:endParaRPr lang="en-US" sz="1900" b="1" dirty="0">
                        <a:solidFill>
                          <a:srgbClr val="FF0000"/>
                        </a:solidFill>
                        <a:cs typeface="+mj-cs"/>
                      </a:endParaRPr>
                    </a:p>
                  </a:txBody>
                  <a:tcPr marL="97541" marR="97541" marT="48785" marB="48785"/>
                </a:tc>
                <a:tc>
                  <a:txBody>
                    <a:bodyPr/>
                    <a:lstStyle/>
                    <a:p>
                      <a:pPr algn="ctr" rtl="1"/>
                      <a:r>
                        <a:rPr lang="en-US" sz="1900" b="1" dirty="0">
                          <a:solidFill>
                            <a:schemeClr val="tx1"/>
                          </a:solidFill>
                          <a:cs typeface="+mj-cs"/>
                        </a:rPr>
                        <a:t>0.05</a:t>
                      </a:r>
                    </a:p>
                  </a:txBody>
                  <a:tcPr marL="97541" marR="97541" marT="48785" marB="48785"/>
                </a:tc>
                <a:tc>
                  <a:txBody>
                    <a:bodyPr/>
                    <a:lstStyle/>
                    <a:p>
                      <a:pPr algn="r" rtl="1"/>
                      <a:r>
                        <a:rPr lang="fa-IR" sz="1900" b="1" dirty="0">
                          <a:solidFill>
                            <a:schemeClr val="tx1"/>
                          </a:solidFill>
                          <a:cs typeface="+mj-cs"/>
                        </a:rPr>
                        <a:t>پستان</a:t>
                      </a:r>
                      <a:r>
                        <a:rPr lang="fa-IR" sz="1900" b="1" baseline="0" dirty="0">
                          <a:solidFill>
                            <a:schemeClr val="tx1"/>
                          </a:solidFill>
                          <a:cs typeface="+mj-cs"/>
                        </a:rPr>
                        <a:t> </a:t>
                      </a:r>
                      <a:endParaRPr lang="en-US" sz="1900" b="1" dirty="0">
                        <a:solidFill>
                          <a:schemeClr val="tx1"/>
                        </a:solidFill>
                        <a:cs typeface="+mj-cs"/>
                      </a:endParaRPr>
                    </a:p>
                  </a:txBody>
                  <a:tcPr marL="97541" marR="97541" marT="48785" marB="48785"/>
                </a:tc>
                <a:extLst>
                  <a:ext uri="{0D108BD9-81ED-4DB2-BD59-A6C34878D82A}">
                    <a16:rowId xmlns:a16="http://schemas.microsoft.com/office/drawing/2014/main" val="10007"/>
                  </a:ext>
                </a:extLst>
              </a:tr>
            </a:tbl>
          </a:graphicData>
        </a:graphic>
      </p:graphicFrame>
      <p:sp>
        <p:nvSpPr>
          <p:cNvPr id="11319" name="Rectangle 2"/>
          <p:cNvSpPr>
            <a:spLocks noChangeArrowheads="1"/>
          </p:cNvSpPr>
          <p:nvPr/>
        </p:nvSpPr>
        <p:spPr bwMode="auto">
          <a:xfrm>
            <a:off x="3974255" y="738293"/>
            <a:ext cx="4139723" cy="421654"/>
          </a:xfrm>
          <a:prstGeom prst="rect">
            <a:avLst/>
          </a:prstGeom>
          <a:noFill/>
          <a:ln w="9525">
            <a:noFill/>
            <a:miter lim="800000"/>
            <a:headEnd/>
            <a:tailEnd/>
          </a:ln>
        </p:spPr>
        <p:txBody>
          <a:bodyPr wrap="none">
            <a:spAutoFit/>
          </a:bodyPr>
          <a:lstStyle/>
          <a:p>
            <a:r>
              <a:rPr lang="fr-FR" sz="2140" dirty="0">
                <a:latin typeface="Times New Roman" panose="02020603050405020304" pitchFamily="18" charset="0"/>
                <a:cs typeface="Times New Roman" panose="02020603050405020304" pitchFamily="18" charset="0"/>
              </a:rPr>
              <a:t>(ICRU 60, 1991; NCRP 116, 1993) </a:t>
            </a:r>
            <a:endParaRPr lang="en-US" sz="214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38632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177800" y="145624"/>
            <a:ext cx="12649200" cy="7023954"/>
          </a:xfrm>
        </p:spPr>
        <p:txBody>
          <a:bodyPr>
            <a:normAutofit/>
          </a:bodyPr>
          <a:lstStyle/>
          <a:p>
            <a:pPr lvl="0" algn="ctr" rtl="1">
              <a:buNone/>
              <a:defRPr/>
            </a:pPr>
            <a:r>
              <a:rPr lang="fa-IR" sz="2560" b="1" dirty="0">
                <a:solidFill>
                  <a:srgbClr val="C00000"/>
                </a:solidFill>
                <a:latin typeface="Times New Roman" panose="02020603050405020304" pitchFamily="18" charset="0"/>
                <a:cs typeface="Times New Roman" panose="02020603050405020304" pitchFamily="18" charset="0"/>
              </a:rPr>
              <a:t>تقسیم بندی پرتوها از نظر </a:t>
            </a:r>
            <a:r>
              <a:rPr lang="en-US" sz="2560" b="1" dirty="0">
                <a:solidFill>
                  <a:srgbClr val="C00000"/>
                </a:solidFill>
                <a:latin typeface="Times New Roman" panose="02020603050405020304" pitchFamily="18" charset="0"/>
                <a:cs typeface="Times New Roman" panose="02020603050405020304" pitchFamily="18" charset="0"/>
              </a:rPr>
              <a:t>     </a:t>
            </a:r>
            <a:r>
              <a:rPr lang="en-GB" sz="2560" b="1" dirty="0">
                <a:solidFill>
                  <a:srgbClr val="C00000"/>
                </a:solidFill>
                <a:latin typeface="Times New Roman" panose="02020603050405020304" pitchFamily="18" charset="0"/>
                <a:cs typeface="Times New Roman" panose="02020603050405020304" pitchFamily="18" charset="0"/>
              </a:rPr>
              <a:t> </a:t>
            </a:r>
            <a:r>
              <a:rPr lang="en-US" sz="2560" b="1" dirty="0">
                <a:solidFill>
                  <a:srgbClr val="C00000"/>
                </a:solidFill>
                <a:latin typeface="Times New Roman" panose="02020603050405020304" pitchFamily="18" charset="0"/>
                <a:cs typeface="Times New Roman" panose="02020603050405020304" pitchFamily="18" charset="0"/>
              </a:rPr>
              <a:t>LET</a:t>
            </a:r>
            <a:r>
              <a:rPr lang="en-GB" sz="2560" b="1" dirty="0">
                <a:solidFill>
                  <a:srgbClr val="C00000"/>
                </a:solidFill>
                <a:latin typeface="Times New Roman" panose="02020603050405020304" pitchFamily="18" charset="0"/>
                <a:cs typeface="Times New Roman" panose="02020603050405020304" pitchFamily="18" charset="0"/>
              </a:rPr>
              <a:t> </a:t>
            </a:r>
            <a:r>
              <a:rPr lang="fa-IR" sz="2560" b="1" dirty="0">
                <a:solidFill>
                  <a:srgbClr val="C00000"/>
                </a:solidFill>
                <a:latin typeface="Times New Roman" panose="02020603050405020304" pitchFamily="18" charset="0"/>
                <a:cs typeface="Times New Roman" panose="02020603050405020304" pitchFamily="18" charset="0"/>
              </a:rPr>
              <a:t> </a:t>
            </a:r>
          </a:p>
          <a:p>
            <a:pPr lvl="0" algn="r" rtl="1">
              <a:buNone/>
              <a:defRPr/>
            </a:pPr>
            <a:r>
              <a:rPr lang="fa-IR" sz="2133" b="1" dirty="0">
                <a:solidFill>
                  <a:srgbClr val="FF0000"/>
                </a:solidFill>
                <a:latin typeface="Times New Roman" panose="02020603050405020304" pitchFamily="18" charset="0"/>
                <a:cs typeface="Times New Roman" panose="02020603050405020304" pitchFamily="18" charset="0"/>
              </a:rPr>
              <a:t>توجه نوع پرتو </a:t>
            </a:r>
            <a:r>
              <a:rPr lang="fa-IR" sz="2133" b="1" dirty="0">
                <a:solidFill>
                  <a:srgbClr val="005000"/>
                </a:solidFill>
                <a:latin typeface="Times New Roman" panose="02020603050405020304" pitchFamily="18" charset="0"/>
                <a:cs typeface="Times New Roman" panose="02020603050405020304" pitchFamily="18" charset="0"/>
              </a:rPr>
              <a:t>: </a:t>
            </a:r>
            <a:r>
              <a:rPr lang="ar-SA" sz="2133" b="1" u="sng" dirty="0">
                <a:solidFill>
                  <a:srgbClr val="005000"/>
                </a:solidFill>
                <a:latin typeface="Times New Roman" panose="02020603050405020304" pitchFamily="18" charset="0"/>
                <a:cs typeface="Times New Roman" panose="02020603050405020304" pitchFamily="18" charset="0"/>
              </a:rPr>
              <a:t>پرتوهای گوناگون </a:t>
            </a:r>
            <a:r>
              <a:rPr lang="fa-IR" sz="2133" b="1" u="sng" dirty="0">
                <a:solidFill>
                  <a:srgbClr val="005000"/>
                </a:solidFill>
                <a:latin typeface="Times New Roman" panose="02020603050405020304" pitchFamily="18" charset="0"/>
                <a:cs typeface="Times New Roman" panose="02020603050405020304" pitchFamily="18" charset="0"/>
              </a:rPr>
              <a:t>با</a:t>
            </a:r>
            <a:r>
              <a:rPr lang="ar-SA" sz="2133" b="1" u="sng" dirty="0">
                <a:solidFill>
                  <a:srgbClr val="005000"/>
                </a:solidFill>
                <a:latin typeface="Times New Roman" panose="02020603050405020304" pitchFamily="18" charset="0"/>
                <a:cs typeface="Times New Roman" panose="02020603050405020304" pitchFamily="18" charset="0"/>
              </a:rPr>
              <a:t> انرژی های یکسان دارای </a:t>
            </a:r>
            <a:r>
              <a:rPr lang="en-US" sz="2133" b="1" u="sng" dirty="0">
                <a:solidFill>
                  <a:srgbClr val="005000"/>
                </a:solidFill>
                <a:latin typeface="Times New Roman" panose="02020603050405020304" pitchFamily="18" charset="0"/>
                <a:cs typeface="Times New Roman" panose="02020603050405020304" pitchFamily="18" charset="0"/>
              </a:rPr>
              <a:t>LET</a:t>
            </a:r>
            <a:r>
              <a:rPr lang="ar-SA" sz="2133" b="1" u="sng" dirty="0">
                <a:solidFill>
                  <a:srgbClr val="005000"/>
                </a:solidFill>
                <a:latin typeface="Times New Roman" panose="02020603050405020304" pitchFamily="18" charset="0"/>
                <a:cs typeface="Times New Roman" panose="02020603050405020304" pitchFamily="18" charset="0"/>
              </a:rPr>
              <a:t> متفاوت </a:t>
            </a:r>
            <a:endParaRPr lang="fa-IR" sz="2133" b="1" u="sng" dirty="0">
              <a:solidFill>
                <a:srgbClr val="005000"/>
              </a:solidFill>
              <a:latin typeface="Times New Roman" panose="02020603050405020304" pitchFamily="18" charset="0"/>
              <a:cs typeface="Times New Roman" panose="02020603050405020304" pitchFamily="18" charset="0"/>
            </a:endParaRPr>
          </a:p>
          <a:p>
            <a:pPr lvl="0" algn="r" rtl="1">
              <a:buNone/>
              <a:defRPr/>
            </a:pPr>
            <a:r>
              <a:rPr lang="fa-IR" sz="2133" b="1" dirty="0">
                <a:solidFill>
                  <a:prstClr val="black"/>
                </a:solidFill>
                <a:latin typeface="Times New Roman" panose="02020603050405020304" pitchFamily="18" charset="0"/>
                <a:cs typeface="Times New Roman" panose="02020603050405020304" pitchFamily="18" charset="0"/>
              </a:rPr>
              <a:t>(و در نتیجه </a:t>
            </a:r>
            <a:r>
              <a:rPr lang="ar-SA" sz="2133" b="1" dirty="0">
                <a:solidFill>
                  <a:prstClr val="black"/>
                </a:solidFill>
                <a:latin typeface="Times New Roman" panose="02020603050405020304" pitchFamily="18" charset="0"/>
                <a:cs typeface="Times New Roman" panose="02020603050405020304" pitchFamily="18" charset="0"/>
              </a:rPr>
              <a:t>تأثیر زیستی متفاوت هستند</a:t>
            </a:r>
            <a:r>
              <a:rPr lang="en-GB" sz="2133" b="1" dirty="0">
                <a:solidFill>
                  <a:prstClr val="black"/>
                </a:solidFill>
                <a:latin typeface="Times New Roman" panose="02020603050405020304" pitchFamily="18" charset="0"/>
                <a:cs typeface="Times New Roman" panose="02020603050405020304" pitchFamily="18" charset="0"/>
              </a:rPr>
              <a:t>(</a:t>
            </a:r>
            <a:r>
              <a:rPr lang="fa-IR" sz="2133" b="1" dirty="0">
                <a:solidFill>
                  <a:prstClr val="black"/>
                </a:solidFill>
                <a:latin typeface="Times New Roman" panose="02020603050405020304" pitchFamily="18" charset="0"/>
                <a:cs typeface="Times New Roman" panose="02020603050405020304" pitchFamily="18" charset="0"/>
              </a:rPr>
              <a:t> </a:t>
            </a:r>
          </a:p>
          <a:p>
            <a:pPr lvl="0" algn="r" rtl="1">
              <a:buNone/>
              <a:defRPr/>
            </a:pPr>
            <a:r>
              <a:rPr lang="fa-IR" sz="2133" b="1" dirty="0">
                <a:solidFill>
                  <a:prstClr val="black"/>
                </a:solidFill>
                <a:latin typeface="Times New Roman" panose="02020603050405020304" pitchFamily="18" charset="0"/>
                <a:cs typeface="Times New Roman" panose="02020603050405020304" pitchFamily="18" charset="0"/>
              </a:rPr>
              <a:t> </a:t>
            </a:r>
          </a:p>
          <a:p>
            <a:pPr lvl="0" algn="r" rtl="1">
              <a:buNone/>
              <a:defRPr/>
            </a:pPr>
            <a:r>
              <a:rPr lang="fa-IR" sz="2133" b="1" dirty="0">
                <a:solidFill>
                  <a:srgbClr val="0000CC"/>
                </a:solidFill>
                <a:latin typeface="Times New Roman" panose="02020603050405020304" pitchFamily="18" charset="0"/>
                <a:cs typeface="Times New Roman" panose="02020603050405020304" pitchFamily="18" charset="0"/>
              </a:rPr>
              <a:t>تقسیم بندی پرتوها از نظر </a:t>
            </a:r>
            <a:r>
              <a:rPr lang="en-US" sz="2133" b="1" dirty="0">
                <a:solidFill>
                  <a:srgbClr val="0000CC"/>
                </a:solidFill>
                <a:latin typeface="Times New Roman" panose="02020603050405020304" pitchFamily="18" charset="0"/>
                <a:cs typeface="Times New Roman" panose="02020603050405020304" pitchFamily="18" charset="0"/>
              </a:rPr>
              <a:t>     </a:t>
            </a:r>
            <a:r>
              <a:rPr lang="en-GB" sz="2133" b="1" dirty="0">
                <a:solidFill>
                  <a:srgbClr val="0000CC"/>
                </a:solidFill>
                <a:latin typeface="Times New Roman" panose="02020603050405020304" pitchFamily="18" charset="0"/>
                <a:cs typeface="Times New Roman" panose="02020603050405020304" pitchFamily="18" charset="0"/>
              </a:rPr>
              <a:t> </a:t>
            </a:r>
            <a:r>
              <a:rPr lang="en-US" sz="2133" b="1" dirty="0">
                <a:solidFill>
                  <a:srgbClr val="0000CC"/>
                </a:solidFill>
                <a:latin typeface="Times New Roman" panose="02020603050405020304" pitchFamily="18" charset="0"/>
                <a:cs typeface="Times New Roman" panose="02020603050405020304" pitchFamily="18" charset="0"/>
              </a:rPr>
              <a:t>LET</a:t>
            </a:r>
            <a:r>
              <a:rPr lang="en-GB" sz="2133" b="1" dirty="0">
                <a:solidFill>
                  <a:srgbClr val="0000CC"/>
                </a:solidFill>
                <a:latin typeface="Times New Roman" panose="02020603050405020304" pitchFamily="18" charset="0"/>
                <a:cs typeface="Times New Roman" panose="02020603050405020304" pitchFamily="18" charset="0"/>
              </a:rPr>
              <a:t> </a:t>
            </a:r>
            <a:r>
              <a:rPr lang="fa-IR" sz="2133" b="1" dirty="0">
                <a:solidFill>
                  <a:srgbClr val="0000CC"/>
                </a:solidFill>
                <a:latin typeface="Times New Roman" panose="02020603050405020304" pitchFamily="18" charset="0"/>
                <a:cs typeface="Times New Roman" panose="02020603050405020304" pitchFamily="18" charset="0"/>
              </a:rPr>
              <a:t> </a:t>
            </a:r>
          </a:p>
          <a:p>
            <a:pPr marL="0" indent="0" algn="r" rtl="1">
              <a:buNone/>
              <a:defRPr/>
            </a:pPr>
            <a:r>
              <a:rPr lang="fa-IR" sz="2560" b="1" dirty="0">
                <a:solidFill>
                  <a:srgbClr val="A50021"/>
                </a:solidFill>
                <a:latin typeface="Times New Roman" panose="02020603050405020304" pitchFamily="18" charset="0"/>
                <a:cs typeface="Times New Roman" panose="02020603050405020304" pitchFamily="18" charset="0"/>
              </a:rPr>
              <a:t>1)</a:t>
            </a:r>
            <a:r>
              <a:rPr lang="en-US" sz="2560" b="1" dirty="0">
                <a:solidFill>
                  <a:srgbClr val="A50021"/>
                </a:solidFill>
                <a:latin typeface="Times New Roman" panose="02020603050405020304" pitchFamily="18" charset="0"/>
                <a:cs typeface="Times New Roman" panose="02020603050405020304" pitchFamily="18" charset="0"/>
              </a:rPr>
              <a:t>LET</a:t>
            </a:r>
            <a:r>
              <a:rPr lang="fa-IR" sz="2560" b="1" dirty="0">
                <a:solidFill>
                  <a:srgbClr val="A50021"/>
                </a:solidFill>
                <a:latin typeface="Times New Roman" panose="02020603050405020304" pitchFamily="18" charset="0"/>
                <a:cs typeface="Times New Roman" panose="02020603050405020304" pitchFamily="18" charset="0"/>
              </a:rPr>
              <a:t> پایین </a:t>
            </a:r>
          </a:p>
          <a:p>
            <a:pPr lvl="0" algn="r" rtl="1">
              <a:buFont typeface="Wingdings" panose="05000000000000000000" pitchFamily="2" charset="2"/>
              <a:buChar char="Ø"/>
              <a:defRPr/>
            </a:pPr>
            <a:r>
              <a:rPr lang="fa-IR" sz="2133" b="1" u="sng" dirty="0">
                <a:solidFill>
                  <a:srgbClr val="006600"/>
                </a:solidFill>
                <a:latin typeface="Times New Roman" panose="02020603050405020304" pitchFamily="18" charset="0"/>
                <a:cs typeface="Times New Roman" panose="02020603050405020304" pitchFamily="18" charset="0"/>
              </a:rPr>
              <a:t>پرتوهای </a:t>
            </a:r>
            <a:r>
              <a:rPr lang="en-US" sz="2400" b="1" u="sng" dirty="0">
                <a:solidFill>
                  <a:srgbClr val="FF0000"/>
                </a:solidFill>
                <a:latin typeface="Times New Roman" panose="02020603050405020304" pitchFamily="18" charset="0"/>
                <a:cs typeface="Times New Roman" panose="02020603050405020304" pitchFamily="18" charset="0"/>
              </a:rPr>
              <a:t>X</a:t>
            </a:r>
            <a:r>
              <a:rPr lang="fa-IR" sz="2400" b="1" u="sng" dirty="0">
                <a:solidFill>
                  <a:srgbClr val="006600"/>
                </a:solidFill>
                <a:latin typeface="Times New Roman" panose="02020603050405020304" pitchFamily="18" charset="0"/>
                <a:cs typeface="Times New Roman" panose="02020603050405020304" pitchFamily="18" charset="0"/>
              </a:rPr>
              <a:t>؛ </a:t>
            </a:r>
            <a:r>
              <a:rPr lang="el-GR" sz="2400" b="1" u="sng" dirty="0">
                <a:solidFill>
                  <a:srgbClr val="FF0000"/>
                </a:solidFill>
                <a:latin typeface="Times New Roman" panose="02020603050405020304" pitchFamily="18" charset="0"/>
                <a:cs typeface="Times New Roman" panose="02020603050405020304" pitchFamily="18" charset="0"/>
              </a:rPr>
              <a:t>γ</a:t>
            </a:r>
            <a:r>
              <a:rPr lang="fa-IR" sz="2400" b="1" u="sng" dirty="0">
                <a:solidFill>
                  <a:srgbClr val="006600"/>
                </a:solidFill>
                <a:latin typeface="Times New Roman" panose="02020603050405020304" pitchFamily="18" charset="0"/>
                <a:cs typeface="Times New Roman" panose="02020603050405020304" pitchFamily="18" charset="0"/>
              </a:rPr>
              <a:t>  و </a:t>
            </a:r>
            <a:r>
              <a:rPr lang="el-GR" sz="2400" b="1" u="sng" dirty="0">
                <a:solidFill>
                  <a:srgbClr val="FF0000"/>
                </a:solidFill>
                <a:latin typeface="Times New Roman" panose="02020603050405020304" pitchFamily="18" charset="0"/>
                <a:cs typeface="Times New Roman" panose="02020603050405020304" pitchFamily="18" charset="0"/>
              </a:rPr>
              <a:t>β</a:t>
            </a:r>
            <a:r>
              <a:rPr lang="fa-IR" sz="2400" b="1" u="sng" dirty="0">
                <a:solidFill>
                  <a:srgbClr val="006600"/>
                </a:solidFill>
                <a:latin typeface="Times New Roman" panose="02020603050405020304" pitchFamily="18" charset="0"/>
                <a:cs typeface="Times New Roman" panose="02020603050405020304" pitchFamily="18" charset="0"/>
              </a:rPr>
              <a:t> </a:t>
            </a:r>
            <a:r>
              <a:rPr lang="fa-IR" sz="2133" b="1" u="sng" dirty="0">
                <a:solidFill>
                  <a:srgbClr val="005000"/>
                </a:solidFill>
                <a:latin typeface="Times New Roman" panose="02020603050405020304" pitchFamily="18" charset="0"/>
                <a:cs typeface="Times New Roman" panose="02020603050405020304" pitchFamily="18" charset="0"/>
              </a:rPr>
              <a:t>دارای </a:t>
            </a:r>
            <a:r>
              <a:rPr lang="en-US" sz="2133" b="1" u="sng" dirty="0">
                <a:solidFill>
                  <a:srgbClr val="005000"/>
                </a:solidFill>
                <a:latin typeface="Times New Roman" panose="02020603050405020304" pitchFamily="18" charset="0"/>
                <a:cs typeface="Times New Roman" panose="02020603050405020304" pitchFamily="18" charset="0"/>
              </a:rPr>
              <a:t>LET</a:t>
            </a:r>
            <a:r>
              <a:rPr lang="fa-IR" sz="2133" b="1" u="sng" dirty="0">
                <a:solidFill>
                  <a:srgbClr val="005000"/>
                </a:solidFill>
                <a:latin typeface="Times New Roman" panose="02020603050405020304" pitchFamily="18" charset="0"/>
                <a:cs typeface="Times New Roman" panose="02020603050405020304" pitchFamily="18" charset="0"/>
              </a:rPr>
              <a:t> پایین </a:t>
            </a:r>
            <a:r>
              <a:rPr lang="en-GB" sz="2133" b="1" u="sng" dirty="0">
                <a:solidFill>
                  <a:srgbClr val="005000"/>
                </a:solidFill>
                <a:latin typeface="Times New Roman" panose="02020603050405020304" pitchFamily="18" charset="0"/>
                <a:cs typeface="Times New Roman" panose="02020603050405020304" pitchFamily="18" charset="0"/>
              </a:rPr>
              <a:t> </a:t>
            </a:r>
            <a:r>
              <a:rPr lang="en-GB" sz="2133" b="1" u="sng" dirty="0">
                <a:solidFill>
                  <a:prstClr val="black"/>
                </a:solidFill>
                <a:latin typeface="Times New Roman" panose="02020603050405020304" pitchFamily="18" charset="0"/>
                <a:cs typeface="Times New Roman" panose="02020603050405020304" pitchFamily="18" charset="0"/>
              </a:rPr>
              <a:t>.</a:t>
            </a:r>
            <a:endParaRPr lang="fa-IR" sz="2133" b="1" u="sng" dirty="0">
              <a:solidFill>
                <a:prstClr val="black"/>
              </a:solidFill>
              <a:latin typeface="Times New Roman" panose="02020603050405020304" pitchFamily="18" charset="0"/>
              <a:cs typeface="Times New Roman" panose="02020603050405020304" pitchFamily="18" charset="0"/>
            </a:endParaRPr>
          </a:p>
          <a:p>
            <a:pPr lvl="0" algn="r" rtl="1">
              <a:buFont typeface="Wingdings" panose="05000000000000000000" pitchFamily="2" charset="2"/>
              <a:buChar char="Ø"/>
              <a:defRPr/>
            </a:pPr>
            <a:r>
              <a:rPr lang="fa-IR" sz="2133" b="1" dirty="0">
                <a:solidFill>
                  <a:prstClr val="black"/>
                </a:solidFill>
                <a:latin typeface="Times New Roman" panose="02020603050405020304" pitchFamily="18" charset="0"/>
                <a:cs typeface="Times New Roman" panose="02020603050405020304" pitchFamily="18" charset="0"/>
              </a:rPr>
              <a:t>هر سه پرتو </a:t>
            </a:r>
            <a:r>
              <a:rPr lang="fa-IR" sz="2133" b="1" dirty="0">
                <a:solidFill>
                  <a:srgbClr val="005000"/>
                </a:solidFill>
                <a:latin typeface="Times New Roman" panose="02020603050405020304" pitchFamily="18" charset="0"/>
                <a:cs typeface="Times New Roman" panose="02020603050405020304" pitchFamily="18" charset="0"/>
              </a:rPr>
              <a:t>کاربرد بسیار زیاد </a:t>
            </a:r>
            <a:r>
              <a:rPr lang="fa-IR" sz="2133" b="1" dirty="0">
                <a:solidFill>
                  <a:prstClr val="black"/>
                </a:solidFill>
                <a:latin typeface="Times New Roman" panose="02020603050405020304" pitchFamily="18" charset="0"/>
                <a:cs typeface="Times New Roman" panose="02020603050405020304" pitchFamily="18" charset="0"/>
              </a:rPr>
              <a:t>در پزشکی</a:t>
            </a:r>
          </a:p>
          <a:p>
            <a:pPr lvl="0" algn="r" rtl="1">
              <a:buFont typeface="Wingdings" panose="05000000000000000000" pitchFamily="2" charset="2"/>
              <a:buChar char="Ø"/>
              <a:defRPr/>
            </a:pPr>
            <a:r>
              <a:rPr lang="fa-IR" sz="2133" b="1" dirty="0">
                <a:solidFill>
                  <a:srgbClr val="006600"/>
                </a:solidFill>
                <a:latin typeface="Times New Roman" panose="02020603050405020304" pitchFamily="18" charset="0"/>
                <a:cs typeface="Times New Roman" panose="02020603050405020304" pitchFamily="18" charset="0"/>
              </a:rPr>
              <a:t>انرژی</a:t>
            </a:r>
            <a:r>
              <a:rPr lang="fa-IR" sz="2133" b="1" dirty="0">
                <a:solidFill>
                  <a:prstClr val="black"/>
                </a:solidFill>
                <a:latin typeface="Times New Roman" panose="02020603050405020304" pitchFamily="18" charset="0"/>
                <a:cs typeface="Times New Roman" panose="02020603050405020304" pitchFamily="18" charset="0"/>
              </a:rPr>
              <a:t> خود </a:t>
            </a:r>
            <a:r>
              <a:rPr lang="fa-IR" sz="2133" b="1" dirty="0">
                <a:solidFill>
                  <a:srgbClr val="005000"/>
                </a:solidFill>
                <a:latin typeface="Times New Roman" panose="02020603050405020304" pitchFamily="18" charset="0"/>
                <a:cs typeface="Times New Roman" panose="02020603050405020304" pitchFamily="18" charset="0"/>
              </a:rPr>
              <a:t>را به تدریج و بصورت پراکنده </a:t>
            </a:r>
            <a:r>
              <a:rPr lang="fa-IR" sz="2133" b="1" dirty="0">
                <a:solidFill>
                  <a:prstClr val="black"/>
                </a:solidFill>
                <a:latin typeface="Times New Roman" panose="02020603050405020304" pitchFamily="18" charset="0"/>
                <a:cs typeface="Times New Roman" panose="02020603050405020304" pitchFamily="18" charset="0"/>
              </a:rPr>
              <a:t>در ماده برجای میگذارد (شکل). </a:t>
            </a:r>
          </a:p>
          <a:p>
            <a:pPr lvl="0" algn="r" rtl="1">
              <a:buFont typeface="Wingdings" panose="05000000000000000000" pitchFamily="2" charset="2"/>
              <a:buChar char="Ø"/>
              <a:defRPr/>
            </a:pPr>
            <a:r>
              <a:rPr lang="fa-IR" sz="2133" b="1" dirty="0">
                <a:solidFill>
                  <a:srgbClr val="006600"/>
                </a:solidFill>
                <a:latin typeface="Times New Roman" panose="02020603050405020304" pitchFamily="18" charset="0"/>
                <a:cs typeface="Times New Roman" panose="02020603050405020304" pitchFamily="18" charset="0"/>
              </a:rPr>
              <a:t>مسیر طولانی طی </a:t>
            </a:r>
            <a:r>
              <a:rPr lang="fa-IR" sz="2133" b="1" dirty="0">
                <a:solidFill>
                  <a:prstClr val="black"/>
                </a:solidFill>
                <a:latin typeface="Times New Roman" panose="02020603050405020304" pitchFamily="18" charset="0"/>
                <a:cs typeface="Times New Roman" panose="02020603050405020304" pitchFamily="18" charset="0"/>
              </a:rPr>
              <a:t>میکند (قدرت نفوذ زیادی دارند)</a:t>
            </a:r>
          </a:p>
          <a:p>
            <a:pPr lvl="0" algn="r" rtl="1">
              <a:buFont typeface="Wingdings" panose="05000000000000000000" pitchFamily="2" charset="2"/>
              <a:buChar char="Ø"/>
              <a:defRPr/>
            </a:pPr>
            <a:r>
              <a:rPr lang="ar-SA" sz="2133" b="1" u="sng" dirty="0">
                <a:solidFill>
                  <a:srgbClr val="005000"/>
                </a:solidFill>
                <a:latin typeface="Times New Roman" panose="02020603050405020304" pitchFamily="18" charset="0"/>
                <a:cs typeface="Times New Roman" panose="02020603050405020304" pitchFamily="18" charset="0"/>
              </a:rPr>
              <a:t>امکان بازسازی </a:t>
            </a:r>
            <a:r>
              <a:rPr lang="fa-IR" sz="2133" b="1" u="sng" dirty="0">
                <a:solidFill>
                  <a:srgbClr val="005000"/>
                </a:solidFill>
                <a:latin typeface="Times New Roman" panose="02020603050405020304" pitchFamily="18" charset="0"/>
                <a:cs typeface="Times New Roman" panose="02020603050405020304" pitchFamily="18" charset="0"/>
              </a:rPr>
              <a:t>بافت </a:t>
            </a:r>
            <a:r>
              <a:rPr lang="fa-IR" sz="2133" b="1" dirty="0">
                <a:solidFill>
                  <a:srgbClr val="005000"/>
                </a:solidFill>
                <a:latin typeface="Times New Roman" panose="02020603050405020304" pitchFamily="18" charset="0"/>
                <a:cs typeface="Times New Roman" panose="02020603050405020304" pitchFamily="18" charset="0"/>
              </a:rPr>
              <a:t>پس از پرتوگیری </a:t>
            </a:r>
            <a:r>
              <a:rPr lang="fa-IR" sz="2133" b="1" dirty="0">
                <a:latin typeface="Times New Roman" panose="02020603050405020304" pitchFamily="18" charset="0"/>
                <a:cs typeface="Times New Roman" panose="02020603050405020304" pitchFamily="18" charset="0"/>
              </a:rPr>
              <a:t>وجود دارد           </a:t>
            </a:r>
          </a:p>
          <a:p>
            <a:pPr marL="0" indent="0" algn="ctr" rtl="1">
              <a:buNone/>
              <a:defRPr/>
            </a:pPr>
            <a:r>
              <a:rPr lang="fa-IR" sz="2133" b="1" dirty="0">
                <a:solidFill>
                  <a:prstClr val="black"/>
                </a:solidFill>
                <a:latin typeface="Times New Roman" panose="02020603050405020304" pitchFamily="18" charset="0"/>
                <a:cs typeface="Times New Roman" panose="02020603050405020304" pitchFamily="18" charset="0"/>
              </a:rPr>
              <a:t>شکل: مسیر حرکت نامنظم ذره با </a:t>
            </a:r>
            <a:r>
              <a:rPr lang="en-US" sz="2133" b="1" dirty="0">
                <a:solidFill>
                  <a:srgbClr val="A50021"/>
                </a:solidFill>
                <a:latin typeface="Times New Roman" panose="02020603050405020304" pitchFamily="18" charset="0"/>
                <a:cs typeface="Times New Roman" panose="02020603050405020304" pitchFamily="18" charset="0"/>
              </a:rPr>
              <a:t>LET </a:t>
            </a:r>
            <a:r>
              <a:rPr lang="fa-IR" sz="2133" b="1" dirty="0">
                <a:solidFill>
                  <a:prstClr val="black"/>
                </a:solidFill>
                <a:latin typeface="Times New Roman" panose="02020603050405020304" pitchFamily="18" charset="0"/>
                <a:cs typeface="Times New Roman" panose="02020603050405020304" pitchFamily="18" charset="0"/>
              </a:rPr>
              <a:t>پایین</a:t>
            </a:r>
          </a:p>
          <a:p>
            <a:pPr algn="r" rtl="1" eaLnBrk="1" hangingPunct="1">
              <a:buFontTx/>
              <a:buNone/>
              <a:defRPr/>
            </a:pPr>
            <a:endParaRPr lang="fa-IR" sz="2133" b="1" dirty="0">
              <a:solidFill>
                <a:srgbClr val="FF0000"/>
              </a:solidFill>
              <a:latin typeface="Times New Roman" panose="02020603050405020304" pitchFamily="18" charset="0"/>
              <a:cs typeface="Times New Roman" panose="02020603050405020304" pitchFamily="18" charset="0"/>
            </a:endParaRPr>
          </a:p>
          <a:p>
            <a:pPr marL="0" indent="0" algn="r" rtl="1">
              <a:buNone/>
              <a:defRPr/>
            </a:pPr>
            <a:r>
              <a:rPr lang="fa-IR" sz="2133" b="1" dirty="0">
                <a:solidFill>
                  <a:srgbClr val="A50021"/>
                </a:solidFill>
                <a:latin typeface="Times New Roman" panose="02020603050405020304" pitchFamily="18" charset="0"/>
                <a:cs typeface="Times New Roman" panose="02020603050405020304" pitchFamily="18" charset="0"/>
              </a:rPr>
              <a:t>2) </a:t>
            </a:r>
            <a:r>
              <a:rPr lang="en-US" sz="2133" b="1" dirty="0">
                <a:solidFill>
                  <a:srgbClr val="A50021"/>
                </a:solidFill>
                <a:latin typeface="Times New Roman" panose="02020603050405020304" pitchFamily="18" charset="0"/>
                <a:cs typeface="Times New Roman" panose="02020603050405020304" pitchFamily="18" charset="0"/>
              </a:rPr>
              <a:t>LET </a:t>
            </a:r>
            <a:r>
              <a:rPr lang="fa-IR" sz="2133" b="1" dirty="0">
                <a:solidFill>
                  <a:srgbClr val="A50021"/>
                </a:solidFill>
                <a:latin typeface="Times New Roman" panose="02020603050405020304" pitchFamily="18" charset="0"/>
                <a:cs typeface="Times New Roman" panose="02020603050405020304" pitchFamily="18" charset="0"/>
              </a:rPr>
              <a:t> بینابینی:  </a:t>
            </a:r>
            <a:r>
              <a:rPr lang="fa-IR" sz="2133" b="1" dirty="0">
                <a:solidFill>
                  <a:srgbClr val="006600"/>
                </a:solidFill>
                <a:latin typeface="Times New Roman" panose="02020603050405020304" pitchFamily="18" charset="0"/>
                <a:cs typeface="Times New Roman" panose="02020603050405020304" pitchFamily="18" charset="0"/>
              </a:rPr>
              <a:t>پرتو های </a:t>
            </a:r>
            <a:r>
              <a:rPr lang="fa-IR" sz="2133" b="1" u="sng" dirty="0">
                <a:solidFill>
                  <a:srgbClr val="990099"/>
                </a:solidFill>
                <a:latin typeface="Times New Roman" panose="02020603050405020304" pitchFamily="18" charset="0"/>
                <a:cs typeface="Times New Roman" panose="02020603050405020304" pitchFamily="18" charset="0"/>
              </a:rPr>
              <a:t>نوترون </a:t>
            </a:r>
            <a:r>
              <a:rPr lang="en-US" sz="2133" b="1" u="sng" dirty="0">
                <a:solidFill>
                  <a:srgbClr val="990099"/>
                </a:solidFill>
                <a:latin typeface="Times New Roman" panose="02020603050405020304" pitchFamily="18" charset="0"/>
                <a:cs typeface="Times New Roman" panose="02020603050405020304" pitchFamily="18" charset="0"/>
              </a:rPr>
              <a:t>N</a:t>
            </a:r>
            <a:endParaRPr lang="fa-IR" sz="2133" b="1" u="sng" dirty="0">
              <a:solidFill>
                <a:srgbClr val="990099"/>
              </a:solidFill>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pPr>
              <a:defRPr/>
            </a:pPr>
            <a:r>
              <a:rPr lang="en-US">
                <a:solidFill>
                  <a:srgbClr val="000000"/>
                </a:solidFill>
              </a:rPr>
              <a:t>Movahedi</a:t>
            </a:r>
          </a:p>
        </p:txBody>
      </p:sp>
      <p:sp>
        <p:nvSpPr>
          <p:cNvPr id="4" name="Slide Number Placeholder 3"/>
          <p:cNvSpPr>
            <a:spLocks noGrp="1"/>
          </p:cNvSpPr>
          <p:nvPr>
            <p:ph type="sldNum" sz="quarter" idx="12"/>
          </p:nvPr>
        </p:nvSpPr>
        <p:spPr/>
        <p:txBody>
          <a:bodyPr/>
          <a:lstStyle/>
          <a:p>
            <a:pPr>
              <a:defRPr/>
            </a:pPr>
            <a:fld id="{B612A0E8-2501-4C70-9362-E020B0DA8AA7}" type="slidenum">
              <a:rPr lang="ar-SA" smtClean="0">
                <a:solidFill>
                  <a:srgbClr val="000000"/>
                </a:solidFill>
              </a:rPr>
              <a:pPr>
                <a:defRPr/>
              </a:pPr>
              <a:t>7</a:t>
            </a:fld>
            <a:endParaRPr lang="en-GB">
              <a:solidFill>
                <a:srgbClr val="000000"/>
              </a:solidFill>
            </a:endParaRPr>
          </a:p>
        </p:txBody>
      </p:sp>
      <p:pic>
        <p:nvPicPr>
          <p:cNvPr id="6" name="Picture 7"/>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641339" y="5170265"/>
            <a:ext cx="2920156" cy="1590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C:\Users\Apadana\Desktop\حفاظت پرتوی عکس\download.jfif"/>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7800" y="844953"/>
            <a:ext cx="3844865" cy="1960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84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60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60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60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60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60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60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60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801600" cy="7023948"/>
          </a:xfrm>
        </p:spPr>
        <p:txBody>
          <a:bodyPr>
            <a:normAutofit fontScale="92500" lnSpcReduction="10000"/>
          </a:bodyPr>
          <a:lstStyle/>
          <a:p>
            <a:pPr lvl="0" algn="ctr" rtl="1">
              <a:buNone/>
              <a:defRPr/>
            </a:pPr>
            <a:r>
              <a:rPr lang="fa-IR" sz="2027" b="1" dirty="0">
                <a:latin typeface="Times New Roman" panose="02020603050405020304" pitchFamily="18" charset="0"/>
                <a:cs typeface="Times New Roman" panose="02020603050405020304" pitchFamily="18" charset="0"/>
              </a:rPr>
              <a:t>ادامه تقسیم بندی پرتوها از نظر </a:t>
            </a:r>
            <a:r>
              <a:rPr lang="en-US" sz="2027" b="1" dirty="0">
                <a:latin typeface="Times New Roman" panose="02020603050405020304" pitchFamily="18" charset="0"/>
                <a:cs typeface="Times New Roman" panose="02020603050405020304" pitchFamily="18" charset="0"/>
              </a:rPr>
              <a:t>     </a:t>
            </a:r>
            <a:r>
              <a:rPr lang="en-GB" sz="2027" b="1" dirty="0">
                <a:latin typeface="Times New Roman" panose="02020603050405020304" pitchFamily="18" charset="0"/>
                <a:cs typeface="Times New Roman" panose="02020603050405020304" pitchFamily="18" charset="0"/>
              </a:rPr>
              <a:t> </a:t>
            </a:r>
            <a:r>
              <a:rPr lang="en-US" sz="2027" b="1" dirty="0">
                <a:latin typeface="Times New Roman" panose="02020603050405020304" pitchFamily="18" charset="0"/>
                <a:cs typeface="Times New Roman" panose="02020603050405020304" pitchFamily="18" charset="0"/>
              </a:rPr>
              <a:t>LET</a:t>
            </a:r>
            <a:r>
              <a:rPr lang="en-GB" sz="2027" b="1" dirty="0">
                <a:latin typeface="Times New Roman" panose="02020603050405020304" pitchFamily="18" charset="0"/>
                <a:cs typeface="Times New Roman" panose="02020603050405020304" pitchFamily="18" charset="0"/>
              </a:rPr>
              <a:t> </a:t>
            </a:r>
            <a:r>
              <a:rPr lang="fa-IR" sz="2027" b="1" dirty="0">
                <a:latin typeface="Times New Roman" panose="02020603050405020304" pitchFamily="18" charset="0"/>
                <a:cs typeface="Times New Roman" panose="02020603050405020304" pitchFamily="18" charset="0"/>
              </a:rPr>
              <a:t> </a:t>
            </a:r>
          </a:p>
          <a:p>
            <a:pPr marL="0" indent="0" algn="r" rtl="1">
              <a:buNone/>
              <a:defRPr/>
            </a:pPr>
            <a:r>
              <a:rPr lang="fa-IR" sz="3200" b="1" dirty="0">
                <a:solidFill>
                  <a:prstClr val="black"/>
                </a:solidFill>
                <a:latin typeface="Times New Roman" panose="02020603050405020304" pitchFamily="18" charset="0"/>
                <a:cs typeface="Times New Roman" panose="02020603050405020304" pitchFamily="18" charset="0"/>
              </a:rPr>
              <a:t>3)  </a:t>
            </a:r>
            <a:r>
              <a:rPr lang="en-US" sz="3200" b="1" dirty="0">
                <a:solidFill>
                  <a:srgbClr val="FF0000"/>
                </a:solidFill>
                <a:latin typeface="Times New Roman" panose="02020603050405020304" pitchFamily="18" charset="0"/>
                <a:cs typeface="Times New Roman" panose="02020603050405020304" pitchFamily="18" charset="0"/>
              </a:rPr>
              <a:t>LET </a:t>
            </a:r>
            <a:r>
              <a:rPr lang="fa-IR" sz="3200" b="1" dirty="0">
                <a:solidFill>
                  <a:srgbClr val="FF0000"/>
                </a:solidFill>
                <a:latin typeface="Times New Roman" panose="02020603050405020304" pitchFamily="18" charset="0"/>
                <a:cs typeface="Times New Roman" panose="02020603050405020304" pitchFamily="18" charset="0"/>
              </a:rPr>
              <a:t> بالا</a:t>
            </a:r>
            <a:r>
              <a:rPr lang="fa-IR" sz="3200" b="1" dirty="0">
                <a:solidFill>
                  <a:srgbClr val="990099"/>
                </a:solidFill>
                <a:latin typeface="Times New Roman" panose="02020603050405020304" pitchFamily="18" charset="0"/>
                <a:cs typeface="Times New Roman" panose="02020603050405020304" pitchFamily="18" charset="0"/>
              </a:rPr>
              <a:t> </a:t>
            </a:r>
            <a:r>
              <a:rPr lang="en-GB" sz="3200" b="1" dirty="0">
                <a:solidFill>
                  <a:srgbClr val="990099"/>
                </a:solidFill>
                <a:latin typeface="Times New Roman" panose="02020603050405020304" pitchFamily="18" charset="0"/>
                <a:cs typeface="Times New Roman" panose="02020603050405020304" pitchFamily="18" charset="0"/>
              </a:rPr>
              <a:t>: </a:t>
            </a:r>
            <a:endParaRPr lang="fa-IR" sz="2200" b="1" dirty="0">
              <a:solidFill>
                <a:srgbClr val="990099"/>
              </a:solidFill>
              <a:latin typeface="Times New Roman" panose="02020603050405020304" pitchFamily="18" charset="0"/>
              <a:cs typeface="Times New Roman" panose="02020603050405020304" pitchFamily="18" charset="0"/>
            </a:endParaRPr>
          </a:p>
          <a:p>
            <a:pPr marL="0" indent="0" algn="r" rtl="1">
              <a:buNone/>
              <a:defRPr/>
            </a:pPr>
            <a:r>
              <a:rPr lang="fa-IR" sz="2200" b="1" dirty="0">
                <a:solidFill>
                  <a:srgbClr val="D60093"/>
                </a:solidFill>
                <a:latin typeface="Times New Roman" panose="02020603050405020304" pitchFamily="18" charset="0"/>
                <a:cs typeface="Times New Roman" panose="02020603050405020304" pitchFamily="18" charset="0"/>
              </a:rPr>
              <a:t>پرتوهای  </a:t>
            </a:r>
            <a:r>
              <a:rPr lang="fa-IR" sz="2200" b="1" u="sng" dirty="0">
                <a:solidFill>
                  <a:srgbClr val="D60093"/>
                </a:solidFill>
                <a:latin typeface="Times New Roman" panose="02020603050405020304" pitchFamily="18" charset="0"/>
                <a:cs typeface="Times New Roman" panose="02020603050405020304" pitchFamily="18" charset="0"/>
              </a:rPr>
              <a:t>الفا و یون های سنگین: </a:t>
            </a:r>
          </a:p>
          <a:p>
            <a:pPr lvl="0" algn="r" rtl="1">
              <a:buFont typeface="Wingdings" panose="05000000000000000000" pitchFamily="2" charset="2"/>
              <a:buChar char="v"/>
              <a:defRPr/>
            </a:pPr>
            <a:r>
              <a:rPr lang="fa-IR" sz="2200" b="1" dirty="0">
                <a:solidFill>
                  <a:srgbClr val="006600"/>
                </a:solidFill>
                <a:latin typeface="Times New Roman" panose="02020603050405020304" pitchFamily="18" charset="0"/>
                <a:cs typeface="Times New Roman" panose="02020603050405020304" pitchFamily="18" charset="0"/>
              </a:rPr>
              <a:t>ازاد نمودن  انرژی </a:t>
            </a:r>
            <a:r>
              <a:rPr lang="fa-IR" sz="2200" b="1" dirty="0">
                <a:solidFill>
                  <a:prstClr val="black"/>
                </a:solidFill>
                <a:latin typeface="Times New Roman" panose="02020603050405020304" pitchFamily="18" charset="0"/>
                <a:cs typeface="Times New Roman" panose="02020603050405020304" pitchFamily="18" charset="0"/>
              </a:rPr>
              <a:t>خود در </a:t>
            </a:r>
            <a:r>
              <a:rPr lang="fa-IR" sz="2200" b="1" dirty="0">
                <a:solidFill>
                  <a:srgbClr val="006600"/>
                </a:solidFill>
                <a:latin typeface="Times New Roman" panose="02020603050405020304" pitchFamily="18" charset="0"/>
                <a:cs typeface="Times New Roman" panose="02020603050405020304" pitchFamily="18" charset="0"/>
              </a:rPr>
              <a:t>فاصله کوتاه و بصورت </a:t>
            </a:r>
            <a:r>
              <a:rPr lang="fa-IR" sz="2200" b="1" u="sng" dirty="0">
                <a:solidFill>
                  <a:srgbClr val="006600"/>
                </a:solidFill>
                <a:latin typeface="Times New Roman" panose="02020603050405020304" pitchFamily="18" charset="0"/>
                <a:cs typeface="Times New Roman" panose="02020603050405020304" pitchFamily="18" charset="0"/>
              </a:rPr>
              <a:t>متمرکز </a:t>
            </a:r>
          </a:p>
          <a:p>
            <a:pPr lvl="0" algn="r" rtl="1">
              <a:buFont typeface="Wingdings" panose="05000000000000000000" pitchFamily="2" charset="2"/>
              <a:buChar char="v"/>
              <a:defRPr/>
            </a:pPr>
            <a:r>
              <a:rPr lang="fa-IR" sz="2200" b="1" dirty="0">
                <a:solidFill>
                  <a:srgbClr val="006600"/>
                </a:solidFill>
                <a:latin typeface="Times New Roman" panose="02020603050405020304" pitchFamily="18" charset="0"/>
                <a:cs typeface="Times New Roman" panose="02020603050405020304" pitchFamily="18" charset="0"/>
              </a:rPr>
              <a:t>تولید از هسته اتم های ناپایدار مثل رادیوم – رادون - اورانیم </a:t>
            </a:r>
          </a:p>
          <a:p>
            <a:pPr lvl="0" algn="r" rtl="1">
              <a:buFont typeface="Wingdings" panose="05000000000000000000" pitchFamily="2" charset="2"/>
              <a:buChar char="v"/>
              <a:defRPr/>
            </a:pPr>
            <a:endParaRPr lang="fa-IR" sz="2200" b="1" dirty="0">
              <a:solidFill>
                <a:srgbClr val="006600"/>
              </a:solidFill>
              <a:latin typeface="Times New Roman" panose="02020603050405020304" pitchFamily="18" charset="0"/>
              <a:cs typeface="Times New Roman" panose="02020603050405020304" pitchFamily="18" charset="0"/>
            </a:endParaRPr>
          </a:p>
          <a:p>
            <a:pPr marL="0" indent="0" algn="ctr" rtl="1">
              <a:buNone/>
              <a:defRPr/>
            </a:pPr>
            <a:r>
              <a:rPr lang="fa-IR" sz="2200" b="1" dirty="0">
                <a:solidFill>
                  <a:prstClr val="black"/>
                </a:solidFill>
                <a:latin typeface="Times New Roman" panose="02020603050405020304" pitchFamily="18" charset="0"/>
                <a:cs typeface="Times New Roman" panose="02020603050405020304" pitchFamily="18" charset="0"/>
              </a:rPr>
              <a:t>شکل: مسیر </a:t>
            </a:r>
            <a:r>
              <a:rPr lang="en-US" sz="2200" b="1" dirty="0">
                <a:solidFill>
                  <a:prstClr val="black"/>
                </a:solidFill>
                <a:latin typeface="Times New Roman" panose="02020603050405020304" pitchFamily="18" charset="0"/>
                <a:cs typeface="Times New Roman" panose="02020603050405020304" pitchFamily="18" charset="0"/>
              </a:rPr>
              <a:t> </a:t>
            </a:r>
            <a:r>
              <a:rPr lang="fa-IR" sz="2200" b="1" dirty="0">
                <a:solidFill>
                  <a:prstClr val="black"/>
                </a:solidFill>
                <a:latin typeface="Times New Roman" panose="02020603050405020304" pitchFamily="18" charset="0"/>
                <a:cs typeface="Times New Roman" panose="02020603050405020304" pitchFamily="18" charset="0"/>
              </a:rPr>
              <a:t>منظم ذره با </a:t>
            </a:r>
            <a:r>
              <a:rPr lang="en-US" sz="2200" b="1" dirty="0">
                <a:solidFill>
                  <a:srgbClr val="A50021"/>
                </a:solidFill>
                <a:latin typeface="Times New Roman" panose="02020603050405020304" pitchFamily="18" charset="0"/>
                <a:cs typeface="Times New Roman" panose="02020603050405020304" pitchFamily="18" charset="0"/>
              </a:rPr>
              <a:t>LET </a:t>
            </a:r>
            <a:r>
              <a:rPr lang="fa-IR" sz="2200" b="1" dirty="0">
                <a:solidFill>
                  <a:srgbClr val="A50021"/>
                </a:solidFill>
                <a:latin typeface="Times New Roman" panose="02020603050405020304" pitchFamily="18" charset="0"/>
                <a:cs typeface="Times New Roman" panose="02020603050405020304" pitchFamily="18" charset="0"/>
              </a:rPr>
              <a:t> </a:t>
            </a:r>
            <a:r>
              <a:rPr lang="fa-IR" sz="2200" b="1" dirty="0">
                <a:solidFill>
                  <a:prstClr val="black"/>
                </a:solidFill>
                <a:latin typeface="Times New Roman" panose="02020603050405020304" pitchFamily="18" charset="0"/>
                <a:cs typeface="Times New Roman" panose="02020603050405020304" pitchFamily="18" charset="0"/>
              </a:rPr>
              <a:t>بالا</a:t>
            </a:r>
          </a:p>
          <a:p>
            <a:pPr lvl="0" algn="r" rtl="1">
              <a:buFont typeface="Wingdings" panose="05000000000000000000" pitchFamily="2" charset="2"/>
              <a:buChar char="v"/>
              <a:defRPr/>
            </a:pPr>
            <a:endParaRPr lang="fa-IR" sz="2200" b="1" dirty="0">
              <a:solidFill>
                <a:prstClr val="black"/>
              </a:solidFill>
              <a:latin typeface="Times New Roman" panose="02020603050405020304" pitchFamily="18" charset="0"/>
              <a:cs typeface="Times New Roman" panose="02020603050405020304" pitchFamily="18" charset="0"/>
            </a:endParaRPr>
          </a:p>
          <a:p>
            <a:pPr lvl="0" algn="r" rtl="1">
              <a:buFont typeface="Wingdings" panose="05000000000000000000" pitchFamily="2" charset="2"/>
              <a:buChar char="v"/>
              <a:defRPr/>
            </a:pPr>
            <a:r>
              <a:rPr lang="fa-IR" sz="2200" b="1" dirty="0">
                <a:solidFill>
                  <a:srgbClr val="006600"/>
                </a:solidFill>
                <a:latin typeface="Times New Roman" panose="02020603050405020304" pitchFamily="18" charset="0"/>
                <a:cs typeface="Times New Roman" panose="02020603050405020304" pitchFamily="18" charset="0"/>
              </a:rPr>
              <a:t>قدرت نفوذ کمی </a:t>
            </a:r>
            <a:r>
              <a:rPr lang="fa-IR" sz="2200" b="1" dirty="0">
                <a:solidFill>
                  <a:prstClr val="black"/>
                </a:solidFill>
                <a:latin typeface="Times New Roman" panose="02020603050405020304" pitchFamily="18" charset="0"/>
                <a:cs typeface="Times New Roman" panose="02020603050405020304" pitchFamily="18" charset="0"/>
              </a:rPr>
              <a:t>دارند در نتیجه</a:t>
            </a:r>
          </a:p>
          <a:p>
            <a:pPr lvl="0" algn="r" rtl="1">
              <a:buFont typeface="Wingdings" panose="05000000000000000000" pitchFamily="2" charset="2"/>
              <a:buChar char="v"/>
              <a:defRPr/>
            </a:pPr>
            <a:r>
              <a:rPr lang="fa-IR" sz="2200" b="1" dirty="0">
                <a:solidFill>
                  <a:prstClr val="black"/>
                </a:solidFill>
                <a:latin typeface="Times New Roman" panose="02020603050405020304" pitchFamily="18" charset="0"/>
                <a:cs typeface="Times New Roman" panose="02020603050405020304" pitchFamily="18" charset="0"/>
              </a:rPr>
              <a:t> </a:t>
            </a:r>
            <a:r>
              <a:rPr lang="fa-IR" sz="2200" b="1" dirty="0">
                <a:solidFill>
                  <a:srgbClr val="006600"/>
                </a:solidFill>
                <a:latin typeface="Times New Roman" panose="02020603050405020304" pitchFamily="18" charset="0"/>
                <a:cs typeface="Times New Roman" panose="02020603050405020304" pitchFamily="18" charset="0"/>
              </a:rPr>
              <a:t>در پزشکی درمان هدفمند (متاستازهای استخوانی – درمان تومور – براکی تراپی)</a:t>
            </a:r>
            <a:endParaRPr lang="en-GB" sz="2200" b="1" dirty="0">
              <a:solidFill>
                <a:srgbClr val="006600"/>
              </a:solidFill>
              <a:latin typeface="Times New Roman" panose="02020603050405020304" pitchFamily="18" charset="0"/>
              <a:cs typeface="Times New Roman" panose="02020603050405020304" pitchFamily="18" charset="0"/>
            </a:endParaRPr>
          </a:p>
          <a:p>
            <a:pPr lvl="0" algn="r" rtl="1">
              <a:buFont typeface="Wingdings" panose="05000000000000000000" pitchFamily="2" charset="2"/>
              <a:buChar char="v"/>
              <a:defRPr/>
            </a:pPr>
            <a:r>
              <a:rPr lang="ar-SA" sz="2200" b="1" dirty="0">
                <a:solidFill>
                  <a:srgbClr val="006600"/>
                </a:solidFill>
                <a:latin typeface="Times New Roman" panose="02020603050405020304" pitchFamily="18" charset="0"/>
                <a:cs typeface="Times New Roman" panose="02020603050405020304" pitchFamily="18" charset="0"/>
              </a:rPr>
              <a:t>بیشتر </a:t>
            </a:r>
            <a:r>
              <a:rPr lang="fa-IR" sz="2200" b="1" dirty="0">
                <a:solidFill>
                  <a:srgbClr val="006600"/>
                </a:solidFill>
                <a:latin typeface="Times New Roman" panose="02020603050405020304" pitchFamily="18" charset="0"/>
                <a:cs typeface="Times New Roman" panose="02020603050405020304" pitchFamily="18" charset="0"/>
              </a:rPr>
              <a:t> </a:t>
            </a:r>
            <a:r>
              <a:rPr lang="ar-SA" sz="2200" b="1" dirty="0">
                <a:solidFill>
                  <a:srgbClr val="006600"/>
                </a:solidFill>
                <a:latin typeface="Times New Roman" panose="02020603050405020304" pitchFamily="18" charset="0"/>
                <a:cs typeface="Times New Roman" panose="02020603050405020304" pitchFamily="18" charset="0"/>
              </a:rPr>
              <a:t>تراکم یون</a:t>
            </a:r>
            <a:r>
              <a:rPr lang="en-GB" sz="2200" b="1" dirty="0">
                <a:solidFill>
                  <a:srgbClr val="006600"/>
                </a:solidFill>
                <a:latin typeface="Times New Roman" panose="02020603050405020304" pitchFamily="18" charset="0"/>
                <a:cs typeface="Times New Roman" panose="02020603050405020304" pitchFamily="18" charset="0"/>
              </a:rPr>
              <a:t> </a:t>
            </a:r>
            <a:r>
              <a:rPr lang="fa-IR" sz="2200" b="1" dirty="0">
                <a:solidFill>
                  <a:srgbClr val="006600"/>
                </a:solidFill>
                <a:latin typeface="Times New Roman" panose="02020603050405020304" pitchFamily="18" charset="0"/>
                <a:cs typeface="Times New Roman" panose="02020603050405020304" pitchFamily="18" charset="0"/>
              </a:rPr>
              <a:t>سازی  </a:t>
            </a:r>
          </a:p>
          <a:p>
            <a:pPr marL="365769" lvl="1" indent="-365769" algn="r" rtl="1">
              <a:buFont typeface="Wingdings" panose="05000000000000000000" pitchFamily="2" charset="2"/>
              <a:buChar char="v"/>
              <a:defRPr/>
            </a:pPr>
            <a:r>
              <a:rPr lang="ar-SA" sz="2200" b="1" dirty="0">
                <a:solidFill>
                  <a:srgbClr val="006600"/>
                </a:solidFill>
                <a:latin typeface="Times New Roman" panose="02020603050405020304" pitchFamily="18" charset="0"/>
                <a:cs typeface="Times New Roman" panose="02020603050405020304" pitchFamily="18" charset="0"/>
              </a:rPr>
              <a:t>آسیب </a:t>
            </a:r>
            <a:r>
              <a:rPr lang="fa-IR" sz="2200" b="1" dirty="0">
                <a:solidFill>
                  <a:srgbClr val="006600"/>
                </a:solidFill>
                <a:latin typeface="Times New Roman" panose="02020603050405020304" pitchFamily="18" charset="0"/>
                <a:cs typeface="Times New Roman" panose="02020603050405020304" pitchFamily="18" charset="0"/>
              </a:rPr>
              <a:t>آنها </a:t>
            </a:r>
            <a:r>
              <a:rPr lang="ar-SA" sz="2200" b="1" dirty="0">
                <a:solidFill>
                  <a:srgbClr val="006600"/>
                </a:solidFill>
                <a:latin typeface="Times New Roman" panose="02020603050405020304" pitchFamily="18" charset="0"/>
                <a:cs typeface="Times New Roman" panose="02020603050405020304" pitchFamily="18" charset="0"/>
              </a:rPr>
              <a:t>چشمگیر است و </a:t>
            </a:r>
            <a:endParaRPr lang="fa-IR" sz="2200" b="1" dirty="0">
              <a:solidFill>
                <a:srgbClr val="006600"/>
              </a:solidFill>
              <a:latin typeface="Times New Roman" panose="02020603050405020304" pitchFamily="18" charset="0"/>
              <a:cs typeface="Times New Roman" panose="02020603050405020304" pitchFamily="18" charset="0"/>
            </a:endParaRPr>
          </a:p>
          <a:p>
            <a:pPr marL="365769" lvl="1" indent="-365769" algn="r" rtl="1">
              <a:buFont typeface="Wingdings" panose="05000000000000000000" pitchFamily="2" charset="2"/>
              <a:buChar char="v"/>
              <a:defRPr/>
            </a:pPr>
            <a:r>
              <a:rPr lang="ar-SA" sz="2200" b="1" dirty="0">
                <a:solidFill>
                  <a:srgbClr val="006600"/>
                </a:solidFill>
                <a:latin typeface="Times New Roman" panose="02020603050405020304" pitchFamily="18" charset="0"/>
                <a:cs typeface="Times New Roman" panose="02020603050405020304" pitchFamily="18" charset="0"/>
              </a:rPr>
              <a:t>سلول</a:t>
            </a:r>
            <a:r>
              <a:rPr lang="fa-IR" sz="2200" b="1" dirty="0">
                <a:solidFill>
                  <a:srgbClr val="006600"/>
                </a:solidFill>
                <a:latin typeface="Times New Roman" panose="02020603050405020304" pitchFamily="18" charset="0"/>
                <a:cs typeface="Times New Roman" panose="02020603050405020304" pitchFamily="18" charset="0"/>
              </a:rPr>
              <a:t> </a:t>
            </a:r>
            <a:r>
              <a:rPr lang="ar-SA" sz="2200" b="1" dirty="0">
                <a:solidFill>
                  <a:srgbClr val="006600"/>
                </a:solidFill>
                <a:latin typeface="Times New Roman" panose="02020603050405020304" pitchFamily="18" charset="0"/>
                <a:cs typeface="Times New Roman" panose="02020603050405020304" pitchFamily="18" charset="0"/>
              </a:rPr>
              <a:t>توان ترمیم سریع</a:t>
            </a:r>
            <a:r>
              <a:rPr lang="fa-IR" sz="2200" b="1" dirty="0">
                <a:solidFill>
                  <a:srgbClr val="006600"/>
                </a:solidFill>
                <a:latin typeface="Times New Roman" panose="02020603050405020304" pitchFamily="18" charset="0"/>
                <a:cs typeface="Times New Roman" panose="02020603050405020304" pitchFamily="18" charset="0"/>
              </a:rPr>
              <a:t> ندارد</a:t>
            </a:r>
          </a:p>
          <a:p>
            <a:pPr marL="365769" lvl="1" indent="-365769" algn="r" rtl="1">
              <a:buFont typeface="Wingdings" panose="05000000000000000000" pitchFamily="2" charset="2"/>
              <a:buChar char="v"/>
              <a:defRPr/>
            </a:pPr>
            <a:endParaRPr lang="fa-IR" sz="2200" b="1" dirty="0">
              <a:solidFill>
                <a:prstClr val="black"/>
              </a:solidFill>
              <a:latin typeface="Times New Roman" panose="02020603050405020304" pitchFamily="18" charset="0"/>
              <a:cs typeface="Times New Roman" panose="02020603050405020304" pitchFamily="18" charset="0"/>
            </a:endParaRPr>
          </a:p>
          <a:p>
            <a:pPr marL="0" lvl="1" indent="0" algn="r" rtl="1">
              <a:buNone/>
              <a:defRPr/>
            </a:pPr>
            <a:r>
              <a:rPr lang="fa-IR" sz="2200" b="1" dirty="0">
                <a:solidFill>
                  <a:srgbClr val="0000FF"/>
                </a:solidFill>
                <a:latin typeface="Times New Roman" panose="02020603050405020304" pitchFamily="18" charset="0"/>
                <a:cs typeface="Times New Roman" panose="02020603050405020304" pitchFamily="18" charset="0"/>
              </a:rPr>
              <a:t>اثر بیولوژیک تشعشع با </a:t>
            </a:r>
            <a:r>
              <a:rPr lang="en-US" sz="2200" b="1" dirty="0">
                <a:solidFill>
                  <a:srgbClr val="0000FF"/>
                </a:solidFill>
                <a:latin typeface="Times New Roman" panose="02020603050405020304" pitchFamily="18" charset="0"/>
                <a:cs typeface="Times New Roman" panose="02020603050405020304" pitchFamily="18" charset="0"/>
              </a:rPr>
              <a:t>LET</a:t>
            </a:r>
            <a:r>
              <a:rPr lang="fa-IR" sz="2200" b="1" dirty="0">
                <a:solidFill>
                  <a:srgbClr val="0000FF"/>
                </a:solidFill>
                <a:latin typeface="Times New Roman" panose="02020603050405020304" pitchFamily="18" charset="0"/>
                <a:cs typeface="Times New Roman" panose="02020603050405020304" pitchFamily="18" charset="0"/>
              </a:rPr>
              <a:t>  بالا </a:t>
            </a:r>
            <a:r>
              <a:rPr lang="fa-IR" sz="2200" b="1" dirty="0">
                <a:solidFill>
                  <a:prstClr val="black"/>
                </a:solidFill>
                <a:latin typeface="Times New Roman" panose="02020603050405020304" pitchFamily="18" charset="0"/>
                <a:cs typeface="Times New Roman" panose="02020603050405020304" pitchFamily="18" charset="0"/>
              </a:rPr>
              <a:t>مانند ذرات </a:t>
            </a:r>
            <a:r>
              <a:rPr lang="fa-IR" sz="2200" b="1" dirty="0">
                <a:solidFill>
                  <a:srgbClr val="FF0000"/>
                </a:solidFill>
                <a:latin typeface="Times New Roman" panose="02020603050405020304" pitchFamily="18" charset="0"/>
                <a:cs typeface="Times New Roman" panose="02020603050405020304" pitchFamily="18" charset="0"/>
              </a:rPr>
              <a:t>الفا  </a:t>
            </a:r>
          </a:p>
          <a:p>
            <a:pPr marL="365769" lvl="1" indent="-365769" algn="r" rtl="1">
              <a:buFont typeface="Wingdings" panose="05000000000000000000" pitchFamily="2" charset="2"/>
              <a:buChar char="§"/>
              <a:defRPr/>
            </a:pPr>
            <a:r>
              <a:rPr lang="fa-IR" sz="2200" b="1" dirty="0">
                <a:solidFill>
                  <a:srgbClr val="006600"/>
                </a:solidFill>
                <a:latin typeface="Times New Roman" panose="02020603050405020304" pitchFamily="18" charset="0"/>
                <a:cs typeface="Times New Roman" panose="02020603050405020304" pitchFamily="18" charset="0"/>
              </a:rPr>
              <a:t>موجب اسیب بیولوژیک بیشتری </a:t>
            </a:r>
            <a:r>
              <a:rPr lang="fa-IR" sz="2200" b="1" dirty="0">
                <a:solidFill>
                  <a:prstClr val="black"/>
                </a:solidFill>
                <a:latin typeface="Times New Roman" panose="02020603050405020304" pitchFamily="18" charset="0"/>
                <a:cs typeface="Times New Roman" panose="02020603050405020304" pitchFamily="18" charset="0"/>
              </a:rPr>
              <a:t>میشوند اما </a:t>
            </a:r>
          </a:p>
          <a:p>
            <a:pPr marL="365769" lvl="1" indent="-365769" algn="r" rtl="1">
              <a:buFont typeface="Wingdings" panose="05000000000000000000" pitchFamily="2" charset="2"/>
              <a:buChar char="§"/>
              <a:defRPr/>
            </a:pPr>
            <a:r>
              <a:rPr lang="fa-IR" sz="2200" b="1" dirty="0">
                <a:solidFill>
                  <a:prstClr val="black"/>
                </a:solidFill>
                <a:latin typeface="Times New Roman" panose="02020603050405020304" pitchFamily="18" charset="0"/>
                <a:cs typeface="Times New Roman" panose="02020603050405020304" pitchFamily="18" charset="0"/>
              </a:rPr>
              <a:t>از </a:t>
            </a:r>
            <a:r>
              <a:rPr lang="fa-IR" sz="2200" b="1" dirty="0">
                <a:solidFill>
                  <a:srgbClr val="006600"/>
                </a:solidFill>
                <a:latin typeface="Times New Roman" panose="02020603050405020304" pitchFamily="18" charset="0"/>
                <a:cs typeface="Times New Roman" panose="02020603050405020304" pitchFamily="18" charset="0"/>
              </a:rPr>
              <a:t>قابلیت نفوذ کمتری</a:t>
            </a:r>
            <a:r>
              <a:rPr lang="fa-IR" sz="2200" b="1" dirty="0">
                <a:solidFill>
                  <a:prstClr val="black"/>
                </a:solidFill>
                <a:latin typeface="Times New Roman" panose="02020603050405020304" pitchFamily="18" charset="0"/>
                <a:cs typeface="Times New Roman" panose="02020603050405020304" pitchFamily="18" charset="0"/>
              </a:rPr>
              <a:t> برخوردارن </a:t>
            </a:r>
          </a:p>
          <a:p>
            <a:pPr marL="365769" lvl="1" indent="-365769" algn="r" rtl="1">
              <a:buFont typeface="Wingdings" panose="05000000000000000000" pitchFamily="2" charset="2"/>
              <a:buChar char="§"/>
              <a:defRPr/>
            </a:pPr>
            <a:r>
              <a:rPr lang="fa-IR" sz="2200" b="1" dirty="0">
                <a:solidFill>
                  <a:srgbClr val="006600"/>
                </a:solidFill>
                <a:latin typeface="Times New Roman" panose="02020603050405020304" pitchFamily="18" charset="0"/>
                <a:cs typeface="Times New Roman" panose="02020603050405020304" pitchFamily="18" charset="0"/>
              </a:rPr>
              <a:t>فقط میتوانند در چند میلی متر در بافت </a:t>
            </a:r>
            <a:r>
              <a:rPr lang="fa-IR" sz="2200" b="1" dirty="0">
                <a:solidFill>
                  <a:prstClr val="black"/>
                </a:solidFill>
                <a:latin typeface="Times New Roman" panose="02020603050405020304" pitchFamily="18" charset="0"/>
                <a:cs typeface="Times New Roman" panose="02020603050405020304" pitchFamily="18" charset="0"/>
              </a:rPr>
              <a:t> آسیب ایجاد کنند.</a:t>
            </a:r>
          </a:p>
          <a:p>
            <a:pPr marL="365769" lvl="1" indent="-365769" algn="r" rtl="1">
              <a:buFont typeface="Wingdings" panose="05000000000000000000" pitchFamily="2" charset="2"/>
              <a:buChar char="§"/>
              <a:defRPr/>
            </a:pPr>
            <a:endParaRPr lang="fa-IR" sz="2200" b="1" dirty="0">
              <a:solidFill>
                <a:prstClr val="black"/>
              </a:solidFill>
              <a:latin typeface="Times New Roman" panose="02020603050405020304" pitchFamily="18" charset="0"/>
              <a:cs typeface="Times New Roman" panose="02020603050405020304" pitchFamily="18" charset="0"/>
            </a:endParaRPr>
          </a:p>
          <a:p>
            <a:pPr marL="365769" lvl="1" indent="-365769" algn="r" rtl="1">
              <a:buFont typeface="Wingdings" panose="05000000000000000000" pitchFamily="2" charset="2"/>
              <a:buChar char="§"/>
              <a:defRPr/>
            </a:pPr>
            <a:r>
              <a:rPr lang="fa-IR" sz="2200" b="1" dirty="0">
                <a:solidFill>
                  <a:srgbClr val="0000FF"/>
                </a:solidFill>
                <a:latin typeface="Times New Roman" panose="02020603050405020304" pitchFamily="18" charset="0"/>
                <a:cs typeface="Times New Roman" panose="02020603050405020304" pitchFamily="18" charset="0"/>
              </a:rPr>
              <a:t>جذب پرتوهای الفا  </a:t>
            </a:r>
            <a:r>
              <a:rPr lang="fa-IR" sz="2200" b="1" dirty="0">
                <a:solidFill>
                  <a:prstClr val="black"/>
                </a:solidFill>
                <a:latin typeface="Times New Roman" panose="02020603050405020304" pitchFamily="18" charset="0"/>
                <a:cs typeface="Times New Roman" panose="02020603050405020304" pitchFamily="18" charset="0"/>
              </a:rPr>
              <a:t>: به وسیله لباس و در </a:t>
            </a:r>
            <a:r>
              <a:rPr lang="fa-IR" sz="2200" b="1" dirty="0">
                <a:solidFill>
                  <a:srgbClr val="006600"/>
                </a:solidFill>
                <a:latin typeface="Times New Roman" panose="02020603050405020304" pitchFamily="18" charset="0"/>
                <a:cs typeface="Times New Roman" panose="02020603050405020304" pitchFamily="18" charset="0"/>
              </a:rPr>
              <a:t>چند میلی متر اول پوست</a:t>
            </a:r>
            <a:endParaRPr lang="en-US" sz="22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a:t>Movahedi</a:t>
            </a:r>
          </a:p>
        </p:txBody>
      </p:sp>
      <p:sp>
        <p:nvSpPr>
          <p:cNvPr id="5" name="Slide Number Placeholder 4"/>
          <p:cNvSpPr>
            <a:spLocks noGrp="1"/>
          </p:cNvSpPr>
          <p:nvPr>
            <p:ph type="sldNum" sz="quarter" idx="12"/>
          </p:nvPr>
        </p:nvSpPr>
        <p:spPr/>
        <p:txBody>
          <a:bodyPr/>
          <a:lstStyle/>
          <a:p>
            <a:fld id="{4FBB5FCB-E7DE-4F33-B753-76C3644479BB}" type="slidenum">
              <a:rPr lang="en-US" smtClean="0"/>
              <a:pPr/>
              <a:t>8</a:t>
            </a:fld>
            <a:endParaRPr lang="en-US" dirty="0"/>
          </a:p>
        </p:txBody>
      </p:sp>
      <p:pic>
        <p:nvPicPr>
          <p:cNvPr id="6" name="Picture 6"/>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82600" y="1546619"/>
            <a:ext cx="3810000" cy="1355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86D7BDBC-9481-20E1-10DE-23B6DB983B5E}"/>
              </a:ext>
            </a:extLst>
          </p:cNvPr>
          <p:cNvPicPr>
            <a:picLocks noChangeAspect="1"/>
          </p:cNvPicPr>
          <p:nvPr/>
        </p:nvPicPr>
        <p:blipFill>
          <a:blip r:embed="rId4"/>
          <a:stretch>
            <a:fillRect/>
          </a:stretch>
        </p:blipFill>
        <p:spPr>
          <a:xfrm>
            <a:off x="254000" y="3728479"/>
            <a:ext cx="5029200" cy="3281923"/>
          </a:xfrm>
          <a:prstGeom prst="rect">
            <a:avLst/>
          </a:prstGeom>
        </p:spPr>
      </p:pic>
    </p:spTree>
    <p:extLst>
      <p:ext uri="{BB962C8B-B14F-4D97-AF65-F5344CB8AC3E}">
        <p14:creationId xmlns:p14="http://schemas.microsoft.com/office/powerpoint/2010/main" val="1348941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145626"/>
            <a:ext cx="12649200" cy="7023948"/>
          </a:xfrm>
        </p:spPr>
        <p:txBody>
          <a:bodyPr>
            <a:normAutofit/>
          </a:bodyPr>
          <a:lstStyle/>
          <a:p>
            <a:pPr>
              <a:buNone/>
            </a:pPr>
            <a:r>
              <a:rPr lang="en-US" sz="2226" b="1" dirty="0">
                <a:solidFill>
                  <a:srgbClr val="FF0000"/>
                </a:solidFill>
                <a:latin typeface="Times New Roman" panose="02020603050405020304" pitchFamily="18" charset="0"/>
                <a:cs typeface="Times New Roman" panose="02020603050405020304" pitchFamily="18" charset="0"/>
              </a:rPr>
              <a:t>2) Intermediate LET </a:t>
            </a:r>
            <a:r>
              <a:rPr lang="en-US" sz="1979" b="1" dirty="0">
                <a:latin typeface="Times New Roman" pitchFamily="18" charset="0"/>
                <a:cs typeface="Times New Roman" panose="02020603050405020304" pitchFamily="18" charset="0"/>
              </a:rPr>
              <a:t>: like Beams of </a:t>
            </a:r>
            <a:r>
              <a:rPr lang="en-US" sz="1979" b="1" u="sng" dirty="0">
                <a:solidFill>
                  <a:srgbClr val="663300"/>
                </a:solidFill>
                <a:latin typeface="Times New Roman" pitchFamily="18" charset="0"/>
                <a:cs typeface="Times New Roman" panose="02020603050405020304" pitchFamily="18" charset="0"/>
              </a:rPr>
              <a:t>Neutrons </a:t>
            </a:r>
            <a:r>
              <a:rPr lang="en-US" sz="1979" b="1" u="sng" dirty="0">
                <a:solidFill>
                  <a:srgbClr val="FF0000"/>
                </a:solidFill>
                <a:latin typeface="Times New Roman" pitchFamily="18" charset="0"/>
                <a:cs typeface="Times New Roman" panose="02020603050405020304" pitchFamily="18" charset="0"/>
              </a:rPr>
              <a:t>N</a:t>
            </a:r>
          </a:p>
          <a:p>
            <a:pPr>
              <a:buNone/>
            </a:pPr>
            <a:endParaRPr lang="en-US" sz="1979" b="1" dirty="0">
              <a:solidFill>
                <a:srgbClr val="00B050"/>
              </a:solidFill>
              <a:latin typeface="Times New Roman" pitchFamily="18" charset="0"/>
              <a:cs typeface="Times New Roman" panose="02020603050405020304" pitchFamily="18" charset="0"/>
            </a:endParaRPr>
          </a:p>
          <a:p>
            <a:pPr>
              <a:buNone/>
            </a:pPr>
            <a:r>
              <a:rPr lang="en-US" sz="2226" b="1" dirty="0">
                <a:solidFill>
                  <a:srgbClr val="FF0000"/>
                </a:solidFill>
                <a:latin typeface="Times New Roman" pitchFamily="18" charset="0"/>
                <a:cs typeface="Times New Roman" panose="02020603050405020304" pitchFamily="18" charset="0"/>
              </a:rPr>
              <a:t>3) High LET </a:t>
            </a:r>
            <a:r>
              <a:rPr lang="en-US" sz="1979" b="1" dirty="0">
                <a:latin typeface="Times New Roman" pitchFamily="18" charset="0"/>
                <a:cs typeface="Times New Roman" panose="02020603050405020304" pitchFamily="18" charset="0"/>
              </a:rPr>
              <a:t>: like </a:t>
            </a:r>
            <a:r>
              <a:rPr lang="el-GR" sz="1979" b="1" u="sng" dirty="0">
                <a:solidFill>
                  <a:srgbClr val="990033"/>
                </a:solidFill>
                <a:latin typeface="Times New Roman" pitchFamily="18" charset="0"/>
                <a:cs typeface="Times New Roman" panose="02020603050405020304" pitchFamily="18" charset="0"/>
              </a:rPr>
              <a:t>α</a:t>
            </a:r>
            <a:r>
              <a:rPr lang="en-US" sz="1979" b="1" u="sng" dirty="0">
                <a:solidFill>
                  <a:srgbClr val="990033"/>
                </a:solidFill>
                <a:latin typeface="Times New Roman" pitchFamily="18" charset="0"/>
                <a:cs typeface="Times New Roman" panose="02020603050405020304" pitchFamily="18" charset="0"/>
              </a:rPr>
              <a:t> rays </a:t>
            </a:r>
            <a:r>
              <a:rPr lang="en-US" sz="1979" b="1" dirty="0">
                <a:latin typeface="Times New Roman" pitchFamily="18" charset="0"/>
                <a:cs typeface="Times New Roman" panose="02020603050405020304" pitchFamily="18" charset="0"/>
              </a:rPr>
              <a:t>and</a:t>
            </a:r>
            <a:r>
              <a:rPr lang="en-US" sz="1979" b="1" dirty="0">
                <a:solidFill>
                  <a:srgbClr val="7030A0"/>
                </a:solidFill>
                <a:latin typeface="Times New Roman" pitchFamily="18" charset="0"/>
                <a:cs typeface="Times New Roman" panose="02020603050405020304" pitchFamily="18" charset="0"/>
              </a:rPr>
              <a:t> </a:t>
            </a:r>
            <a:r>
              <a:rPr lang="en-US" sz="1979" b="1" dirty="0">
                <a:solidFill>
                  <a:srgbClr val="990033"/>
                </a:solidFill>
                <a:latin typeface="Times New Roman" pitchFamily="18" charset="0"/>
                <a:cs typeface="Times New Roman" panose="02020603050405020304" pitchFamily="18" charset="0"/>
              </a:rPr>
              <a:t>heavy ions:</a:t>
            </a:r>
          </a:p>
          <a:p>
            <a:pPr>
              <a:buFont typeface="Wingdings" panose="05000000000000000000" pitchFamily="2" charset="2"/>
              <a:buChar char="v"/>
            </a:pPr>
            <a:r>
              <a:rPr lang="en-US" sz="1979" b="1" dirty="0">
                <a:latin typeface="Times New Roman" pitchFamily="18" charset="0"/>
                <a:cs typeface="Times New Roman" panose="02020603050405020304" pitchFamily="18" charset="0"/>
              </a:rPr>
              <a:t>Free its  energy in a </a:t>
            </a:r>
            <a:r>
              <a:rPr lang="en-US" sz="1979" b="1" u="sng" dirty="0">
                <a:solidFill>
                  <a:srgbClr val="006600"/>
                </a:solidFill>
                <a:latin typeface="Times New Roman" pitchFamily="18" charset="0"/>
                <a:cs typeface="Times New Roman" panose="02020603050405020304" pitchFamily="18" charset="0"/>
              </a:rPr>
              <a:t>short distance </a:t>
            </a:r>
            <a:r>
              <a:rPr lang="en-US" sz="1979" b="1" dirty="0">
                <a:solidFill>
                  <a:srgbClr val="006600"/>
                </a:solidFill>
                <a:latin typeface="Times New Roman" pitchFamily="18" charset="0"/>
                <a:cs typeface="Times New Roman" panose="02020603050405020304" pitchFamily="18" charset="0"/>
              </a:rPr>
              <a:t>and stopped.</a:t>
            </a:r>
          </a:p>
          <a:p>
            <a:pPr>
              <a:buFont typeface="Wingdings" panose="05000000000000000000" pitchFamily="2" charset="2"/>
              <a:buChar char="v"/>
            </a:pPr>
            <a:r>
              <a:rPr lang="en-US" sz="1979" b="1" dirty="0">
                <a:solidFill>
                  <a:srgbClr val="006600"/>
                </a:solidFill>
                <a:latin typeface="Times New Roman" pitchFamily="18" charset="0"/>
                <a:cs typeface="Times New Roman" panose="02020603050405020304" pitchFamily="18" charset="0"/>
              </a:rPr>
              <a:t>Low penetration</a:t>
            </a:r>
          </a:p>
          <a:p>
            <a:pPr>
              <a:buFont typeface="Wingdings" panose="05000000000000000000" pitchFamily="2" charset="2"/>
              <a:buChar char="v"/>
            </a:pPr>
            <a:r>
              <a:rPr lang="en-US" sz="1979" b="1" dirty="0">
                <a:solidFill>
                  <a:srgbClr val="006600"/>
                </a:solidFill>
                <a:latin typeface="Times New Roman" pitchFamily="18" charset="0"/>
                <a:cs typeface="Times New Roman" panose="02020603050405020304" pitchFamily="18" charset="0"/>
              </a:rPr>
              <a:t>concentration of </a:t>
            </a:r>
            <a:r>
              <a:rPr lang="en-US" sz="1979" b="1" u="sng" dirty="0">
                <a:solidFill>
                  <a:srgbClr val="006600"/>
                </a:solidFill>
                <a:latin typeface="Times New Roman" pitchFamily="18" charset="0"/>
                <a:cs typeface="Times New Roman" panose="02020603050405020304" pitchFamily="18" charset="0"/>
              </a:rPr>
              <a:t>ion making</a:t>
            </a:r>
          </a:p>
          <a:p>
            <a:pPr>
              <a:buFont typeface="Wingdings" panose="05000000000000000000" pitchFamily="2" charset="2"/>
              <a:buChar char="v"/>
            </a:pPr>
            <a:r>
              <a:rPr lang="en-US" sz="1979" b="1" u="sng" dirty="0">
                <a:solidFill>
                  <a:srgbClr val="006600"/>
                </a:solidFill>
                <a:latin typeface="Times New Roman" pitchFamily="18" charset="0"/>
                <a:cs typeface="Times New Roman" panose="02020603050405020304" pitchFamily="18" charset="0"/>
              </a:rPr>
              <a:t>Dramatic and rapid cell </a:t>
            </a:r>
            <a:r>
              <a:rPr lang="en-US" sz="1979" b="1" u="sng" dirty="0">
                <a:solidFill>
                  <a:srgbClr val="990033"/>
                </a:solidFill>
                <a:latin typeface="Times New Roman" pitchFamily="18" charset="0"/>
                <a:cs typeface="Times New Roman" panose="02020603050405020304" pitchFamily="18" charset="0"/>
              </a:rPr>
              <a:t>damage</a:t>
            </a:r>
            <a:r>
              <a:rPr lang="en-US" sz="1979" b="1" u="sng" dirty="0">
                <a:solidFill>
                  <a:srgbClr val="006600"/>
                </a:solidFill>
                <a:latin typeface="Times New Roman" pitchFamily="18" charset="0"/>
                <a:cs typeface="Times New Roman" panose="02020603050405020304" pitchFamily="18" charset="0"/>
              </a:rPr>
              <a:t> </a:t>
            </a:r>
            <a:r>
              <a:rPr lang="en-US" sz="1979" b="1" dirty="0">
                <a:latin typeface="Times New Roman" pitchFamily="18" charset="0"/>
                <a:cs typeface="Times New Roman" panose="02020603050405020304" pitchFamily="18" charset="0"/>
              </a:rPr>
              <a:t>(cells can not be repaired)</a:t>
            </a:r>
          </a:p>
          <a:p>
            <a:pPr>
              <a:buFont typeface="Wingdings" panose="05000000000000000000" pitchFamily="2" charset="2"/>
              <a:buChar char="v"/>
            </a:pPr>
            <a:endParaRPr lang="en-US" sz="1979" b="1" dirty="0">
              <a:latin typeface="Times New Roman" pitchFamily="18" charset="0"/>
              <a:cs typeface="Times New Roman" panose="02020603050405020304" pitchFamily="18" charset="0"/>
            </a:endParaRPr>
          </a:p>
          <a:p>
            <a:pPr>
              <a:buNone/>
            </a:pPr>
            <a:r>
              <a:rPr lang="en-US" sz="1979" b="1" dirty="0">
                <a:solidFill>
                  <a:srgbClr val="FF0000"/>
                </a:solidFill>
                <a:latin typeface="Times New Roman" pitchFamily="18" charset="0"/>
                <a:cs typeface="Times New Roman" pitchFamily="18" charset="0"/>
              </a:rPr>
              <a:t>Examples of LET</a:t>
            </a:r>
          </a:p>
          <a:p>
            <a:pPr>
              <a:buNone/>
            </a:pPr>
            <a:r>
              <a:rPr lang="en-US" sz="1979" b="1" dirty="0">
                <a:latin typeface="Times New Roman" pitchFamily="18" charset="0"/>
                <a:cs typeface="Times New Roman" panose="02020603050405020304" pitchFamily="18" charset="0"/>
              </a:rPr>
              <a:t>                                                                                                    </a:t>
            </a:r>
          </a:p>
        </p:txBody>
      </p:sp>
      <p:sp>
        <p:nvSpPr>
          <p:cNvPr id="2" name="Slide Number Placeholder 1"/>
          <p:cNvSpPr>
            <a:spLocks noGrp="1"/>
          </p:cNvSpPr>
          <p:nvPr>
            <p:ph type="sldNum" sz="quarter" idx="12"/>
          </p:nvPr>
        </p:nvSpPr>
        <p:spPr/>
        <p:txBody>
          <a:bodyPr/>
          <a:lstStyle/>
          <a:p>
            <a:fld id="{D57F1E4F-1CFF-5643-939E-217C01CDF565}" type="slidenum">
              <a:rPr lang="en-US" smtClean="0">
                <a:solidFill>
                  <a:prstClr val="black">
                    <a:tint val="75000"/>
                  </a:prstClr>
                </a:solidFill>
              </a:rPr>
              <a:pPr/>
              <a:t>9</a:t>
            </a:fld>
            <a:endParaRPr lang="en-US" dirty="0">
              <a:solidFill>
                <a:prstClr val="black">
                  <a:tint val="75000"/>
                </a:prstClr>
              </a:solidFill>
            </a:endParaRPr>
          </a:p>
        </p:txBody>
      </p:sp>
      <p:pic>
        <p:nvPicPr>
          <p:cNvPr id="18434" name="Picture 2"/>
          <p:cNvPicPr>
            <a:picLocks noChangeAspect="1" noChangeArrowheads="1"/>
          </p:cNvPicPr>
          <p:nvPr/>
        </p:nvPicPr>
        <p:blipFill>
          <a:blip r:embed="rId2"/>
          <a:srcRect/>
          <a:stretch>
            <a:fillRect/>
          </a:stretch>
        </p:blipFill>
        <p:spPr bwMode="auto">
          <a:xfrm>
            <a:off x="7299115" y="1764368"/>
            <a:ext cx="2587229" cy="692541"/>
          </a:xfrm>
          <a:prstGeom prst="rect">
            <a:avLst/>
          </a:prstGeom>
          <a:noFill/>
          <a:ln w="9525">
            <a:noFill/>
            <a:miter lim="800000"/>
            <a:headEnd/>
            <a:tailEnd/>
          </a:ln>
        </p:spPr>
      </p:pic>
      <p:pic>
        <p:nvPicPr>
          <p:cNvPr id="5" name="Picture 4"/>
          <p:cNvPicPr>
            <a:picLocks noChangeAspect="1"/>
          </p:cNvPicPr>
          <p:nvPr/>
        </p:nvPicPr>
        <p:blipFill>
          <a:blip r:embed="rId3"/>
          <a:stretch>
            <a:fillRect/>
          </a:stretch>
        </p:blipFill>
        <p:spPr>
          <a:xfrm>
            <a:off x="2168226" y="3722828"/>
            <a:ext cx="3203324" cy="3155491"/>
          </a:xfrm>
          <a:prstGeom prst="rect">
            <a:avLst/>
          </a:prstGeom>
        </p:spPr>
      </p:pic>
      <p:pic>
        <p:nvPicPr>
          <p:cNvPr id="6" name="Picture 5"/>
          <p:cNvPicPr>
            <a:picLocks noChangeAspect="1"/>
          </p:cNvPicPr>
          <p:nvPr/>
        </p:nvPicPr>
        <p:blipFill>
          <a:blip r:embed="rId4">
            <a:lum bright="-10000" contrast="40000"/>
          </a:blip>
          <a:stretch>
            <a:fillRect/>
          </a:stretch>
        </p:blipFill>
        <p:spPr>
          <a:xfrm>
            <a:off x="6608294" y="3506820"/>
            <a:ext cx="4007179" cy="3388250"/>
          </a:xfrm>
          <a:prstGeom prst="rect">
            <a:avLst/>
          </a:prstGeom>
        </p:spPr>
      </p:pic>
      <p:sp>
        <p:nvSpPr>
          <p:cNvPr id="4" name="Footer Placeholder 3"/>
          <p:cNvSpPr>
            <a:spLocks noGrp="1"/>
          </p:cNvSpPr>
          <p:nvPr>
            <p:ph type="ftr" sz="quarter" idx="11"/>
          </p:nvPr>
        </p:nvSpPr>
        <p:spPr/>
        <p:txBody>
          <a:bodyPr/>
          <a:lstStyle/>
          <a:p>
            <a:r>
              <a:rPr lang="en-US">
                <a:solidFill>
                  <a:prstClr val="black">
                    <a:tint val="75000"/>
                  </a:prstClr>
                </a:solidFill>
              </a:rPr>
              <a:t>Movahedi</a:t>
            </a:r>
            <a:endParaRPr lang="en-US" dirty="0">
              <a:solidFill>
                <a:prstClr val="black">
                  <a:tint val="75000"/>
                </a:prstClr>
              </a:solidFill>
            </a:endParaRPr>
          </a:p>
        </p:txBody>
      </p:sp>
    </p:spTree>
    <p:extLst>
      <p:ext uri="{BB962C8B-B14F-4D97-AF65-F5344CB8AC3E}">
        <p14:creationId xmlns:p14="http://schemas.microsoft.com/office/powerpoint/2010/main" val="25790516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4070</TotalTime>
  <Words>7711</Words>
  <Application>Microsoft Office PowerPoint</Application>
  <PresentationFormat>Custom</PresentationFormat>
  <Paragraphs>1096</Paragraphs>
  <Slides>61</Slides>
  <Notes>6</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61</vt:i4>
      </vt:variant>
    </vt:vector>
  </HeadingPairs>
  <TitlesOfParts>
    <vt:vector size="70" baseType="lpstr">
      <vt:lpstr>Arial</vt:lpstr>
      <vt:lpstr>Arial Black</vt:lpstr>
      <vt:lpstr>Calibri</vt:lpstr>
      <vt:lpstr>Tahoma</vt:lpstr>
      <vt:lpstr>Times New Roman</vt:lpstr>
      <vt:lpstr>Wingdings</vt:lpstr>
      <vt:lpstr>Office Theme</vt:lpstr>
      <vt:lpstr>1_Office Theme</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ضرایب توزین پرتو (فاکتور WR ) Radiation weighting factors (WR)  ICRP 60 (1991)</vt:lpstr>
      <vt:lpstr>ضرایب توزین بافت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Apadana</dc:creator>
  <cp:lastModifiedBy>user</cp:lastModifiedBy>
  <cp:revision>457</cp:revision>
  <dcterms:created xsi:type="dcterms:W3CDTF">2017-04-10T08:36:30Z</dcterms:created>
  <dcterms:modified xsi:type="dcterms:W3CDTF">2025-11-16T06:32:44Z</dcterms:modified>
</cp:coreProperties>
</file>