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5" r:id="rId17"/>
    <p:sldId id="272" r:id="rId18"/>
    <p:sldId id="274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0.m4a"/><Relationship Id="rId6" Type="http://schemas.microsoft.com/office/2007/relationships/media" Target="../media/media10.m4a"/><Relationship Id="rId5" Type="http://schemas.openxmlformats.org/officeDocument/2006/relationships/image" Target="../media/image10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salijoon.ws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11.m4a"/><Relationship Id="rId6" Type="http://schemas.openxmlformats.org/officeDocument/2006/relationships/image" Target="../media/image2.png"/><Relationship Id="rId5" Type="http://schemas.microsoft.com/office/2007/relationships/media" Target="../media/media11.m4a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2.m4a"/><Relationship Id="rId6" Type="http://schemas.openxmlformats.org/officeDocument/2006/relationships/image" Target="../media/image2.png"/><Relationship Id="rId5" Type="http://schemas.microsoft.com/office/2007/relationships/media" Target="../media/media12.m4a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3.m4a"/><Relationship Id="rId6" Type="http://schemas.openxmlformats.org/officeDocument/2006/relationships/image" Target="../media/image2.png"/><Relationship Id="rId5" Type="http://schemas.microsoft.com/office/2007/relationships/media" Target="../media/media13.m4a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4.m4a"/><Relationship Id="rId6" Type="http://schemas.microsoft.com/office/2007/relationships/media" Target="../media/media14.m4a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media" Target="../media/media15.m4a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5.m4a"/><Relationship Id="rId1" Type="http://schemas.openxmlformats.org/officeDocument/2006/relationships/audio" Target="../media/media12.m4a"/><Relationship Id="rId6" Type="http://schemas.microsoft.com/office/2007/relationships/media" Target="../media/media12.m4a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6.m4a"/><Relationship Id="rId5" Type="http://schemas.openxmlformats.org/officeDocument/2006/relationships/image" Target="../media/image2.png"/><Relationship Id="rId4" Type="http://schemas.microsoft.com/office/2007/relationships/media" Target="../media/media16.m4a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7.m4a"/><Relationship Id="rId5" Type="http://schemas.openxmlformats.org/officeDocument/2006/relationships/image" Target="../media/image2.png"/><Relationship Id="rId4" Type="http://schemas.microsoft.com/office/2007/relationships/media" Target="../media/media17.m4a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salijoon.ws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4a"/><Relationship Id="rId5" Type="http://schemas.openxmlformats.org/officeDocument/2006/relationships/image" Target="../media/image2.png"/><Relationship Id="rId4" Type="http://schemas.microsoft.com/office/2007/relationships/media" Target="../media/media1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m4a"/><Relationship Id="rId6" Type="http://schemas.openxmlformats.org/officeDocument/2006/relationships/image" Target="../media/image2.png"/><Relationship Id="rId5" Type="http://schemas.microsoft.com/office/2007/relationships/media" Target="../media/media2.m4a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.m4a"/><Relationship Id="rId5" Type="http://schemas.openxmlformats.org/officeDocument/2006/relationships/image" Target="../media/image2.png"/><Relationship Id="rId4" Type="http://schemas.microsoft.com/office/2007/relationships/media" Target="../media/media3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5.m4a"/><Relationship Id="rId6" Type="http://schemas.microsoft.com/office/2007/relationships/media" Target="../media/media5.m4a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6.m4a"/><Relationship Id="rId5" Type="http://schemas.openxmlformats.org/officeDocument/2006/relationships/image" Target="../media/image2.png"/><Relationship Id="rId4" Type="http://schemas.microsoft.com/office/2007/relationships/media" Target="../media/media6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7.m4a"/><Relationship Id="rId6" Type="http://schemas.microsoft.com/office/2007/relationships/media" Target="../media/media7.m4a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media" Target="../media/media9.m4a"/><Relationship Id="rId2" Type="http://schemas.openxmlformats.org/officeDocument/2006/relationships/audio" Target="../media/media9.m4a"/><Relationship Id="rId1" Type="http://schemas.openxmlformats.org/officeDocument/2006/relationships/audio" Target="../media/media8.m4a"/><Relationship Id="rId6" Type="http://schemas.openxmlformats.org/officeDocument/2006/relationships/image" Target="../media/image2.png"/><Relationship Id="rId5" Type="http://schemas.microsoft.com/office/2007/relationships/media" Target="../media/media8.m4a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1905000"/>
            <a:ext cx="8382000" cy="1905000"/>
          </a:xfrm>
        </p:spPr>
        <p:txBody>
          <a:bodyPr/>
          <a:lstStyle/>
          <a:p>
            <a:pPr algn="l" eaLnBrk="1" hangingPunct="1">
              <a:spcBef>
                <a:spcPct val="0"/>
              </a:spcBef>
            </a:pPr>
            <a:r>
              <a:rPr lang="ar-SA" altLang="en-US" sz="8000" b="1">
                <a:solidFill>
                  <a:schemeClr val="hlink"/>
                </a:solidFill>
                <a:latin typeface="Jadid-s" pitchFamily="2" charset="0"/>
                <a:cs typeface="Homa" pitchFamily="2" charset="-78"/>
              </a:rPr>
              <a:t>ب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سم </a:t>
            </a:r>
            <a:r>
              <a:rPr lang="fa-IR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ا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لله الرحمن الرح</a:t>
            </a:r>
            <a:r>
              <a:rPr lang="fa-IR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ي</a:t>
            </a:r>
            <a:r>
              <a:rPr lang="ar-SA" altLang="en-US" sz="8000" b="1">
                <a:solidFill>
                  <a:schemeClr val="hlink"/>
                </a:solidFill>
                <a:latin typeface="Munir 3" pitchFamily="2" charset="2"/>
                <a:cs typeface="Homa" pitchFamily="2" charset="-78"/>
              </a:rPr>
              <a:t>م</a:t>
            </a:r>
            <a:endParaRPr lang="en-US" altLang="en-US" sz="8000" b="1">
              <a:solidFill>
                <a:schemeClr val="hlink"/>
              </a:solidFill>
              <a:latin typeface="Munir 3" pitchFamily="2" charset="2"/>
              <a:cs typeface="Homa" pitchFamily="2" charset="-78"/>
            </a:endParaRPr>
          </a:p>
          <a:p>
            <a:pPr eaLnBrk="1" hangingPunct="1"/>
            <a:endParaRPr lang="en-US" altLang="en-US" b="1" smtClean="0">
              <a:latin typeface="Munir 3" pitchFamily="2" charset="2"/>
              <a:cs typeface="Hom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952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</a:rPr>
              <a:t>Spongy bone</a:t>
            </a:r>
            <a:endParaRPr lang="en-US" altLang="en-US" b="1" dirty="0" smtClean="0">
              <a:solidFill>
                <a:srgbClr val="FF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838200"/>
            <a:ext cx="9144000" cy="60198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n-US" sz="2800" b="1" dirty="0" smtClean="0"/>
              <a:t> flat bone</a:t>
            </a:r>
            <a:endParaRPr lang="en-US" altLang="en-US" sz="2800" b="1" dirty="0">
              <a:solidFill>
                <a:srgbClr val="0000FF"/>
              </a:solidFill>
            </a:endParaRP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4953000" y="1752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6389" y="2706710"/>
            <a:ext cx="3830058" cy="3586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2" descr="http://reflow.scribd.com/2ng0hauyyo1j9ru/images/image-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26947" y="2612179"/>
            <a:ext cx="3651160" cy="35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skelet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090" y="2706710"/>
            <a:ext cx="3165049" cy="386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67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4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mhtml:file://C:\Users\IT-Tarashe\Desktop\SUMS%20Webmail%20(SQ-Mail%201_4_19).mht!http://salijoon.info/mail/910316/elham%20bakhsh/10.jpg">
            <a:hlinkClick r:id="rId2" tooltip="This external link will open in a new window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257300"/>
            <a:ext cx="57912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961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FF0000"/>
                </a:solidFill>
              </a:rPr>
              <a:t>Compact bone</a:t>
            </a:r>
            <a:br>
              <a:rPr lang="en-US" altLang="en-US" smtClean="0">
                <a:solidFill>
                  <a:srgbClr val="FF0000"/>
                </a:solidFill>
              </a:rPr>
            </a:br>
            <a:r>
              <a:rPr lang="en-US" altLang="en-US" smtClean="0">
                <a:solidFill>
                  <a:srgbClr val="FF0000"/>
                </a:solidFill>
              </a:rPr>
              <a:t>long bone</a:t>
            </a:r>
            <a:endParaRPr lang="fa-IR" altLang="en-US" smtClean="0">
              <a:solidFill>
                <a:srgbClr val="FF0000"/>
              </a:solidFill>
            </a:endParaRPr>
          </a:p>
        </p:txBody>
      </p:sp>
      <p:pic>
        <p:nvPicPr>
          <p:cNvPr id="13315" name="Picture 2" descr="PS1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200400"/>
            <a:ext cx="348615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5" descr="f6-8l_components_of_bon_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971800"/>
            <a:ext cx="50450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10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0000"/>
                </a:solidFill>
              </a:rPr>
              <a:t>Compact bone</a:t>
            </a:r>
            <a:r>
              <a:rPr lang="en-US" altLang="en-US" smtClean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14400"/>
            <a:ext cx="9144000" cy="5943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1- Outercircum ferential system 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 2- Inner circumferential system 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 3- Haversian system 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4- Interstitial system </a:t>
            </a:r>
          </a:p>
        </p:txBody>
      </p:sp>
      <p:pic>
        <p:nvPicPr>
          <p:cNvPr id="14340" name="Picture 8" descr="bocar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743200"/>
            <a:ext cx="2514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3-21-CompactBoneDraw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09800"/>
            <a:ext cx="5257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700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0000"/>
                </a:solidFill>
              </a:rPr>
              <a:t>HAVERSIAN SYSTem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066800"/>
            <a:ext cx="9144000" cy="5791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1-Centeral canal: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2- Concentric lamella (4-20)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(Isotropic layer &amp; Anisotropic layer)</a:t>
            </a:r>
          </a:p>
          <a:p>
            <a:pPr eaLnBrk="1" hangingPunct="1">
              <a:buFontTx/>
              <a:buNone/>
            </a:pPr>
            <a:endParaRPr lang="en-US" altLang="en-US" sz="2800" b="1">
              <a:solidFill>
                <a:srgbClr val="0000FF"/>
              </a:solidFill>
            </a:endParaRPr>
          </a:p>
          <a:p>
            <a:pPr eaLnBrk="1" hangingPunct="1"/>
            <a:endParaRPr lang="en-US" altLang="en-US" sz="2800" b="1">
              <a:solidFill>
                <a:srgbClr val="0000FF"/>
              </a:solidFill>
            </a:endParaRPr>
          </a:p>
        </p:txBody>
      </p:sp>
      <p:pic>
        <p:nvPicPr>
          <p:cNvPr id="15364" name="Picture 4" descr="osteon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9238" y="3505200"/>
            <a:ext cx="4068762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image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200400"/>
            <a:ext cx="474821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074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/>
              <a:t>Perforating  canal</a:t>
            </a:r>
            <a:br>
              <a:rPr lang="en-US" altLang="en-US" sz="4000" b="1"/>
            </a:br>
            <a:r>
              <a:rPr lang="en-US" altLang="en-US" sz="4000" b="1"/>
              <a:t>VOLKMAN CANAL</a:t>
            </a:r>
          </a:p>
        </p:txBody>
      </p:sp>
      <p:pic>
        <p:nvPicPr>
          <p:cNvPr id="16387" name="Picture 4" descr="histology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24000" y="1524000"/>
            <a:ext cx="8763000" cy="5334000"/>
          </a:xfrm>
          <a:noFill/>
        </p:spPr>
      </p:pic>
      <p:pic>
        <p:nvPicPr>
          <p:cNvPr id="3482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8763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2" descr="http://www.udel.edu/biology/Wags/histopage/illuspage/icb/compactbo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9144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004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15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14400"/>
            <a:ext cx="9144000" cy="5943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sz="2800" b="1" dirty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800" b="1" dirty="0" smtClean="0">
                <a:solidFill>
                  <a:srgbClr val="0000FF"/>
                </a:solidFill>
              </a:rPr>
              <a:t>Interstitial </a:t>
            </a:r>
            <a:r>
              <a:rPr lang="en-US" altLang="en-US" sz="2800" b="1" dirty="0">
                <a:solidFill>
                  <a:srgbClr val="0000FF"/>
                </a:solidFill>
              </a:rPr>
              <a:t>system </a:t>
            </a:r>
          </a:p>
        </p:txBody>
      </p:sp>
      <p:pic>
        <p:nvPicPr>
          <p:cNvPr id="14340" name="Picture 8" descr="bocar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743200"/>
            <a:ext cx="2514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3-21-CompactBoneDraw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09800"/>
            <a:ext cx="5257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676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0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58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a-IR" alt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a-IR" altLang="en-US" smtClean="0"/>
          </a:p>
        </p:txBody>
      </p:sp>
      <p:pic>
        <p:nvPicPr>
          <p:cNvPr id="17412" name="Picture 4" descr="bonean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81000"/>
            <a:ext cx="88392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772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5" descr="skelet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7824" y="1862929"/>
            <a:ext cx="3767138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135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html:file://C:\Users\IT-Tarashe\Desktop\SUMS%20Webmail%20(SQ-Mail%201_4_19).mht!http://salijoon.info/mail/910316/elham%20bakhsh/15.jpg">
            <a:hlinkClick r:id="rId2" tooltip="This external link will open in a new window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81000"/>
            <a:ext cx="47625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533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0000"/>
                </a:solidFill>
              </a:rPr>
              <a:t>Capsules of bone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90600"/>
            <a:ext cx="9144000" cy="5867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9900"/>
                </a:solidFill>
              </a:rPr>
              <a:t>Periostrium: </a:t>
            </a:r>
            <a:r>
              <a:rPr lang="en-US" altLang="en-US" sz="2800" b="1">
                <a:solidFill>
                  <a:srgbClr val="0000FF"/>
                </a:solidFill>
              </a:rPr>
              <a:t>around of bone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9900"/>
                </a:solidFill>
              </a:rPr>
              <a:t>Endostrium: </a:t>
            </a:r>
            <a:r>
              <a:rPr lang="en-US" altLang="en-US" sz="2800" b="1">
                <a:solidFill>
                  <a:srgbClr val="0000FF"/>
                </a:solidFill>
              </a:rPr>
              <a:t>around of bone marrow</a:t>
            </a:r>
          </a:p>
        </p:txBody>
      </p:sp>
      <p:pic>
        <p:nvPicPr>
          <p:cNvPr id="3076" name="Picture 4" descr="bone%20anato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133600"/>
            <a:ext cx="6477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464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76200"/>
          </a:xfrm>
        </p:spPr>
        <p:txBody>
          <a:bodyPr>
            <a:normAutofit fontScale="90000"/>
          </a:bodyPr>
          <a:lstStyle/>
          <a:p>
            <a:pPr eaLnBrk="1" hangingPunct="1"/>
            <a:endParaRPr lang="fa-IR" altLang="en-US" sz="400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28600"/>
            <a:ext cx="9144000" cy="6477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Periostrium</a:t>
            </a:r>
            <a:r>
              <a:rPr lang="en-US" altLang="en-US" sz="2800" b="1"/>
              <a:t> : 2 Layers </a:t>
            </a:r>
          </a:p>
          <a:p>
            <a:pPr eaLnBrk="1" hangingPunct="1">
              <a:buFontTx/>
              <a:buNone/>
            </a:pPr>
            <a:r>
              <a:rPr lang="en-US" altLang="en-US" sz="2800" b="1"/>
              <a:t>1- Outer:  </a:t>
            </a:r>
            <a:r>
              <a:rPr lang="en-US" altLang="en-US" sz="2800" b="1">
                <a:solidFill>
                  <a:srgbClr val="0000FF"/>
                </a:solidFill>
              </a:rPr>
              <a:t>Firbous connective tissue</a:t>
            </a:r>
            <a:r>
              <a:rPr lang="en-US" altLang="en-US" sz="2800" b="1"/>
              <a:t> (Shapey's fiber)</a:t>
            </a:r>
          </a:p>
          <a:p>
            <a:pPr eaLnBrk="1" hangingPunct="1">
              <a:buFontTx/>
              <a:buNone/>
            </a:pPr>
            <a:r>
              <a:rPr lang="en-US" altLang="en-US" sz="2800" b="1"/>
              <a:t>2- Inner:  </a:t>
            </a:r>
            <a:r>
              <a:rPr lang="en-US" altLang="en-US" sz="2800" b="1">
                <a:solidFill>
                  <a:srgbClr val="0000FF"/>
                </a:solidFill>
              </a:rPr>
              <a:t>Mesenchymal cell (</a:t>
            </a:r>
            <a:r>
              <a:rPr lang="en-US" altLang="en-US" sz="2800" b="1"/>
              <a:t>osteoprogenitor cell )</a:t>
            </a:r>
          </a:p>
          <a:p>
            <a:pPr eaLnBrk="1" hangingPunct="1">
              <a:buFontTx/>
              <a:buNone/>
            </a:pPr>
            <a:endParaRPr lang="en-US" altLang="en-US" sz="2800" b="1"/>
          </a:p>
          <a:p>
            <a:pPr eaLnBrk="1" hangingPunct="1">
              <a:buFontTx/>
              <a:buNone/>
            </a:pPr>
            <a:endParaRPr lang="en-US" altLang="en-US" sz="2800" b="1"/>
          </a:p>
          <a:p>
            <a:pPr eaLnBrk="1" hangingPunct="1">
              <a:buFontTx/>
              <a:buNone/>
            </a:pPr>
            <a:endParaRPr lang="en-US" altLang="en-US" sz="2800" b="1"/>
          </a:p>
          <a:p>
            <a:pPr eaLnBrk="1" hangingPunct="1">
              <a:buFontTx/>
              <a:buNone/>
            </a:pPr>
            <a:endParaRPr lang="en-US" altLang="en-US" sz="2800" b="1"/>
          </a:p>
          <a:p>
            <a:pPr eaLnBrk="1" hangingPunct="1">
              <a:buFontTx/>
              <a:buNone/>
            </a:pPr>
            <a:r>
              <a:rPr lang="en-US" altLang="en-US" sz="2800" b="1"/>
              <a:t> </a:t>
            </a:r>
          </a:p>
        </p:txBody>
      </p:sp>
      <p:pic>
        <p:nvPicPr>
          <p:cNvPr id="4100" name="Picture 7" descr="http://php.med.unsw.edu.au/embryology/images/5/50/Perioste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90800"/>
            <a:ext cx="4178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9" descr="http://ts4.mm.bing.net/th?id=I4633613174833775&amp;pid=1.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362200"/>
            <a:ext cx="4114800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378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06362"/>
          </a:xfrm>
        </p:spPr>
        <p:txBody>
          <a:bodyPr>
            <a:normAutofit fontScale="90000"/>
          </a:bodyPr>
          <a:lstStyle/>
          <a:p>
            <a:pPr eaLnBrk="1" hangingPunct="1"/>
            <a:endParaRPr lang="fa-IR" altLang="en-US" sz="40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457200"/>
            <a:ext cx="8610600" cy="6400800"/>
          </a:xfrm>
        </p:spPr>
        <p:txBody>
          <a:bodyPr/>
          <a:lstStyle/>
          <a:p>
            <a:pPr lvl="4" eaLnBrk="1" hangingPunct="1">
              <a:buFontTx/>
              <a:buNone/>
            </a:pPr>
            <a:r>
              <a:rPr lang="en-US" altLang="en-US" sz="3200" b="1" dirty="0" err="1">
                <a:solidFill>
                  <a:srgbClr val="0000FF"/>
                </a:solidFill>
              </a:rPr>
              <a:t>Endostrium</a:t>
            </a:r>
            <a:r>
              <a:rPr lang="en-US" altLang="en-US" sz="3200" b="1" dirty="0">
                <a:solidFill>
                  <a:srgbClr val="0000FF"/>
                </a:solidFill>
              </a:rPr>
              <a:t> : </a:t>
            </a:r>
          </a:p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chemeClr val="hlink"/>
                </a:solidFill>
              </a:rPr>
              <a:t>Fibrous connective tissue + mesenchymal cell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52600"/>
            <a:ext cx="5257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879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64635" y="533400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0000"/>
                </a:solidFill>
              </a:rPr>
              <a:t>Type of bone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en-US" altLang="en-US" sz="5400" b="1" dirty="0" smtClean="0">
                <a:solidFill>
                  <a:srgbClr val="0000FF"/>
                </a:solidFill>
              </a:rPr>
              <a:t>Primary bone</a:t>
            </a:r>
          </a:p>
          <a:p>
            <a:pPr algn="ctr" eaLnBrk="1" hangingPunct="1"/>
            <a:r>
              <a:rPr lang="en-US" altLang="en-US" sz="5400" b="1" dirty="0" smtClean="0">
                <a:solidFill>
                  <a:srgbClr val="0000FF"/>
                </a:solidFill>
              </a:rPr>
              <a:t>Secondary bone</a:t>
            </a:r>
          </a:p>
          <a:p>
            <a:pPr algn="ctr" eaLnBrk="1" hangingPunct="1"/>
            <a:endParaRPr lang="en-US" altLang="en-US" b="1" dirty="0" smtClean="0">
              <a:solidFill>
                <a:srgbClr val="0000FF"/>
              </a:solidFill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45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219200"/>
          </a:xfrm>
        </p:spPr>
        <p:txBody>
          <a:bodyPr/>
          <a:lstStyle/>
          <a:p>
            <a:pPr algn="l" eaLnBrk="1" hangingPunct="1"/>
            <a:r>
              <a:rPr lang="en-US" altLang="en-US" sz="4000" b="1" dirty="0">
                <a:solidFill>
                  <a:srgbClr val="FF0000"/>
                </a:solidFill>
              </a:rPr>
              <a:t>Primary bone = Immature </a:t>
            </a:r>
            <a:r>
              <a:rPr lang="en-US" altLang="en-US" sz="4000" b="1" dirty="0" smtClean="0">
                <a:solidFill>
                  <a:srgbClr val="FF0000"/>
                </a:solidFill>
              </a:rPr>
              <a:t>=woven</a:t>
            </a:r>
            <a:r>
              <a:rPr lang="en-US" altLang="en-US" sz="4000" b="1" dirty="0" smtClean="0">
                <a:solidFill>
                  <a:srgbClr val="66FF33"/>
                </a:solidFill>
              </a:rPr>
              <a:t> </a:t>
            </a:r>
            <a:endParaRPr lang="en-US" altLang="en-US" sz="4000" b="1" dirty="0">
              <a:solidFill>
                <a:srgbClr val="66FF33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9144000" cy="5638800"/>
          </a:xfrm>
        </p:spPr>
        <p:txBody>
          <a:bodyPr/>
          <a:lstStyle/>
          <a:p>
            <a:pPr marL="609600" indent="-609600">
              <a:buNone/>
            </a:pPr>
            <a:r>
              <a:rPr lang="en-US" altLang="en-US" b="1" dirty="0" smtClean="0"/>
              <a:t>- </a:t>
            </a:r>
            <a:r>
              <a:rPr lang="en-US" altLang="en-US" sz="2800" b="1" dirty="0" smtClean="0"/>
              <a:t>Embryo : all skeleton </a:t>
            </a:r>
          </a:p>
          <a:p>
            <a:pPr marL="609600" indent="-609600">
              <a:buNone/>
            </a:pPr>
            <a:r>
              <a:rPr lang="en-US" altLang="en-US" sz="2800" b="1" dirty="0" smtClean="0"/>
              <a:t>-Adult :</a:t>
            </a:r>
          </a:p>
          <a:p>
            <a:pPr marL="609600" indent="-609600">
              <a:buNone/>
            </a:pPr>
            <a:r>
              <a:rPr lang="en-US" altLang="en-US" sz="2800" b="1" dirty="0" smtClean="0"/>
              <a:t>-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suture of skull</a:t>
            </a:r>
          </a:p>
          <a:p>
            <a:pPr marL="609600" indent="-609600">
              <a:buNone/>
            </a:pPr>
            <a:r>
              <a:rPr lang="en-US" altLang="en-US" sz="2800" b="1" dirty="0" smtClean="0">
                <a:solidFill>
                  <a:srgbClr val="0000FF"/>
                </a:solidFill>
              </a:rPr>
              <a:t>-insertion of tendon</a:t>
            </a:r>
          </a:p>
          <a:p>
            <a:pPr marL="609600" indent="-609600">
              <a:buNone/>
            </a:pPr>
            <a:r>
              <a:rPr lang="en-US" altLang="en-US" sz="2800" b="1" dirty="0" smtClean="0">
                <a:solidFill>
                  <a:srgbClr val="0000FF"/>
                </a:solidFill>
              </a:rPr>
              <a:t>-alveolar bone</a:t>
            </a:r>
            <a:endParaRPr lang="en-US" altLang="en-US" b="1" dirty="0" smtClean="0">
              <a:solidFill>
                <a:srgbClr val="CC0066"/>
              </a:solidFill>
            </a:endParaRPr>
          </a:p>
        </p:txBody>
      </p:sp>
      <p:pic>
        <p:nvPicPr>
          <p:cNvPr id="31750" name="Picture 6" descr="skelet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54603" y="882203"/>
            <a:ext cx="2683100" cy="2751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slide0025_image0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5742" y="3843918"/>
            <a:ext cx="3266027" cy="264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4" descr="w0146_p_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8535" y="3634100"/>
            <a:ext cx="3464177" cy="285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61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14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0000"/>
                </a:solidFill>
              </a:rPr>
              <a:t>Structure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71600"/>
            <a:ext cx="82296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</a:rPr>
              <a:t>Collagen</a:t>
            </a:r>
            <a:r>
              <a:rPr lang="en-US" altLang="en-US" sz="2800" b="1" dirty="0"/>
              <a:t> </a:t>
            </a:r>
            <a:r>
              <a:rPr lang="en-US" altLang="en-US" sz="2800" b="1" dirty="0" smtClean="0">
                <a:solidFill>
                  <a:srgbClr val="002060"/>
                </a:solidFill>
              </a:rPr>
              <a:t>I</a:t>
            </a:r>
            <a:r>
              <a:rPr lang="en-US" altLang="en-US" sz="2800" b="1" dirty="0" smtClean="0"/>
              <a:t> </a:t>
            </a:r>
            <a:r>
              <a:rPr lang="en-US" altLang="en-US" sz="2800" b="1" dirty="0"/>
              <a:t>: Irregular            	 woven </a:t>
            </a:r>
          </a:p>
          <a:p>
            <a:pPr eaLnBrk="1" hangingPunct="1">
              <a:buFontTx/>
              <a:buNone/>
            </a:pPr>
            <a:r>
              <a:rPr lang="en-US" altLang="en-US" sz="2800" b="1" dirty="0" err="1" smtClean="0">
                <a:solidFill>
                  <a:srgbClr val="0000FF"/>
                </a:solidFill>
              </a:rPr>
              <a:t>OsteoBLAST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</a:rPr>
              <a:t>:</a:t>
            </a:r>
            <a:r>
              <a:rPr lang="en-US" altLang="en-US" sz="2800" b="1" dirty="0"/>
              <a:t>    (Numerous &amp; Large)</a:t>
            </a:r>
          </a:p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</a:rPr>
              <a:t>Mineral</a:t>
            </a:r>
            <a:r>
              <a:rPr lang="en-US" altLang="en-US" sz="2800" b="1" dirty="0"/>
              <a:t>:  </a:t>
            </a:r>
            <a:r>
              <a:rPr lang="en-US" altLang="en-US" sz="2800" b="1" dirty="0" smtClean="0"/>
              <a:t>a Few</a:t>
            </a:r>
            <a:endParaRPr lang="en-US" altLang="en-US" sz="2800" b="1" dirty="0"/>
          </a:p>
        </p:txBody>
      </p:sp>
      <p:sp>
        <p:nvSpPr>
          <p:cNvPr id="8196" name="Line 5"/>
          <p:cNvSpPr>
            <a:spLocks noChangeShapeType="1"/>
          </p:cNvSpPr>
          <p:nvPr/>
        </p:nvSpPr>
        <p:spPr bwMode="auto">
          <a:xfrm>
            <a:off x="5562600" y="16764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197" name="Picture 6" descr="ima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971800"/>
            <a:ext cx="5486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864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51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smtClean="0">
                <a:solidFill>
                  <a:srgbClr val="FF0000"/>
                </a:solidFill>
              </a:rPr>
              <a:t>Secondary = mature </a:t>
            </a:r>
            <a:br>
              <a:rPr lang="en-US" altLang="en-US" b="1" smtClean="0">
                <a:solidFill>
                  <a:srgbClr val="FF0000"/>
                </a:solidFill>
              </a:rPr>
            </a:br>
            <a:r>
              <a:rPr lang="en-US" altLang="en-US" b="1" smtClean="0">
                <a:solidFill>
                  <a:srgbClr val="FF0000"/>
                </a:solidFill>
              </a:rPr>
              <a:t>= lamellar bone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0"/>
            <a:ext cx="9144000" cy="52578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sz="2800" b="1"/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Structure </a:t>
            </a:r>
            <a:r>
              <a:rPr lang="en-US" altLang="en-US" sz="2800" b="1"/>
              <a:t>: collagen I  ( Regular)                Lammellar 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Osteocyte:</a:t>
            </a:r>
            <a:r>
              <a:rPr lang="en-US" altLang="en-US" sz="2800" b="1"/>
              <a:t> small , few </a:t>
            </a:r>
          </a:p>
          <a:p>
            <a:pPr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Mineral</a:t>
            </a:r>
            <a:r>
              <a:rPr lang="en-US" altLang="en-US" sz="2800" b="1"/>
              <a:t> : Large  amount</a:t>
            </a:r>
          </a:p>
          <a:p>
            <a:pPr eaLnBrk="1" hangingPunct="1">
              <a:buFontTx/>
              <a:buNone/>
            </a:pPr>
            <a:endParaRPr lang="en-US" altLang="en-US" sz="2800" b="1"/>
          </a:p>
        </p:txBody>
      </p:sp>
      <p:pic>
        <p:nvPicPr>
          <p:cNvPr id="9220" name="Picture 5" descr="skelet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0864" y="2895600"/>
            <a:ext cx="376713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Line 6"/>
          <p:cNvSpPr>
            <a:spLocks noChangeShapeType="1"/>
          </p:cNvSpPr>
          <p:nvPr/>
        </p:nvSpPr>
        <p:spPr bwMode="auto">
          <a:xfrm>
            <a:off x="6400800" y="2477037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3800" name="Picture 4" descr="361361lamellar_bon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1" y="2895600"/>
            <a:ext cx="38893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2" descr="http://reflow.scribd.com/2ng0hauyyo1j9ru/images/image-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744788"/>
            <a:ext cx="4343400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428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9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8229600" cy="685800"/>
          </a:xfrm>
        </p:spPr>
        <p:txBody>
          <a:bodyPr/>
          <a:lstStyle/>
          <a:p>
            <a:pPr eaLnBrk="1" hangingPunct="1"/>
            <a:r>
              <a:rPr lang="en-US" altLang="en-US" sz="4000" b="1">
                <a:solidFill>
                  <a:srgbClr val="FF0000"/>
                </a:solidFill>
              </a:rPr>
              <a:t>Type of Secondary bone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9144000" cy="5638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b="1" smtClean="0"/>
              <a:t> </a:t>
            </a:r>
            <a:r>
              <a:rPr lang="en-US" altLang="en-US" b="1" smtClean="0">
                <a:solidFill>
                  <a:srgbClr val="0000FF"/>
                </a:solidFill>
              </a:rPr>
              <a:t>1- </a:t>
            </a:r>
            <a:r>
              <a:rPr lang="en-US" altLang="en-US" sz="2800" b="1">
                <a:solidFill>
                  <a:srgbClr val="0000FF"/>
                </a:solidFill>
              </a:rPr>
              <a:t>Spongy bone</a:t>
            </a:r>
          </a:p>
          <a:p>
            <a:pPr algn="ctr" eaLnBrk="1" hangingPunct="1"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</a:rPr>
              <a:t>2- Compact bone</a:t>
            </a:r>
            <a:endParaRPr lang="en-US" altLang="en-US" smtClean="0">
              <a:solidFill>
                <a:srgbClr val="0000FF"/>
              </a:solidFill>
            </a:endParaRPr>
          </a:p>
        </p:txBody>
      </p:sp>
      <p:sp>
        <p:nvSpPr>
          <p:cNvPr id="10244" name="Line 7"/>
          <p:cNvSpPr>
            <a:spLocks noChangeShapeType="1"/>
          </p:cNvSpPr>
          <p:nvPr/>
        </p:nvSpPr>
        <p:spPr bwMode="auto">
          <a:xfrm>
            <a:off x="4953000" y="1752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45" name="Picture 5" descr="skelet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895600"/>
            <a:ext cx="3767138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497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1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39</TotalTime>
  <Words>169</Words>
  <Application>Microsoft Office PowerPoint</Application>
  <PresentationFormat>Custom</PresentationFormat>
  <Paragraphs>51</Paragraphs>
  <Slides>19</Slides>
  <Notes>0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Basis</vt:lpstr>
      <vt:lpstr>Slide 1</vt:lpstr>
      <vt:lpstr>Capsules of bone</vt:lpstr>
      <vt:lpstr>Slide 3</vt:lpstr>
      <vt:lpstr>Slide 4</vt:lpstr>
      <vt:lpstr>Type of bone</vt:lpstr>
      <vt:lpstr>Primary bone = Immature =woven </vt:lpstr>
      <vt:lpstr>Structure</vt:lpstr>
      <vt:lpstr>Secondary = mature  = lamellar bone</vt:lpstr>
      <vt:lpstr>Type of Secondary bone</vt:lpstr>
      <vt:lpstr>Spongy bone</vt:lpstr>
      <vt:lpstr>Slide 11</vt:lpstr>
      <vt:lpstr>Compact bone long bone</vt:lpstr>
      <vt:lpstr>Compact bone </vt:lpstr>
      <vt:lpstr>HAVERSIAN SYSTem</vt:lpstr>
      <vt:lpstr>Perforating  canal VOLKMAN CANAL</vt:lpstr>
      <vt:lpstr> 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Dehghan</dc:creator>
  <cp:lastModifiedBy>Medical</cp:lastModifiedBy>
  <cp:revision>10</cp:revision>
  <dcterms:created xsi:type="dcterms:W3CDTF">2020-04-26T11:26:12Z</dcterms:created>
  <dcterms:modified xsi:type="dcterms:W3CDTF">2020-12-08T08:19:29Z</dcterms:modified>
</cp:coreProperties>
</file>