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412" r:id="rId2"/>
    <p:sldId id="413" r:id="rId3"/>
    <p:sldId id="414" r:id="rId4"/>
    <p:sldId id="271" r:id="rId5"/>
    <p:sldId id="272" r:id="rId6"/>
    <p:sldId id="299" r:id="rId7"/>
    <p:sldId id="396" r:id="rId8"/>
    <p:sldId id="411" r:id="rId9"/>
    <p:sldId id="386" r:id="rId10"/>
    <p:sldId id="374" r:id="rId11"/>
    <p:sldId id="391" r:id="rId12"/>
    <p:sldId id="408" r:id="rId13"/>
    <p:sldId id="410" r:id="rId14"/>
    <p:sldId id="389" r:id="rId15"/>
    <p:sldId id="390" r:id="rId16"/>
    <p:sldId id="301" r:id="rId17"/>
    <p:sldId id="409" r:id="rId18"/>
    <p:sldId id="279" r:id="rId19"/>
    <p:sldId id="404" r:id="rId20"/>
    <p:sldId id="405" r:id="rId21"/>
    <p:sldId id="406" r:id="rId22"/>
    <p:sldId id="376" r:id="rId23"/>
    <p:sldId id="407" r:id="rId24"/>
    <p:sldId id="403" r:id="rId25"/>
    <p:sldId id="360" r:id="rId26"/>
    <p:sldId id="375" r:id="rId27"/>
    <p:sldId id="377" r:id="rId28"/>
    <p:sldId id="362" r:id="rId29"/>
    <p:sldId id="363" r:id="rId30"/>
    <p:sldId id="367" r:id="rId31"/>
    <p:sldId id="371" r:id="rId32"/>
    <p:sldId id="372" r:id="rId33"/>
    <p:sldId id="37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90" autoAdjust="0"/>
  </p:normalViewPr>
  <p:slideViewPr>
    <p:cSldViewPr>
      <p:cViewPr varScale="1">
        <p:scale>
          <a:sx n="68" d="100"/>
          <a:sy n="68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56840-8CF9-4693-8BE8-95F70E2DC93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A1606-DB54-4566-925B-BFF074161A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109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4A9AFB83-8D91-4A0D-B03E-CCC9244D7D92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BE8FDB8-1C58-4F7D-AFF0-AAE7F23AD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algn="l"/>
            <a:r>
              <a:rPr lang="en-US" sz="3200" dirty="0" smtClean="0"/>
              <a:t>The facilitated diffusion of charged solutes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1- Concentration</a:t>
            </a:r>
          </a:p>
          <a:p>
            <a:r>
              <a:rPr lang="en-US" dirty="0" smtClean="0"/>
              <a:t>2- Solute charge and valance</a:t>
            </a:r>
          </a:p>
          <a:p>
            <a:r>
              <a:rPr lang="en-US" dirty="0" smtClean="0"/>
              <a:t>3- Membrane potential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563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Osmotic pressure depends on the number rather than the type of particles in a solution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chemeClr val="bg1"/>
                </a:solidFill>
              </a:rPr>
              <a:t>1M </a:t>
            </a:r>
            <a:r>
              <a:rPr lang="en-US" sz="2400" dirty="0" err="1" smtClean="0">
                <a:solidFill>
                  <a:schemeClr val="bg1"/>
                </a:solidFill>
              </a:rPr>
              <a:t>Glu</a:t>
            </a:r>
            <a:r>
              <a:rPr lang="en-US" sz="2400" dirty="0" smtClean="0">
                <a:solidFill>
                  <a:schemeClr val="bg1"/>
                </a:solidFill>
              </a:rPr>
              <a:t>= 0.5M </a:t>
            </a:r>
            <a:r>
              <a:rPr lang="en-US" sz="2400" dirty="0" err="1" smtClean="0">
                <a:solidFill>
                  <a:schemeClr val="bg1"/>
                </a:solidFill>
              </a:rPr>
              <a:t>NaCl</a:t>
            </a:r>
            <a:r>
              <a:rPr lang="en-US" sz="2400" dirty="0" smtClean="0">
                <a:solidFill>
                  <a:schemeClr val="bg1"/>
                </a:solidFill>
              </a:rPr>
              <a:t>= 0.333M CaCl2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How could </a:t>
            </a:r>
            <a:r>
              <a:rPr lang="en-US" sz="3200" dirty="0" err="1" smtClean="0">
                <a:solidFill>
                  <a:schemeClr val="tx1"/>
                </a:solidFill>
              </a:rPr>
              <a:t>osm</a:t>
            </a:r>
            <a:r>
              <a:rPr lang="en-US" sz="3200" dirty="0" smtClean="0">
                <a:solidFill>
                  <a:schemeClr val="tx1"/>
                </a:solidFill>
              </a:rPr>
              <a:t> of a solute produce osmotic pressure?</a:t>
            </a:r>
            <a:br>
              <a:rPr lang="en-US" sz="3200" dirty="0" smtClean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://biopleasure.files.wordpress.com/2011/03/osmosis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357298"/>
            <a:ext cx="609600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/>
                <a:cs typeface="Times New Roman"/>
              </a:rPr>
              <a:t>2- Osmolar Concentration </a:t>
            </a:r>
          </a:p>
          <a:p>
            <a:endParaRPr lang="en-US" dirty="0" smtClean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endParaRPr lang="en-US" dirty="0" smtClean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en-US" b="1" dirty="0" err="1" smtClean="0"/>
              <a:t>Osmolarity</a:t>
            </a:r>
            <a:r>
              <a:rPr lang="en-US" dirty="0" smtClean="0">
                <a:solidFill>
                  <a:schemeClr val="bg1"/>
                </a:solidFill>
              </a:rPr>
              <a:t> is defined as the number of </a:t>
            </a:r>
            <a:r>
              <a:rPr lang="en-US" dirty="0" err="1" smtClean="0">
                <a:solidFill>
                  <a:schemeClr val="bg1"/>
                </a:solidFill>
              </a:rPr>
              <a:t>osmoles</a:t>
            </a:r>
            <a:r>
              <a:rPr lang="en-US" dirty="0" smtClean="0">
                <a:solidFill>
                  <a:schemeClr val="bg1"/>
                </a:solidFill>
              </a:rPr>
              <a:t> of solute per liter (L) of solution.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b="1" dirty="0" err="1" smtClean="0"/>
              <a:t>Osmolality</a:t>
            </a:r>
            <a:r>
              <a:rPr lang="en-US" dirty="0" smtClean="0">
                <a:solidFill>
                  <a:schemeClr val="bg1"/>
                </a:solidFill>
              </a:rPr>
              <a:t> is defined as the number of </a:t>
            </a:r>
            <a:r>
              <a:rPr lang="en-US" dirty="0" err="1" smtClean="0">
                <a:solidFill>
                  <a:schemeClr val="bg1"/>
                </a:solidFill>
              </a:rPr>
              <a:t>osmoles</a:t>
            </a:r>
            <a:r>
              <a:rPr lang="en-US" dirty="0" smtClean="0">
                <a:solidFill>
                  <a:schemeClr val="bg1"/>
                </a:solidFill>
              </a:rPr>
              <a:t> of solute per kilogram of solvent.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285992"/>
            <a:ext cx="59626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542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Osmotic Pressure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1- </a:t>
            </a:r>
            <a:r>
              <a:rPr lang="en-US" sz="2400" dirty="0" err="1" smtClean="0"/>
              <a:t>Van’t</a:t>
            </a:r>
            <a:r>
              <a:rPr lang="en-US" sz="2400" dirty="0" smtClean="0"/>
              <a:t> Hoff’s Law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               (valid for ideal solution)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R= 0.082 Lit.atm.mole-1.deg-1</a:t>
            </a:r>
          </a:p>
          <a:p>
            <a:r>
              <a:rPr lang="en-US" sz="2400" dirty="0" err="1" smtClean="0">
                <a:solidFill>
                  <a:schemeClr val="bg1"/>
                </a:solidFill>
              </a:rPr>
              <a:t>i</a:t>
            </a:r>
            <a:r>
              <a:rPr lang="en-US" sz="2400" dirty="0" smtClean="0">
                <a:solidFill>
                  <a:schemeClr val="bg1"/>
                </a:solidFill>
              </a:rPr>
              <a:t>= ion number after dissolving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M= concentration/ </a:t>
            </a:r>
            <a:r>
              <a:rPr lang="en-US" sz="2400" dirty="0" err="1" smtClean="0">
                <a:solidFill>
                  <a:schemeClr val="bg1"/>
                </a:solidFill>
              </a:rPr>
              <a:t>molality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l-GR" sz="2400" dirty="0" smtClean="0">
                <a:solidFill>
                  <a:schemeClr val="bg1"/>
                </a:solidFill>
              </a:rPr>
              <a:t>Φ</a:t>
            </a:r>
            <a:r>
              <a:rPr lang="en-US" sz="2400" dirty="0" smtClean="0">
                <a:solidFill>
                  <a:schemeClr val="bg1"/>
                </a:solidFill>
              </a:rPr>
              <a:t> = osmotic coefficient</a:t>
            </a:r>
          </a:p>
        </p:txBody>
      </p:sp>
      <p:pic>
        <p:nvPicPr>
          <p:cNvPr id="1026" name="Picture 2" descr="C:\Documents and Settings\Masoud\Desktop\untitled.JPG"/>
          <p:cNvPicPr>
            <a:picLocks noChangeAspect="1" noChangeArrowheads="1"/>
          </p:cNvPicPr>
          <p:nvPr/>
        </p:nvPicPr>
        <p:blipFill>
          <a:blip r:embed="rId2" cstate="print"/>
          <a:srcRect l="11019" t="7476" r="61813" b="56615"/>
          <a:stretch>
            <a:fillRect/>
          </a:stretch>
        </p:blipFill>
        <p:spPr bwMode="auto">
          <a:xfrm>
            <a:off x="6357950" y="1357298"/>
            <a:ext cx="3312368" cy="2736304"/>
          </a:xfrm>
          <a:prstGeom prst="rect">
            <a:avLst/>
          </a:prstGeom>
          <a:noFill/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071678"/>
            <a:ext cx="17716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429132"/>
            <a:ext cx="2019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8317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428868"/>
            <a:ext cx="8391976" cy="2266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071546"/>
            <a:ext cx="238125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Iso</a:t>
            </a:r>
            <a:r>
              <a:rPr lang="en-US" dirty="0" smtClean="0"/>
              <a:t> </a:t>
            </a:r>
            <a:r>
              <a:rPr lang="en-US" dirty="0" err="1" smtClean="0"/>
              <a:t>osmolar</a:t>
            </a:r>
            <a:endParaRPr lang="en-US" dirty="0" smtClean="0"/>
          </a:p>
          <a:p>
            <a:r>
              <a:rPr lang="en-US" dirty="0" smtClean="0"/>
              <a:t>Hypo </a:t>
            </a:r>
            <a:r>
              <a:rPr lang="en-US" dirty="0" err="1"/>
              <a:t>osmolar</a:t>
            </a:r>
            <a:endParaRPr lang="en-US" dirty="0"/>
          </a:p>
          <a:p>
            <a:r>
              <a:rPr lang="en-US" dirty="0"/>
              <a:t>Hyper </a:t>
            </a:r>
            <a:r>
              <a:rPr lang="en-US" dirty="0" err="1"/>
              <a:t>osmolar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600200"/>
            <a:ext cx="7498080" cy="4800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 exert osmotic pressure across a membrane, a molecule must not cross the membrane. </a:t>
            </a:r>
          </a:p>
        </p:txBody>
      </p:sp>
    </p:spTree>
    <p:extLst>
      <p:ext uri="{BB962C8B-B14F-4D97-AF65-F5344CB8AC3E}">
        <p14:creationId xmlns:p14="http://schemas.microsoft.com/office/powerpoint/2010/main" xmlns="" val="391043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Tonocity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The steady state volume of the cell is determined only by the concentration of </a:t>
            </a:r>
            <a:r>
              <a:rPr lang="en-US" dirty="0" err="1" smtClean="0"/>
              <a:t>impermeant</a:t>
            </a:r>
            <a:r>
              <a:rPr lang="en-US" dirty="0" smtClean="0"/>
              <a:t> solute in the ECF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osmotic pressure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Depend on both :</a:t>
            </a:r>
          </a:p>
          <a:p>
            <a:r>
              <a:rPr lang="en-US" dirty="0" smtClean="0"/>
              <a:t>1- Concentration of solute particles</a:t>
            </a:r>
          </a:p>
          <a:p>
            <a:r>
              <a:rPr lang="en-US" dirty="0" smtClean="0"/>
              <a:t>2- extend to which solute crosses membrane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03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8" y="1614488"/>
            <a:ext cx="831532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7424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Documents and Settings\physiol\Desktop\Attachments_201657\20160507_2113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086" y="1105691"/>
            <a:ext cx="806696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088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σ is the </a:t>
            </a:r>
            <a:r>
              <a:rPr lang="en-US" b="1" dirty="0" smtClean="0"/>
              <a:t>reflection coefficient</a:t>
            </a:r>
            <a:r>
              <a:rPr lang="en-US" dirty="0" smtClean="0"/>
              <a:t> or </a:t>
            </a:r>
            <a:r>
              <a:rPr lang="en-US" b="1" dirty="0" smtClean="0"/>
              <a:t>osmotic coefficient</a:t>
            </a:r>
            <a:r>
              <a:rPr lang="en-US" dirty="0" smtClean="0"/>
              <a:t> and is a measure of the relative ability of the molecule to cross the cell membrane.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9396" y="4293096"/>
            <a:ext cx="352479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5601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Isotonic : </a:t>
            </a:r>
            <a:r>
              <a:rPr lang="en-US" dirty="0" smtClean="0">
                <a:solidFill>
                  <a:srgbClr val="FF0000"/>
                </a:solidFill>
              </a:rPr>
              <a:t>have same effective Osmotic pressure </a:t>
            </a:r>
          </a:p>
          <a:p>
            <a:endParaRPr lang="en-US" dirty="0" smtClean="0"/>
          </a:p>
          <a:p>
            <a:r>
              <a:rPr lang="en-US" dirty="0" smtClean="0"/>
              <a:t>Hypotonic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</a:rPr>
              <a:t>Lower </a:t>
            </a:r>
            <a:r>
              <a:rPr lang="en-US" dirty="0" smtClean="0">
                <a:solidFill>
                  <a:srgbClr val="FF0000"/>
                </a:solidFill>
              </a:rPr>
              <a:t>effective </a:t>
            </a:r>
            <a:r>
              <a:rPr lang="en-US" dirty="0">
                <a:solidFill>
                  <a:srgbClr val="FF0000"/>
                </a:solidFill>
              </a:rPr>
              <a:t>Osmotic pressure </a:t>
            </a:r>
          </a:p>
          <a:p>
            <a:endParaRPr lang="en-US" dirty="0" smtClean="0"/>
          </a:p>
          <a:p>
            <a:r>
              <a:rPr lang="en-US" dirty="0" smtClean="0"/>
              <a:t>Hypertonic: </a:t>
            </a:r>
            <a:r>
              <a:rPr lang="en-US" dirty="0" smtClean="0">
                <a:solidFill>
                  <a:srgbClr val="FF0000"/>
                </a:solidFill>
              </a:rPr>
              <a:t>Higher </a:t>
            </a:r>
            <a:r>
              <a:rPr lang="en-US" dirty="0">
                <a:solidFill>
                  <a:srgbClr val="FF0000"/>
                </a:solidFill>
              </a:rPr>
              <a:t>effective Osmotic pressure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Documents and Settings\physiol\Desktop\Attachments_201657\20160507_2114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27221"/>
            <a:ext cx="8229600" cy="367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63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Documents and Settings\physiol\Desktop\Attachments_201657\20160507_211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5998" y="1600200"/>
            <a:ext cx="535200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981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Tonicity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tonicity of a solution is related to the </a:t>
            </a:r>
            <a:r>
              <a:rPr lang="en-US" dirty="0" smtClean="0">
                <a:solidFill>
                  <a:schemeClr val="bg1"/>
                </a:solidFill>
              </a:rPr>
              <a:t>effect of the solution on the volume of a cell. </a:t>
            </a:r>
          </a:p>
          <a:p>
            <a:r>
              <a:rPr lang="en-US" dirty="0" smtClean="0"/>
              <a:t>Solutions that do not change the volume of a cell are said to be </a:t>
            </a:r>
            <a:r>
              <a:rPr lang="en-US" b="1" dirty="0" smtClean="0"/>
              <a:t>isotonic.</a:t>
            </a:r>
          </a:p>
          <a:p>
            <a:r>
              <a:rPr lang="en-US" dirty="0" smtClean="0"/>
              <a:t> A </a:t>
            </a:r>
            <a:r>
              <a:rPr lang="en-US" b="1" dirty="0" smtClean="0"/>
              <a:t>hypotonic</a:t>
            </a:r>
            <a:r>
              <a:rPr lang="en-US" dirty="0" smtClean="0"/>
              <a:t> solution causes a cell to swell, whereas a </a:t>
            </a:r>
            <a:r>
              <a:rPr lang="en-US" b="1" dirty="0" smtClean="0"/>
              <a:t>hypertonic</a:t>
            </a:r>
            <a:r>
              <a:rPr lang="en-US" dirty="0" smtClean="0"/>
              <a:t> solution causes a cell to shrink. </a:t>
            </a: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013" y="523875"/>
            <a:ext cx="8181975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652120" y="2780928"/>
            <a:ext cx="6480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150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Cells swell or shrink in response to changes in the solute content of extracellular fluid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752600"/>
            <a:ext cx="470535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0.155 M </a:t>
            </a:r>
            <a:r>
              <a:rPr lang="en-US" dirty="0" err="1" smtClean="0"/>
              <a:t>NaCl</a:t>
            </a:r>
            <a:r>
              <a:rPr lang="en-US" dirty="0" smtClean="0"/>
              <a:t> (290 </a:t>
            </a:r>
            <a:r>
              <a:rPr lang="en-US" dirty="0" err="1" smtClean="0"/>
              <a:t>mOsm</a:t>
            </a:r>
            <a:r>
              <a:rPr lang="en-US" dirty="0" smtClean="0"/>
              <a:t>) + 0.05 M Glycerol 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Isosmotic</a:t>
            </a:r>
            <a:r>
              <a:rPr lang="en-US" b="1" dirty="0" smtClean="0"/>
              <a:t>, </a:t>
            </a:r>
            <a:r>
              <a:rPr lang="en-US" b="1" dirty="0" err="1" smtClean="0"/>
              <a:t>Hyperosmotic</a:t>
            </a:r>
            <a:r>
              <a:rPr lang="en-US" b="1" dirty="0" smtClean="0"/>
              <a:t>, and Hypo-osmotic Fluids.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Consider two solutions: a 290-mmol/L solution of </a:t>
            </a:r>
            <a:r>
              <a:rPr lang="en-US" dirty="0" smtClean="0">
                <a:solidFill>
                  <a:srgbClr val="FF0000"/>
                </a:solidFill>
              </a:rPr>
              <a:t>sucrose</a:t>
            </a:r>
            <a:r>
              <a:rPr lang="en-US" dirty="0" smtClean="0"/>
              <a:t> and a 290-mmol/L solution of </a:t>
            </a:r>
            <a:r>
              <a:rPr lang="en-US" dirty="0" smtClean="0">
                <a:solidFill>
                  <a:srgbClr val="FF0000"/>
                </a:solidFill>
              </a:rPr>
              <a:t>urea. </a:t>
            </a:r>
          </a:p>
          <a:p>
            <a:r>
              <a:rPr lang="en-US" dirty="0" smtClean="0"/>
              <a:t>Both solutions have an </a:t>
            </a:r>
            <a:r>
              <a:rPr lang="en-US" dirty="0" err="1" smtClean="0"/>
              <a:t>osmolality</a:t>
            </a:r>
            <a:r>
              <a:rPr lang="en-US" dirty="0" smtClean="0"/>
              <a:t> of 290 </a:t>
            </a:r>
            <a:r>
              <a:rPr lang="en-US" dirty="0" err="1" smtClean="0"/>
              <a:t>mOsm</a:t>
            </a:r>
            <a:r>
              <a:rPr lang="en-US" dirty="0" smtClean="0"/>
              <a:t>/kg H</a:t>
            </a:r>
            <a:r>
              <a:rPr lang="en-US" baseline="-25000" dirty="0" smtClean="0"/>
              <a:t>2</a:t>
            </a:r>
            <a:r>
              <a:rPr lang="en-US" dirty="0" smtClean="0"/>
              <a:t>O and are therefore said to be </a:t>
            </a:r>
            <a:r>
              <a:rPr lang="en-US" b="1" dirty="0" err="1" smtClean="0"/>
              <a:t>isosmotic</a:t>
            </a:r>
            <a:r>
              <a:rPr lang="en-US" dirty="0" smtClean="0"/>
              <a:t> (i.e., they have the same </a:t>
            </a:r>
            <a:r>
              <a:rPr lang="en-US" dirty="0" err="1" smtClean="0"/>
              <a:t>osmolality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When red blood cells are placed in the two solutions, those in the sucrose solution maintain their normal volume, </a:t>
            </a:r>
          </a:p>
          <a:p>
            <a:r>
              <a:rPr lang="en-US" dirty="0" smtClean="0"/>
              <a:t>whereas those placed in urea swell and eventually burst. Thus, the sucrose solution is isotonic and the </a:t>
            </a:r>
            <a:r>
              <a:rPr lang="en-US" dirty="0" smtClean="0">
                <a:solidFill>
                  <a:srgbClr val="FF0000"/>
                </a:solidFill>
              </a:rPr>
              <a:t>urea solution is hypotonic.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pourshanazari@med.mui.ac.ir</a:t>
            </a:r>
          </a:p>
        </p:txBody>
      </p:sp>
      <p:pic>
        <p:nvPicPr>
          <p:cNvPr id="66563" name="Picture 4" descr="FG05_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93536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762250"/>
            <a:ext cx="76200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28600"/>
            <a:ext cx="6231547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1: Addition of Isotonic </a:t>
            </a:r>
            <a:r>
              <a:rPr lang="en-US" dirty="0" err="1" smtClean="0"/>
              <a:t>NaCl</a:t>
            </a:r>
            <a:r>
              <a:rPr lang="en-US" dirty="0" smtClean="0"/>
              <a:t> to ECF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Addition of an isotonic </a:t>
            </a:r>
            <a:r>
              <a:rPr lang="en-US" sz="2400" dirty="0" err="1" smtClean="0"/>
              <a:t>NaCl</a:t>
            </a:r>
            <a:r>
              <a:rPr lang="en-US" sz="2400" dirty="0" smtClean="0"/>
              <a:t> solution (e.g., intravenous infusion of 0.9% </a:t>
            </a:r>
            <a:r>
              <a:rPr lang="en-US" sz="2400" dirty="0" err="1" smtClean="0"/>
              <a:t>NaCl</a:t>
            </a:r>
            <a:r>
              <a:rPr lang="en-US" sz="2400" dirty="0" smtClean="0"/>
              <a:t>,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of ≈290 </a:t>
            </a:r>
            <a:r>
              <a:rPr lang="en-US" sz="2400" dirty="0" err="1" smtClean="0"/>
              <a:t>mOsm</a:t>
            </a:r>
            <a:r>
              <a:rPr lang="en-US" sz="2400" dirty="0" smtClean="0"/>
              <a:t>/kg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</a:t>
            </a:r>
            <a:endParaRPr lang="en-US" sz="2400" baseline="30000" dirty="0" smtClean="0"/>
          </a:p>
          <a:p>
            <a:r>
              <a:rPr lang="en-US" sz="2400" dirty="0" smtClean="0"/>
              <a:t>increases the volume of this compartment by the volume of fluid administered. </a:t>
            </a:r>
          </a:p>
          <a:p>
            <a:endParaRPr lang="en-US" sz="2400" dirty="0" smtClean="0"/>
          </a:p>
          <a:p>
            <a:r>
              <a:rPr lang="en-US" sz="2400" dirty="0" smtClean="0"/>
              <a:t>Because this fluid has the same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as ECF and therefore also ICF, there will be no driving force for movement of fluid between these compartments, and the volume of ICF will be unchanged.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2: Addition of Hypotonic </a:t>
            </a:r>
            <a:r>
              <a:rPr lang="en-US" dirty="0" err="1" smtClean="0"/>
              <a:t>NaCl</a:t>
            </a:r>
            <a:r>
              <a:rPr lang="en-US" dirty="0" smtClean="0"/>
              <a:t> to ECF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Addition of a hypotonic </a:t>
            </a:r>
            <a:r>
              <a:rPr lang="en-US" sz="2400" dirty="0" err="1" smtClean="0"/>
              <a:t>NaCl</a:t>
            </a:r>
            <a:r>
              <a:rPr lang="en-US" sz="2400" dirty="0" smtClean="0"/>
              <a:t> solution to ECF (e.g., intravenous infusion of 0.45% </a:t>
            </a:r>
            <a:r>
              <a:rPr lang="en-US" sz="2400" dirty="0" err="1" smtClean="0"/>
              <a:t>NaCl</a:t>
            </a:r>
            <a:r>
              <a:rPr lang="en-US" sz="2400" dirty="0" smtClean="0"/>
              <a:t>,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of ≈145 </a:t>
            </a:r>
            <a:r>
              <a:rPr lang="en-US" sz="2400" dirty="0" err="1" smtClean="0"/>
              <a:t>mOsm</a:t>
            </a:r>
            <a:r>
              <a:rPr lang="en-US" sz="2400" dirty="0" smtClean="0"/>
              <a:t>/kg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 </a:t>
            </a:r>
          </a:p>
          <a:p>
            <a:r>
              <a:rPr lang="en-US" sz="2400" dirty="0" smtClean="0"/>
              <a:t>decreases the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of this fluid compartment and results in movement of water into the ICF. </a:t>
            </a:r>
          </a:p>
          <a:p>
            <a:r>
              <a:rPr lang="en-US" sz="2400" dirty="0" smtClean="0"/>
              <a:t>After osmotic equilibration, </a:t>
            </a:r>
            <a:r>
              <a:rPr lang="en-US" sz="2400" dirty="0" smtClean="0">
                <a:solidFill>
                  <a:srgbClr val="C00000"/>
                </a:solidFill>
              </a:rPr>
              <a:t>the </a:t>
            </a:r>
            <a:r>
              <a:rPr lang="en-US" sz="2400" dirty="0" err="1" smtClean="0">
                <a:solidFill>
                  <a:srgbClr val="C00000"/>
                </a:solidFill>
              </a:rPr>
              <a:t>osmolality</a:t>
            </a:r>
            <a:r>
              <a:rPr lang="en-US" sz="2400" dirty="0" smtClean="0">
                <a:solidFill>
                  <a:srgbClr val="C00000"/>
                </a:solidFill>
              </a:rPr>
              <a:t> of ICF </a:t>
            </a:r>
            <a:r>
              <a:rPr lang="en-US" sz="2400" dirty="0" smtClean="0"/>
              <a:t>and </a:t>
            </a:r>
            <a:r>
              <a:rPr lang="en-US" sz="2400" dirty="0" smtClean="0">
                <a:solidFill>
                  <a:srgbClr val="C00000"/>
                </a:solidFill>
              </a:rPr>
              <a:t>ECF is equal but lower than before the infusion</a:t>
            </a:r>
            <a:r>
              <a:rPr lang="en-US" sz="2400" dirty="0" smtClean="0"/>
              <a:t>, and the </a:t>
            </a:r>
            <a:r>
              <a:rPr lang="en-US" sz="2400" dirty="0" smtClean="0">
                <a:solidFill>
                  <a:srgbClr val="C00000"/>
                </a:solidFill>
              </a:rPr>
              <a:t>volume of each compartment is increased</a:t>
            </a:r>
            <a:r>
              <a:rPr lang="en-US" sz="24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3: Addition of Hypertonic </a:t>
            </a:r>
            <a:r>
              <a:rPr lang="en-US" dirty="0" err="1" smtClean="0"/>
              <a:t>NaCl</a:t>
            </a:r>
            <a:r>
              <a:rPr lang="en-US" dirty="0" smtClean="0"/>
              <a:t> to ECF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Addition of a hypertonic </a:t>
            </a:r>
            <a:r>
              <a:rPr lang="en-US" sz="2400" dirty="0" err="1" smtClean="0"/>
              <a:t>NaCl</a:t>
            </a:r>
            <a:r>
              <a:rPr lang="en-US" sz="2400" dirty="0" smtClean="0"/>
              <a:t> solution to ECF (e.g., intravenous infusion of 3% </a:t>
            </a:r>
            <a:r>
              <a:rPr lang="en-US" sz="2400" dirty="0" err="1" smtClean="0"/>
              <a:t>NaCl</a:t>
            </a:r>
            <a:r>
              <a:rPr lang="en-US" sz="2400" dirty="0" smtClean="0"/>
              <a:t>,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of ≈1000 </a:t>
            </a:r>
            <a:r>
              <a:rPr lang="en-US" sz="2400" dirty="0" err="1" smtClean="0"/>
              <a:t>mOsm</a:t>
            </a:r>
            <a:r>
              <a:rPr lang="en-US" sz="2400" dirty="0" smtClean="0"/>
              <a:t>/kg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 </a:t>
            </a:r>
          </a:p>
          <a:p>
            <a:r>
              <a:rPr lang="en-US" sz="2400" dirty="0" smtClean="0"/>
              <a:t>increases the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of this compartment and results in the movement of water out of cells. </a:t>
            </a:r>
          </a:p>
          <a:p>
            <a:r>
              <a:rPr lang="en-US" sz="2400" dirty="0" smtClean="0"/>
              <a:t>After osmotic equilibration, </a:t>
            </a:r>
            <a:r>
              <a:rPr lang="en-US" sz="2400" dirty="0" smtClean="0">
                <a:solidFill>
                  <a:srgbClr val="C00000"/>
                </a:solidFill>
              </a:rPr>
              <a:t>the </a:t>
            </a:r>
            <a:r>
              <a:rPr lang="en-US" sz="2400" dirty="0" err="1" smtClean="0">
                <a:solidFill>
                  <a:srgbClr val="C00000"/>
                </a:solidFill>
              </a:rPr>
              <a:t>osmolality</a:t>
            </a:r>
            <a:r>
              <a:rPr lang="en-US" sz="2400" dirty="0" smtClean="0">
                <a:solidFill>
                  <a:srgbClr val="C00000"/>
                </a:solidFill>
              </a:rPr>
              <a:t> of ECF and ICF will be equal but higher than before the infusion</a:t>
            </a:r>
            <a:r>
              <a:rPr lang="en-US" sz="2400" dirty="0" smtClean="0"/>
              <a:t>. 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The volume of ECF is increased, whereas that of ICF is decreased.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OSMOSIS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Definition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Is the flow of water across a semipermeable membrane from a compartment with lower concentration solute (higher chemical potential of water) to one with higher concentration of solute (lower chemical potential of water)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924800" cy="1143000"/>
          </a:xfrm>
        </p:spPr>
        <p:txBody>
          <a:bodyPr>
            <a:noAutofit/>
          </a:bodyPr>
          <a:lstStyle/>
          <a:p>
            <a:endParaRPr lang="en-US" sz="24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1M </a:t>
            </a:r>
            <a:r>
              <a:rPr lang="en-US" sz="2000" dirty="0" err="1" smtClean="0">
                <a:solidFill>
                  <a:schemeClr val="bg1"/>
                </a:solidFill>
              </a:rPr>
              <a:t>Glu</a:t>
            </a:r>
            <a:r>
              <a:rPr lang="en-US" sz="2000" dirty="0" smtClean="0">
                <a:solidFill>
                  <a:schemeClr val="bg1"/>
                </a:solidFill>
              </a:rPr>
              <a:t>= 0.5M </a:t>
            </a:r>
            <a:r>
              <a:rPr lang="en-US" sz="2000" dirty="0" err="1" smtClean="0">
                <a:solidFill>
                  <a:schemeClr val="bg1"/>
                </a:solidFill>
              </a:rPr>
              <a:t>NaCl</a:t>
            </a:r>
            <a:r>
              <a:rPr lang="en-US" sz="2000" dirty="0" smtClean="0">
                <a:solidFill>
                  <a:schemeClr val="bg1"/>
                </a:solidFill>
              </a:rPr>
              <a:t>= 0.333M CaCl2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857496"/>
            <a:ext cx="49149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8" name="Picture 2" descr="http://www.brynmawr.edu/Acads/Chem/Chem103lc/osmoticsetu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071810"/>
            <a:ext cx="3276600" cy="2590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6.02*10</a:t>
            </a:r>
            <a:r>
              <a:rPr lang="en-US" baseline="30000" dirty="0" smtClean="0"/>
              <a:t>23</a:t>
            </a:r>
            <a:r>
              <a:rPr lang="en-US" dirty="0" smtClean="0"/>
              <a:t>=MW=1mol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 err="1" smtClean="0"/>
              <a:t>NaCl</a:t>
            </a:r>
            <a:r>
              <a:rPr lang="en-US" dirty="0" smtClean="0"/>
              <a:t>= 6.02*10</a:t>
            </a:r>
            <a:r>
              <a:rPr lang="en-US" baseline="30000" dirty="0" smtClean="0"/>
              <a:t>23</a:t>
            </a:r>
            <a:r>
              <a:rPr lang="en-US" dirty="0" smtClean="0"/>
              <a:t>= 58.5=1mol=2 </a:t>
            </a:r>
            <a:r>
              <a:rPr lang="en-US" dirty="0" err="1" smtClean="0"/>
              <a:t>osmol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 err="1" smtClean="0"/>
              <a:t>Glu</a:t>
            </a:r>
            <a:r>
              <a:rPr lang="en-US" dirty="0" smtClean="0"/>
              <a:t>= 6.02*10</a:t>
            </a:r>
            <a:r>
              <a:rPr lang="en-US" baseline="30000" dirty="0" smtClean="0"/>
              <a:t>23</a:t>
            </a:r>
            <a:r>
              <a:rPr lang="en-US" dirty="0" smtClean="0"/>
              <a:t>= 180= 1mol=1osmol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For this reason, the concentration of </a:t>
            </a:r>
            <a:r>
              <a:rPr lang="en-US" sz="2400" dirty="0" err="1" smtClean="0"/>
              <a:t>osmotically</a:t>
            </a:r>
            <a:r>
              <a:rPr lang="en-US" sz="2400" dirty="0" smtClean="0"/>
              <a:t> active particles is usually expressed in </a:t>
            </a:r>
            <a:r>
              <a:rPr lang="en-US" sz="2400" b="1" dirty="0" err="1" smtClean="0"/>
              <a:t>osmoles</a:t>
            </a:r>
            <a:r>
              <a:rPr lang="en-US" sz="2400" dirty="0" smtClean="0"/>
              <a:t>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An </a:t>
            </a:r>
            <a:r>
              <a:rPr lang="en-US" sz="2400" dirty="0" err="1" smtClean="0">
                <a:solidFill>
                  <a:schemeClr val="bg1"/>
                </a:solidFill>
              </a:rPr>
              <a:t>osmole</a:t>
            </a:r>
            <a:r>
              <a:rPr lang="en-US" sz="2400" dirty="0" smtClean="0">
                <a:solidFill>
                  <a:schemeClr val="bg1"/>
                </a:solidFill>
              </a:rPr>
              <a:t> is a unit of measurement that describes the number of moles of a compound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chemeClr val="bg1"/>
                </a:solidFill>
              </a:rPr>
              <a:t>1m </a:t>
            </a:r>
            <a:r>
              <a:rPr lang="en-US" sz="2400" dirty="0" err="1" smtClean="0">
                <a:solidFill>
                  <a:schemeClr val="bg1"/>
                </a:solidFill>
              </a:rPr>
              <a:t>Glu</a:t>
            </a:r>
            <a:r>
              <a:rPr lang="en-US" sz="2400" dirty="0" smtClean="0">
                <a:solidFill>
                  <a:schemeClr val="bg1"/>
                </a:solidFill>
              </a:rPr>
              <a:t>= 1OSM </a:t>
            </a:r>
            <a:r>
              <a:rPr lang="en-US" sz="2400" dirty="0" err="1" smtClean="0">
                <a:solidFill>
                  <a:schemeClr val="bg1"/>
                </a:solidFill>
              </a:rPr>
              <a:t>Glu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1m </a:t>
            </a:r>
            <a:r>
              <a:rPr lang="en-US" sz="2400" dirty="0" err="1" smtClean="0">
                <a:solidFill>
                  <a:schemeClr val="bg1"/>
                </a:solidFill>
              </a:rPr>
              <a:t>NaCl</a:t>
            </a:r>
            <a:r>
              <a:rPr lang="en-US" sz="2400" dirty="0" smtClean="0">
                <a:solidFill>
                  <a:schemeClr val="bg1"/>
                </a:solidFill>
              </a:rPr>
              <a:t>=2OSM </a:t>
            </a:r>
            <a:r>
              <a:rPr lang="en-US" sz="2400" dirty="0" err="1" smtClean="0">
                <a:solidFill>
                  <a:schemeClr val="bg1"/>
                </a:solidFill>
              </a:rPr>
              <a:t>NaCl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1m Ca Cl2= 3OSM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68339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Osmotic pressure depends on the number rather than the type of particles in a solution; that is, it is a fundamental </a:t>
            </a:r>
            <a:r>
              <a:rPr lang="en-US" sz="2400" dirty="0" err="1" smtClean="0">
                <a:solidFill>
                  <a:srgbClr val="FF0000"/>
                </a:solidFill>
              </a:rPr>
              <a:t>colligative</a:t>
            </a:r>
            <a:r>
              <a:rPr lang="en-US" sz="2400" dirty="0" smtClean="0">
                <a:solidFill>
                  <a:srgbClr val="FF0000"/>
                </a:solidFill>
              </a:rPr>
              <a:t> property </a:t>
            </a:r>
            <a:r>
              <a:rPr lang="en-US" sz="2400" dirty="0" smtClean="0"/>
              <a:t>of solutions.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12331</Template>
  <TotalTime>2980</TotalTime>
  <Words>787</Words>
  <Application>Microsoft Office PowerPoint</Application>
  <PresentationFormat>On-screen Show (4:3)</PresentationFormat>
  <Paragraphs>84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Diseño predeterminado</vt:lpstr>
      <vt:lpstr>The facilitated diffusion of charged solutes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How could osm of a solute produce osmotic pressure? </vt:lpstr>
      <vt:lpstr>Slide 12</vt:lpstr>
      <vt:lpstr>Osmotic Pressure</vt:lpstr>
      <vt:lpstr>Slide 14</vt:lpstr>
      <vt:lpstr>Slide 15</vt:lpstr>
      <vt:lpstr>Slide 16</vt:lpstr>
      <vt:lpstr>Slide 17</vt:lpstr>
      <vt:lpstr>Tonocity</vt:lpstr>
      <vt:lpstr>Effective osmotic pressure</vt:lpstr>
      <vt:lpstr>Slide 20</vt:lpstr>
      <vt:lpstr>Slide 21</vt:lpstr>
      <vt:lpstr>Slide 22</vt:lpstr>
      <vt:lpstr>Slide 23</vt:lpstr>
      <vt:lpstr>Slide 24</vt:lpstr>
      <vt:lpstr>Tonicity </vt:lpstr>
      <vt:lpstr>Cells swell or shrink in response to changes in the solute content of extracellular fluid </vt:lpstr>
      <vt:lpstr>Slide 27</vt:lpstr>
      <vt:lpstr>Slide 28</vt:lpstr>
      <vt:lpstr>Slide 29</vt:lpstr>
      <vt:lpstr>Slide 30</vt:lpstr>
      <vt:lpstr>Example 1: Addition of Isotonic NaCl to ECF</vt:lpstr>
      <vt:lpstr>Example 2: Addition of Hypotonic NaCl to ECF</vt:lpstr>
      <vt:lpstr>Example 3: Addition of Hypertonic NaCl to ECF</vt:lpstr>
    </vt:vector>
  </TitlesOfParts>
  <Company>Sums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pzsu-class</cp:lastModifiedBy>
  <cp:revision>197</cp:revision>
  <dcterms:created xsi:type="dcterms:W3CDTF">2012-09-13T06:44:21Z</dcterms:created>
  <dcterms:modified xsi:type="dcterms:W3CDTF">2026-05-18T05:57:20Z</dcterms:modified>
</cp:coreProperties>
</file>