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8"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9" r:id="rId35"/>
    <p:sldId id="290" r:id="rId36"/>
    <p:sldId id="291" r:id="rId37"/>
    <p:sldId id="292" r:id="rId38"/>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42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390B5E-1872-4383-8AB0-45BBF0EB96F1}" type="doc">
      <dgm:prSet loTypeId="urn:microsoft.com/office/officeart/2005/8/layout/default" loCatId="list" qsTypeId="urn:microsoft.com/office/officeart/2005/8/quickstyle/simple1" qsCatId="simple" csTypeId="urn:microsoft.com/office/officeart/2005/8/colors/accent1_2" csCatId="accent1" phldr="1"/>
      <dgm:spPr/>
      <dgm:t>
        <a:bodyPr/>
        <a:lstStyle/>
        <a:p>
          <a:pPr rtl="1"/>
          <a:endParaRPr lang="fa-IR"/>
        </a:p>
      </dgm:t>
    </dgm:pt>
    <dgm:pt modelId="{6CB3CF9A-5DD9-4117-B0DD-EA12EE0F9B45}">
      <dgm:prSet phldrT="[Text]"/>
      <dgm:spPr/>
      <dgm:t>
        <a:bodyPr/>
        <a:lstStyle/>
        <a:p>
          <a:pPr rtl="1"/>
          <a:r>
            <a:rPr lang="fa-IR" dirty="0" smtClean="0">
              <a:cs typeface="B Koodak" pitchFamily="2" charset="-78"/>
            </a:rPr>
            <a:t>رفتارگرایی</a:t>
          </a:r>
          <a:endParaRPr lang="fa-IR" dirty="0">
            <a:cs typeface="B Koodak" pitchFamily="2" charset="-78"/>
          </a:endParaRPr>
        </a:p>
      </dgm:t>
    </dgm:pt>
    <dgm:pt modelId="{0B0321D6-7BCA-42B3-B70D-0D3F6DF9ECA9}" type="parTrans" cxnId="{D4E68F43-012D-412E-BE82-7B7AF70BE9BC}">
      <dgm:prSet/>
      <dgm:spPr/>
      <dgm:t>
        <a:bodyPr/>
        <a:lstStyle/>
        <a:p>
          <a:pPr rtl="1"/>
          <a:endParaRPr lang="fa-IR"/>
        </a:p>
      </dgm:t>
    </dgm:pt>
    <dgm:pt modelId="{02FE6894-C105-4817-9DD8-6981DC4C3A61}" type="sibTrans" cxnId="{D4E68F43-012D-412E-BE82-7B7AF70BE9BC}">
      <dgm:prSet/>
      <dgm:spPr/>
      <dgm:t>
        <a:bodyPr/>
        <a:lstStyle/>
        <a:p>
          <a:pPr rtl="1"/>
          <a:endParaRPr lang="fa-IR"/>
        </a:p>
      </dgm:t>
    </dgm:pt>
    <dgm:pt modelId="{83D0DB09-A2E4-4F62-96CF-97119EC3924D}">
      <dgm:prSet phldrT="[Text]"/>
      <dgm:spPr/>
      <dgm:t>
        <a:bodyPr/>
        <a:lstStyle/>
        <a:p>
          <a:pPr rtl="1"/>
          <a:r>
            <a:rPr lang="fa-IR" dirty="0" smtClean="0">
              <a:cs typeface="B Koodak" pitchFamily="2" charset="-78"/>
            </a:rPr>
            <a:t>روان کاوی</a:t>
          </a:r>
          <a:endParaRPr lang="fa-IR" dirty="0">
            <a:cs typeface="B Koodak" pitchFamily="2" charset="-78"/>
          </a:endParaRPr>
        </a:p>
      </dgm:t>
    </dgm:pt>
    <dgm:pt modelId="{180BBD04-92C3-4825-AE88-AC4D9EE26CFD}" type="parTrans" cxnId="{E39AAF7C-623F-4725-BD6B-B2598C5F9957}">
      <dgm:prSet/>
      <dgm:spPr/>
      <dgm:t>
        <a:bodyPr/>
        <a:lstStyle/>
        <a:p>
          <a:pPr rtl="1"/>
          <a:endParaRPr lang="fa-IR"/>
        </a:p>
      </dgm:t>
    </dgm:pt>
    <dgm:pt modelId="{7157C2C3-2448-44C6-B87F-48914F2D1831}" type="sibTrans" cxnId="{E39AAF7C-623F-4725-BD6B-B2598C5F9957}">
      <dgm:prSet/>
      <dgm:spPr/>
      <dgm:t>
        <a:bodyPr/>
        <a:lstStyle/>
        <a:p>
          <a:pPr rtl="1"/>
          <a:endParaRPr lang="fa-IR"/>
        </a:p>
      </dgm:t>
    </dgm:pt>
    <dgm:pt modelId="{B8395D26-70BE-482A-BE8D-C3E58AF48EA4}">
      <dgm:prSet phldrT="[Text]"/>
      <dgm:spPr/>
      <dgm:t>
        <a:bodyPr/>
        <a:lstStyle/>
        <a:p>
          <a:pPr rtl="1"/>
          <a:r>
            <a:rPr lang="fa-IR" dirty="0" smtClean="0">
              <a:cs typeface="B Koodak" pitchFamily="2" charset="-78"/>
            </a:rPr>
            <a:t>شناخت گرایی</a:t>
          </a:r>
          <a:endParaRPr lang="fa-IR" dirty="0">
            <a:cs typeface="B Koodak" pitchFamily="2" charset="-78"/>
          </a:endParaRPr>
        </a:p>
      </dgm:t>
    </dgm:pt>
    <dgm:pt modelId="{D4CA9873-68D0-46C5-A95C-DC428333D86F}" type="parTrans" cxnId="{115A6D20-EDBB-4CE4-BB87-C45C5F2CB7FE}">
      <dgm:prSet/>
      <dgm:spPr/>
      <dgm:t>
        <a:bodyPr/>
        <a:lstStyle/>
        <a:p>
          <a:pPr rtl="1"/>
          <a:endParaRPr lang="fa-IR"/>
        </a:p>
      </dgm:t>
    </dgm:pt>
    <dgm:pt modelId="{9CA359CD-15B9-48E5-A272-8D23CD54635A}" type="sibTrans" cxnId="{115A6D20-EDBB-4CE4-BB87-C45C5F2CB7FE}">
      <dgm:prSet/>
      <dgm:spPr/>
      <dgm:t>
        <a:bodyPr/>
        <a:lstStyle/>
        <a:p>
          <a:pPr rtl="1"/>
          <a:endParaRPr lang="fa-IR"/>
        </a:p>
      </dgm:t>
    </dgm:pt>
    <dgm:pt modelId="{EDB1945B-B332-4E81-A329-5B4E9AF6633B}">
      <dgm:prSet phldrT="[Text]"/>
      <dgm:spPr/>
      <dgm:t>
        <a:bodyPr/>
        <a:lstStyle/>
        <a:p>
          <a:pPr rtl="1"/>
          <a:r>
            <a:rPr lang="fa-IR" dirty="0" smtClean="0">
              <a:cs typeface="B Koodak" pitchFamily="2" charset="-78"/>
            </a:rPr>
            <a:t>انسان گرایی</a:t>
          </a:r>
          <a:endParaRPr lang="fa-IR" dirty="0">
            <a:cs typeface="B Koodak" pitchFamily="2" charset="-78"/>
          </a:endParaRPr>
        </a:p>
      </dgm:t>
    </dgm:pt>
    <dgm:pt modelId="{572175C9-3E7B-4887-8034-BAAC9018D1E8}" type="parTrans" cxnId="{1114A6C3-DDF0-42B7-9C45-5334EE3BE81E}">
      <dgm:prSet/>
      <dgm:spPr/>
      <dgm:t>
        <a:bodyPr/>
        <a:lstStyle/>
        <a:p>
          <a:pPr rtl="1"/>
          <a:endParaRPr lang="fa-IR"/>
        </a:p>
      </dgm:t>
    </dgm:pt>
    <dgm:pt modelId="{DF4D23A9-404E-4004-A9CE-7366B98D44A4}" type="sibTrans" cxnId="{1114A6C3-DDF0-42B7-9C45-5334EE3BE81E}">
      <dgm:prSet/>
      <dgm:spPr/>
      <dgm:t>
        <a:bodyPr/>
        <a:lstStyle/>
        <a:p>
          <a:pPr rtl="1"/>
          <a:endParaRPr lang="fa-IR"/>
        </a:p>
      </dgm:t>
    </dgm:pt>
    <dgm:pt modelId="{70D79775-F0E2-45F9-A884-F86F88F2E988}" type="pres">
      <dgm:prSet presAssocID="{E2390B5E-1872-4383-8AB0-45BBF0EB96F1}" presName="diagram" presStyleCnt="0">
        <dgm:presLayoutVars>
          <dgm:dir/>
          <dgm:resizeHandles val="exact"/>
        </dgm:presLayoutVars>
      </dgm:prSet>
      <dgm:spPr/>
      <dgm:t>
        <a:bodyPr/>
        <a:lstStyle/>
        <a:p>
          <a:endParaRPr lang="en-US"/>
        </a:p>
      </dgm:t>
    </dgm:pt>
    <dgm:pt modelId="{4010C063-72CA-4564-A025-8629362AB3B8}" type="pres">
      <dgm:prSet presAssocID="{6CB3CF9A-5DD9-4117-B0DD-EA12EE0F9B45}" presName="node" presStyleLbl="node1" presStyleIdx="0" presStyleCnt="4">
        <dgm:presLayoutVars>
          <dgm:bulletEnabled val="1"/>
        </dgm:presLayoutVars>
      </dgm:prSet>
      <dgm:spPr/>
      <dgm:t>
        <a:bodyPr/>
        <a:lstStyle/>
        <a:p>
          <a:endParaRPr lang="en-US"/>
        </a:p>
      </dgm:t>
    </dgm:pt>
    <dgm:pt modelId="{CC33A741-ADCD-4225-BD65-C57813051DEC}" type="pres">
      <dgm:prSet presAssocID="{02FE6894-C105-4817-9DD8-6981DC4C3A61}" presName="sibTrans" presStyleCnt="0"/>
      <dgm:spPr/>
    </dgm:pt>
    <dgm:pt modelId="{405FDBE4-7A4F-44FD-A98D-9A5D86F5A133}" type="pres">
      <dgm:prSet presAssocID="{83D0DB09-A2E4-4F62-96CF-97119EC3924D}" presName="node" presStyleLbl="node1" presStyleIdx="1" presStyleCnt="4">
        <dgm:presLayoutVars>
          <dgm:bulletEnabled val="1"/>
        </dgm:presLayoutVars>
      </dgm:prSet>
      <dgm:spPr/>
      <dgm:t>
        <a:bodyPr/>
        <a:lstStyle/>
        <a:p>
          <a:endParaRPr lang="en-US"/>
        </a:p>
      </dgm:t>
    </dgm:pt>
    <dgm:pt modelId="{A0328096-9D77-4BD5-894C-53B67E4C88AC}" type="pres">
      <dgm:prSet presAssocID="{7157C2C3-2448-44C6-B87F-48914F2D1831}" presName="sibTrans" presStyleCnt="0"/>
      <dgm:spPr/>
    </dgm:pt>
    <dgm:pt modelId="{453FC43C-41A0-41AA-98DD-72A3236D3392}" type="pres">
      <dgm:prSet presAssocID="{B8395D26-70BE-482A-BE8D-C3E58AF48EA4}" presName="node" presStyleLbl="node1" presStyleIdx="2" presStyleCnt="4">
        <dgm:presLayoutVars>
          <dgm:bulletEnabled val="1"/>
        </dgm:presLayoutVars>
      </dgm:prSet>
      <dgm:spPr/>
      <dgm:t>
        <a:bodyPr/>
        <a:lstStyle/>
        <a:p>
          <a:endParaRPr lang="en-US"/>
        </a:p>
      </dgm:t>
    </dgm:pt>
    <dgm:pt modelId="{BEF12B59-FBA6-455F-BD4A-4D88B6F5E1C4}" type="pres">
      <dgm:prSet presAssocID="{9CA359CD-15B9-48E5-A272-8D23CD54635A}" presName="sibTrans" presStyleCnt="0"/>
      <dgm:spPr/>
    </dgm:pt>
    <dgm:pt modelId="{CDEA13D4-5BD7-4146-8257-89E6BAE5D9DA}" type="pres">
      <dgm:prSet presAssocID="{EDB1945B-B332-4E81-A329-5B4E9AF6633B}" presName="node" presStyleLbl="node1" presStyleIdx="3" presStyleCnt="4">
        <dgm:presLayoutVars>
          <dgm:bulletEnabled val="1"/>
        </dgm:presLayoutVars>
      </dgm:prSet>
      <dgm:spPr/>
      <dgm:t>
        <a:bodyPr/>
        <a:lstStyle/>
        <a:p>
          <a:endParaRPr lang="en-US"/>
        </a:p>
      </dgm:t>
    </dgm:pt>
  </dgm:ptLst>
  <dgm:cxnLst>
    <dgm:cxn modelId="{B85DDA2E-49DF-40B7-8007-7F2A7E1AD817}" type="presOf" srcId="{B8395D26-70BE-482A-BE8D-C3E58AF48EA4}" destId="{453FC43C-41A0-41AA-98DD-72A3236D3392}" srcOrd="0" destOrd="0" presId="urn:microsoft.com/office/officeart/2005/8/layout/default"/>
    <dgm:cxn modelId="{1114A6C3-DDF0-42B7-9C45-5334EE3BE81E}" srcId="{E2390B5E-1872-4383-8AB0-45BBF0EB96F1}" destId="{EDB1945B-B332-4E81-A329-5B4E9AF6633B}" srcOrd="3" destOrd="0" parTransId="{572175C9-3E7B-4887-8034-BAAC9018D1E8}" sibTransId="{DF4D23A9-404E-4004-A9CE-7366B98D44A4}"/>
    <dgm:cxn modelId="{28880CF2-4658-487B-A522-0C2632C72FBC}" type="presOf" srcId="{83D0DB09-A2E4-4F62-96CF-97119EC3924D}" destId="{405FDBE4-7A4F-44FD-A98D-9A5D86F5A133}" srcOrd="0" destOrd="0" presId="urn:microsoft.com/office/officeart/2005/8/layout/default"/>
    <dgm:cxn modelId="{D4E68F43-012D-412E-BE82-7B7AF70BE9BC}" srcId="{E2390B5E-1872-4383-8AB0-45BBF0EB96F1}" destId="{6CB3CF9A-5DD9-4117-B0DD-EA12EE0F9B45}" srcOrd="0" destOrd="0" parTransId="{0B0321D6-7BCA-42B3-B70D-0D3F6DF9ECA9}" sibTransId="{02FE6894-C105-4817-9DD8-6981DC4C3A61}"/>
    <dgm:cxn modelId="{85657AA4-D8F8-4E3F-87C4-4A5053BCB373}" type="presOf" srcId="{EDB1945B-B332-4E81-A329-5B4E9AF6633B}" destId="{CDEA13D4-5BD7-4146-8257-89E6BAE5D9DA}" srcOrd="0" destOrd="0" presId="urn:microsoft.com/office/officeart/2005/8/layout/default"/>
    <dgm:cxn modelId="{DEF7BD73-1731-4CF1-9A10-534A29A06C89}" type="presOf" srcId="{E2390B5E-1872-4383-8AB0-45BBF0EB96F1}" destId="{70D79775-F0E2-45F9-A884-F86F88F2E988}" srcOrd="0" destOrd="0" presId="urn:microsoft.com/office/officeart/2005/8/layout/default"/>
    <dgm:cxn modelId="{E39AAF7C-623F-4725-BD6B-B2598C5F9957}" srcId="{E2390B5E-1872-4383-8AB0-45BBF0EB96F1}" destId="{83D0DB09-A2E4-4F62-96CF-97119EC3924D}" srcOrd="1" destOrd="0" parTransId="{180BBD04-92C3-4825-AE88-AC4D9EE26CFD}" sibTransId="{7157C2C3-2448-44C6-B87F-48914F2D1831}"/>
    <dgm:cxn modelId="{115A6D20-EDBB-4CE4-BB87-C45C5F2CB7FE}" srcId="{E2390B5E-1872-4383-8AB0-45BBF0EB96F1}" destId="{B8395D26-70BE-482A-BE8D-C3E58AF48EA4}" srcOrd="2" destOrd="0" parTransId="{D4CA9873-68D0-46C5-A95C-DC428333D86F}" sibTransId="{9CA359CD-15B9-48E5-A272-8D23CD54635A}"/>
    <dgm:cxn modelId="{D03102BB-91E2-4E90-9AB9-CBB05556CE5F}" type="presOf" srcId="{6CB3CF9A-5DD9-4117-B0DD-EA12EE0F9B45}" destId="{4010C063-72CA-4564-A025-8629362AB3B8}" srcOrd="0" destOrd="0" presId="urn:microsoft.com/office/officeart/2005/8/layout/default"/>
    <dgm:cxn modelId="{A3DDEF94-8149-4C24-A7AC-5EAE08E70C7E}" type="presParOf" srcId="{70D79775-F0E2-45F9-A884-F86F88F2E988}" destId="{4010C063-72CA-4564-A025-8629362AB3B8}" srcOrd="0" destOrd="0" presId="urn:microsoft.com/office/officeart/2005/8/layout/default"/>
    <dgm:cxn modelId="{B496946D-3C3D-470A-B0CC-4D0F49C481AF}" type="presParOf" srcId="{70D79775-F0E2-45F9-A884-F86F88F2E988}" destId="{CC33A741-ADCD-4225-BD65-C57813051DEC}" srcOrd="1" destOrd="0" presId="urn:microsoft.com/office/officeart/2005/8/layout/default"/>
    <dgm:cxn modelId="{A9DD851B-107B-4CCC-84E3-8B7FCD4BE1CF}" type="presParOf" srcId="{70D79775-F0E2-45F9-A884-F86F88F2E988}" destId="{405FDBE4-7A4F-44FD-A98D-9A5D86F5A133}" srcOrd="2" destOrd="0" presId="urn:microsoft.com/office/officeart/2005/8/layout/default"/>
    <dgm:cxn modelId="{8EAEBA0E-EEF9-44DD-B79D-A31610CB5AFC}" type="presParOf" srcId="{70D79775-F0E2-45F9-A884-F86F88F2E988}" destId="{A0328096-9D77-4BD5-894C-53B67E4C88AC}" srcOrd="3" destOrd="0" presId="urn:microsoft.com/office/officeart/2005/8/layout/default"/>
    <dgm:cxn modelId="{F954BE6D-B735-4961-9D87-810E4139137F}" type="presParOf" srcId="{70D79775-F0E2-45F9-A884-F86F88F2E988}" destId="{453FC43C-41A0-41AA-98DD-72A3236D3392}" srcOrd="4" destOrd="0" presId="urn:microsoft.com/office/officeart/2005/8/layout/default"/>
    <dgm:cxn modelId="{671B56CD-93A3-4732-A2DF-D55C58652F6F}" type="presParOf" srcId="{70D79775-F0E2-45F9-A884-F86F88F2E988}" destId="{BEF12B59-FBA6-455F-BD4A-4D88B6F5E1C4}" srcOrd="5" destOrd="0" presId="urn:microsoft.com/office/officeart/2005/8/layout/default"/>
    <dgm:cxn modelId="{4695C88D-BCB3-4755-824B-40EE026F4FFC}" type="presParOf" srcId="{70D79775-F0E2-45F9-A884-F86F88F2E988}" destId="{CDEA13D4-5BD7-4146-8257-89E6BAE5D9D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2CB80B-D10C-4EEF-823E-64DB07F78FEA}" type="doc">
      <dgm:prSet loTypeId="urn:microsoft.com/office/officeart/2005/8/layout/hList3" loCatId="list" qsTypeId="urn:microsoft.com/office/officeart/2005/8/quickstyle/simple1" qsCatId="simple" csTypeId="urn:microsoft.com/office/officeart/2005/8/colors/accent1_2" csCatId="accent1" phldr="1"/>
      <dgm:spPr/>
      <dgm:t>
        <a:bodyPr/>
        <a:lstStyle/>
        <a:p>
          <a:pPr rtl="1"/>
          <a:endParaRPr lang="fa-IR"/>
        </a:p>
      </dgm:t>
    </dgm:pt>
    <dgm:pt modelId="{A4FA4731-B3C8-489F-BD8F-C97FF8F42F2A}">
      <dgm:prSet phldrT="[Text]"/>
      <dgm:spPr>
        <a:solidFill>
          <a:schemeClr val="accent2">
            <a:lumMod val="75000"/>
          </a:schemeClr>
        </a:solidFill>
      </dgm:spPr>
      <dgm:t>
        <a:bodyPr/>
        <a:lstStyle/>
        <a:p>
          <a:pPr rtl="1"/>
          <a:r>
            <a:rPr lang="fa-IR" dirty="0" smtClean="0">
              <a:solidFill>
                <a:srgbClr val="002060"/>
              </a:solidFill>
              <a:cs typeface="B Koodak" pitchFamily="2" charset="-78"/>
            </a:rPr>
            <a:t>مراحل روانی جنسی</a:t>
          </a:r>
          <a:endParaRPr lang="fa-IR" dirty="0">
            <a:solidFill>
              <a:srgbClr val="002060"/>
            </a:solidFill>
            <a:cs typeface="B Koodak" pitchFamily="2" charset="-78"/>
          </a:endParaRPr>
        </a:p>
      </dgm:t>
    </dgm:pt>
    <dgm:pt modelId="{66E61B36-6551-4AD0-988D-8BE32305FFE5}" type="parTrans" cxnId="{B5726CCA-425F-4F25-B8CD-3E4C218722A6}">
      <dgm:prSet/>
      <dgm:spPr/>
      <dgm:t>
        <a:bodyPr/>
        <a:lstStyle/>
        <a:p>
          <a:pPr rtl="1"/>
          <a:endParaRPr lang="fa-IR"/>
        </a:p>
      </dgm:t>
    </dgm:pt>
    <dgm:pt modelId="{5FF26FE7-BC51-4E97-A7D5-0612751A92E3}" type="sibTrans" cxnId="{B5726CCA-425F-4F25-B8CD-3E4C218722A6}">
      <dgm:prSet/>
      <dgm:spPr/>
      <dgm:t>
        <a:bodyPr/>
        <a:lstStyle/>
        <a:p>
          <a:pPr rtl="1"/>
          <a:endParaRPr lang="fa-IR"/>
        </a:p>
      </dgm:t>
    </dgm:pt>
    <dgm:pt modelId="{F9E1B99B-5C5C-47CB-A170-59CF73AD5406}">
      <dgm:prSet phldrT="[Text]"/>
      <dgm:spPr/>
      <dgm:t>
        <a:bodyPr/>
        <a:lstStyle/>
        <a:p>
          <a:pPr rtl="1"/>
          <a:r>
            <a:rPr lang="fa-IR" dirty="0" smtClean="0">
              <a:cs typeface="B Koodak" pitchFamily="2" charset="-78"/>
            </a:rPr>
            <a:t>مرحله تناسلی</a:t>
          </a:r>
          <a:endParaRPr lang="fa-IR" dirty="0">
            <a:cs typeface="B Koodak" pitchFamily="2" charset="-78"/>
          </a:endParaRPr>
        </a:p>
      </dgm:t>
    </dgm:pt>
    <dgm:pt modelId="{025F4D5C-F24D-4C71-BD5D-F112CCA85443}" type="parTrans" cxnId="{CF9815E1-4DCE-498A-A522-84CD0DE3A808}">
      <dgm:prSet/>
      <dgm:spPr/>
      <dgm:t>
        <a:bodyPr/>
        <a:lstStyle/>
        <a:p>
          <a:pPr rtl="1"/>
          <a:endParaRPr lang="fa-IR"/>
        </a:p>
      </dgm:t>
    </dgm:pt>
    <dgm:pt modelId="{F19726B1-B12F-4CD1-93B9-93DCF2605B48}" type="sibTrans" cxnId="{CF9815E1-4DCE-498A-A522-84CD0DE3A808}">
      <dgm:prSet/>
      <dgm:spPr/>
      <dgm:t>
        <a:bodyPr/>
        <a:lstStyle/>
        <a:p>
          <a:pPr rtl="1"/>
          <a:endParaRPr lang="fa-IR"/>
        </a:p>
      </dgm:t>
    </dgm:pt>
    <dgm:pt modelId="{840B8E4B-1A2C-41E8-BF16-B1E970BD61F8}">
      <dgm:prSet phldrT="[Text]"/>
      <dgm:spPr/>
      <dgm:t>
        <a:bodyPr/>
        <a:lstStyle/>
        <a:p>
          <a:pPr rtl="1"/>
          <a:r>
            <a:rPr lang="fa-IR" dirty="0" smtClean="0">
              <a:cs typeface="B Koodak" pitchFamily="2" charset="-78"/>
            </a:rPr>
            <a:t>مرحله کمون</a:t>
          </a:r>
          <a:endParaRPr lang="fa-IR" dirty="0">
            <a:cs typeface="B Koodak" pitchFamily="2" charset="-78"/>
          </a:endParaRPr>
        </a:p>
      </dgm:t>
    </dgm:pt>
    <dgm:pt modelId="{CF2E07C4-2569-4B99-9E1C-B33C23E37DAC}" type="parTrans" cxnId="{2F0DEF84-A05B-45DA-9882-F1753FC90CB1}">
      <dgm:prSet/>
      <dgm:spPr/>
      <dgm:t>
        <a:bodyPr/>
        <a:lstStyle/>
        <a:p>
          <a:pPr rtl="1"/>
          <a:endParaRPr lang="fa-IR"/>
        </a:p>
      </dgm:t>
    </dgm:pt>
    <dgm:pt modelId="{D1D2D5E9-3FA6-4C1C-B624-90EC2E5C3065}" type="sibTrans" cxnId="{2F0DEF84-A05B-45DA-9882-F1753FC90CB1}">
      <dgm:prSet/>
      <dgm:spPr/>
      <dgm:t>
        <a:bodyPr/>
        <a:lstStyle/>
        <a:p>
          <a:pPr rtl="1"/>
          <a:endParaRPr lang="fa-IR"/>
        </a:p>
      </dgm:t>
    </dgm:pt>
    <dgm:pt modelId="{CA14E1B3-1C78-4551-9E3A-258AAE696B5B}">
      <dgm:prSet phldrT="[Text]"/>
      <dgm:spPr/>
      <dgm:t>
        <a:bodyPr/>
        <a:lstStyle/>
        <a:p>
          <a:pPr rtl="1"/>
          <a:r>
            <a:rPr lang="fa-IR" dirty="0" smtClean="0">
              <a:cs typeface="B Koodak" pitchFamily="2" charset="-78"/>
            </a:rPr>
            <a:t>مرحله آلتی</a:t>
          </a:r>
          <a:endParaRPr lang="fa-IR" dirty="0">
            <a:cs typeface="B Koodak" pitchFamily="2" charset="-78"/>
          </a:endParaRPr>
        </a:p>
      </dgm:t>
    </dgm:pt>
    <dgm:pt modelId="{BC202F19-5525-4113-BFD3-0182AF5FC1B8}" type="parTrans" cxnId="{0056D0A1-501D-4E64-8FEA-93A15AF95FC0}">
      <dgm:prSet/>
      <dgm:spPr/>
      <dgm:t>
        <a:bodyPr/>
        <a:lstStyle/>
        <a:p>
          <a:pPr rtl="1"/>
          <a:endParaRPr lang="fa-IR"/>
        </a:p>
      </dgm:t>
    </dgm:pt>
    <dgm:pt modelId="{69DC7C10-0399-48A8-9E0A-8621141F7E7B}" type="sibTrans" cxnId="{0056D0A1-501D-4E64-8FEA-93A15AF95FC0}">
      <dgm:prSet/>
      <dgm:spPr/>
      <dgm:t>
        <a:bodyPr/>
        <a:lstStyle/>
        <a:p>
          <a:pPr rtl="1"/>
          <a:endParaRPr lang="fa-IR"/>
        </a:p>
      </dgm:t>
    </dgm:pt>
    <dgm:pt modelId="{1674CF91-51F0-40B3-A9F1-6413A3195C3B}">
      <dgm:prSet phldrT="[Text]"/>
      <dgm:spPr/>
      <dgm:t>
        <a:bodyPr/>
        <a:lstStyle/>
        <a:p>
          <a:pPr rtl="1"/>
          <a:r>
            <a:rPr lang="fa-IR" dirty="0" smtClean="0">
              <a:cs typeface="B Koodak" pitchFamily="2" charset="-78"/>
            </a:rPr>
            <a:t>مرحله مقعدی</a:t>
          </a:r>
          <a:endParaRPr lang="fa-IR" dirty="0">
            <a:cs typeface="B Koodak" pitchFamily="2" charset="-78"/>
          </a:endParaRPr>
        </a:p>
      </dgm:t>
    </dgm:pt>
    <dgm:pt modelId="{87D230FA-62F7-420B-939F-8FE57035D37B}" type="parTrans" cxnId="{28A197F6-6B16-429E-B3E5-FCAC0D167BD3}">
      <dgm:prSet/>
      <dgm:spPr/>
      <dgm:t>
        <a:bodyPr/>
        <a:lstStyle/>
        <a:p>
          <a:pPr rtl="1"/>
          <a:endParaRPr lang="fa-IR"/>
        </a:p>
      </dgm:t>
    </dgm:pt>
    <dgm:pt modelId="{4CFBDBE6-B298-48CA-8EBA-7522F467170C}" type="sibTrans" cxnId="{28A197F6-6B16-429E-B3E5-FCAC0D167BD3}">
      <dgm:prSet/>
      <dgm:spPr/>
      <dgm:t>
        <a:bodyPr/>
        <a:lstStyle/>
        <a:p>
          <a:pPr rtl="1"/>
          <a:endParaRPr lang="fa-IR"/>
        </a:p>
      </dgm:t>
    </dgm:pt>
    <dgm:pt modelId="{A9259E44-3773-44A7-BB8D-C481BCEA5DF6}">
      <dgm:prSet phldrT="[Text]"/>
      <dgm:spPr/>
      <dgm:t>
        <a:bodyPr/>
        <a:lstStyle/>
        <a:p>
          <a:pPr rtl="1"/>
          <a:r>
            <a:rPr lang="fa-IR" dirty="0" smtClean="0">
              <a:cs typeface="B Koodak" pitchFamily="2" charset="-78"/>
            </a:rPr>
            <a:t>مرحله دهانی</a:t>
          </a:r>
          <a:endParaRPr lang="fa-IR" dirty="0">
            <a:cs typeface="B Koodak" pitchFamily="2" charset="-78"/>
          </a:endParaRPr>
        </a:p>
      </dgm:t>
    </dgm:pt>
    <dgm:pt modelId="{C8D9BE9F-52D2-4E8D-B5F8-6129FEA1FD76}" type="parTrans" cxnId="{830AF455-007D-4FB9-BEF2-11BEB4624218}">
      <dgm:prSet/>
      <dgm:spPr/>
      <dgm:t>
        <a:bodyPr/>
        <a:lstStyle/>
        <a:p>
          <a:pPr rtl="1"/>
          <a:endParaRPr lang="fa-IR"/>
        </a:p>
      </dgm:t>
    </dgm:pt>
    <dgm:pt modelId="{04F6F4A7-22C1-4B6D-95AB-D9B3AC7FF6B5}" type="sibTrans" cxnId="{830AF455-007D-4FB9-BEF2-11BEB4624218}">
      <dgm:prSet/>
      <dgm:spPr/>
      <dgm:t>
        <a:bodyPr/>
        <a:lstStyle/>
        <a:p>
          <a:pPr rtl="1"/>
          <a:endParaRPr lang="fa-IR"/>
        </a:p>
      </dgm:t>
    </dgm:pt>
    <dgm:pt modelId="{E1431450-34DD-4CA8-BE80-AA3DDBCE805F}" type="pres">
      <dgm:prSet presAssocID="{902CB80B-D10C-4EEF-823E-64DB07F78FEA}" presName="composite" presStyleCnt="0">
        <dgm:presLayoutVars>
          <dgm:chMax val="1"/>
          <dgm:dir/>
          <dgm:resizeHandles val="exact"/>
        </dgm:presLayoutVars>
      </dgm:prSet>
      <dgm:spPr/>
      <dgm:t>
        <a:bodyPr/>
        <a:lstStyle/>
        <a:p>
          <a:endParaRPr lang="en-US"/>
        </a:p>
      </dgm:t>
    </dgm:pt>
    <dgm:pt modelId="{04ABB181-043E-4511-96CB-D132F0D42898}" type="pres">
      <dgm:prSet presAssocID="{A4FA4731-B3C8-489F-BD8F-C97FF8F42F2A}" presName="roof" presStyleLbl="dkBgShp" presStyleIdx="0" presStyleCnt="2"/>
      <dgm:spPr/>
      <dgm:t>
        <a:bodyPr/>
        <a:lstStyle/>
        <a:p>
          <a:endParaRPr lang="en-US"/>
        </a:p>
      </dgm:t>
    </dgm:pt>
    <dgm:pt modelId="{395AB710-A89E-47D8-883E-A2D9C830AF2B}" type="pres">
      <dgm:prSet presAssocID="{A4FA4731-B3C8-489F-BD8F-C97FF8F42F2A}" presName="pillars" presStyleCnt="0"/>
      <dgm:spPr/>
    </dgm:pt>
    <dgm:pt modelId="{5AFC9632-9AD4-4BA6-9980-C7017C9F8469}" type="pres">
      <dgm:prSet presAssocID="{A4FA4731-B3C8-489F-BD8F-C97FF8F42F2A}" presName="pillar1" presStyleLbl="node1" presStyleIdx="0" presStyleCnt="5">
        <dgm:presLayoutVars>
          <dgm:bulletEnabled val="1"/>
        </dgm:presLayoutVars>
      </dgm:prSet>
      <dgm:spPr/>
      <dgm:t>
        <a:bodyPr/>
        <a:lstStyle/>
        <a:p>
          <a:pPr rtl="1"/>
          <a:endParaRPr lang="fa-IR"/>
        </a:p>
      </dgm:t>
    </dgm:pt>
    <dgm:pt modelId="{9EBFF3DE-5922-416D-BE3F-81B434BE06FC}" type="pres">
      <dgm:prSet presAssocID="{840B8E4B-1A2C-41E8-BF16-B1E970BD61F8}" presName="pillarX" presStyleLbl="node1" presStyleIdx="1" presStyleCnt="5">
        <dgm:presLayoutVars>
          <dgm:bulletEnabled val="1"/>
        </dgm:presLayoutVars>
      </dgm:prSet>
      <dgm:spPr/>
      <dgm:t>
        <a:bodyPr/>
        <a:lstStyle/>
        <a:p>
          <a:endParaRPr lang="en-US"/>
        </a:p>
      </dgm:t>
    </dgm:pt>
    <dgm:pt modelId="{1C80D7AD-9D60-4A12-AA02-1C6FC67E1E30}" type="pres">
      <dgm:prSet presAssocID="{CA14E1B3-1C78-4551-9E3A-258AAE696B5B}" presName="pillarX" presStyleLbl="node1" presStyleIdx="2" presStyleCnt="5">
        <dgm:presLayoutVars>
          <dgm:bulletEnabled val="1"/>
        </dgm:presLayoutVars>
      </dgm:prSet>
      <dgm:spPr/>
      <dgm:t>
        <a:bodyPr/>
        <a:lstStyle/>
        <a:p>
          <a:pPr rtl="1"/>
          <a:endParaRPr lang="fa-IR"/>
        </a:p>
      </dgm:t>
    </dgm:pt>
    <dgm:pt modelId="{029DA725-9FFC-43FE-9BCB-46EF62E8545D}" type="pres">
      <dgm:prSet presAssocID="{1674CF91-51F0-40B3-A9F1-6413A3195C3B}" presName="pillarX" presStyleLbl="node1" presStyleIdx="3" presStyleCnt="5">
        <dgm:presLayoutVars>
          <dgm:bulletEnabled val="1"/>
        </dgm:presLayoutVars>
      </dgm:prSet>
      <dgm:spPr/>
      <dgm:t>
        <a:bodyPr/>
        <a:lstStyle/>
        <a:p>
          <a:pPr rtl="1"/>
          <a:endParaRPr lang="fa-IR"/>
        </a:p>
      </dgm:t>
    </dgm:pt>
    <dgm:pt modelId="{C45868C5-14B1-4B8D-93B9-924BF1312D86}" type="pres">
      <dgm:prSet presAssocID="{A9259E44-3773-44A7-BB8D-C481BCEA5DF6}" presName="pillarX" presStyleLbl="node1" presStyleIdx="4" presStyleCnt="5">
        <dgm:presLayoutVars>
          <dgm:bulletEnabled val="1"/>
        </dgm:presLayoutVars>
      </dgm:prSet>
      <dgm:spPr/>
      <dgm:t>
        <a:bodyPr/>
        <a:lstStyle/>
        <a:p>
          <a:pPr rtl="1"/>
          <a:endParaRPr lang="fa-IR"/>
        </a:p>
      </dgm:t>
    </dgm:pt>
    <dgm:pt modelId="{A8200816-D874-4588-B3F9-6BEC56F266AB}" type="pres">
      <dgm:prSet presAssocID="{A4FA4731-B3C8-489F-BD8F-C97FF8F42F2A}" presName="base" presStyleLbl="dkBgShp" presStyleIdx="1" presStyleCnt="2"/>
      <dgm:spPr/>
    </dgm:pt>
  </dgm:ptLst>
  <dgm:cxnLst>
    <dgm:cxn modelId="{649C0568-AEB6-4704-A325-6A1D65847696}" type="presOf" srcId="{902CB80B-D10C-4EEF-823E-64DB07F78FEA}" destId="{E1431450-34DD-4CA8-BE80-AA3DDBCE805F}" srcOrd="0" destOrd="0" presId="urn:microsoft.com/office/officeart/2005/8/layout/hList3"/>
    <dgm:cxn modelId="{18E77ED6-24E2-4EBF-A19E-520F522063E7}" type="presOf" srcId="{CA14E1B3-1C78-4551-9E3A-258AAE696B5B}" destId="{1C80D7AD-9D60-4A12-AA02-1C6FC67E1E30}" srcOrd="0" destOrd="0" presId="urn:microsoft.com/office/officeart/2005/8/layout/hList3"/>
    <dgm:cxn modelId="{0760DE59-1F3C-4A57-86C7-ACD6DF176694}" type="presOf" srcId="{840B8E4B-1A2C-41E8-BF16-B1E970BD61F8}" destId="{9EBFF3DE-5922-416D-BE3F-81B434BE06FC}" srcOrd="0" destOrd="0" presId="urn:microsoft.com/office/officeart/2005/8/layout/hList3"/>
    <dgm:cxn modelId="{B5726CCA-425F-4F25-B8CD-3E4C218722A6}" srcId="{902CB80B-D10C-4EEF-823E-64DB07F78FEA}" destId="{A4FA4731-B3C8-489F-BD8F-C97FF8F42F2A}" srcOrd="0" destOrd="0" parTransId="{66E61B36-6551-4AD0-988D-8BE32305FFE5}" sibTransId="{5FF26FE7-BC51-4E97-A7D5-0612751A92E3}"/>
    <dgm:cxn modelId="{817D28E0-A0E5-4FF9-8CFC-D843BD6CF703}" type="presOf" srcId="{1674CF91-51F0-40B3-A9F1-6413A3195C3B}" destId="{029DA725-9FFC-43FE-9BCB-46EF62E8545D}" srcOrd="0" destOrd="0" presId="urn:microsoft.com/office/officeart/2005/8/layout/hList3"/>
    <dgm:cxn modelId="{2A4BB374-A9B8-4780-B98A-061998BDA7FD}" type="presOf" srcId="{A4FA4731-B3C8-489F-BD8F-C97FF8F42F2A}" destId="{04ABB181-043E-4511-96CB-D132F0D42898}" srcOrd="0" destOrd="0" presId="urn:microsoft.com/office/officeart/2005/8/layout/hList3"/>
    <dgm:cxn modelId="{28A197F6-6B16-429E-B3E5-FCAC0D167BD3}" srcId="{A4FA4731-B3C8-489F-BD8F-C97FF8F42F2A}" destId="{1674CF91-51F0-40B3-A9F1-6413A3195C3B}" srcOrd="3" destOrd="0" parTransId="{87D230FA-62F7-420B-939F-8FE57035D37B}" sibTransId="{4CFBDBE6-B298-48CA-8EBA-7522F467170C}"/>
    <dgm:cxn modelId="{0056D0A1-501D-4E64-8FEA-93A15AF95FC0}" srcId="{A4FA4731-B3C8-489F-BD8F-C97FF8F42F2A}" destId="{CA14E1B3-1C78-4551-9E3A-258AAE696B5B}" srcOrd="2" destOrd="0" parTransId="{BC202F19-5525-4113-BFD3-0182AF5FC1B8}" sibTransId="{69DC7C10-0399-48A8-9E0A-8621141F7E7B}"/>
    <dgm:cxn modelId="{B8479441-D6DB-4BD0-BC6E-8CA26D3F2191}" type="presOf" srcId="{F9E1B99B-5C5C-47CB-A170-59CF73AD5406}" destId="{5AFC9632-9AD4-4BA6-9980-C7017C9F8469}" srcOrd="0" destOrd="0" presId="urn:microsoft.com/office/officeart/2005/8/layout/hList3"/>
    <dgm:cxn modelId="{830AF455-007D-4FB9-BEF2-11BEB4624218}" srcId="{A4FA4731-B3C8-489F-BD8F-C97FF8F42F2A}" destId="{A9259E44-3773-44A7-BB8D-C481BCEA5DF6}" srcOrd="4" destOrd="0" parTransId="{C8D9BE9F-52D2-4E8D-B5F8-6129FEA1FD76}" sibTransId="{04F6F4A7-22C1-4B6D-95AB-D9B3AC7FF6B5}"/>
    <dgm:cxn modelId="{CF9815E1-4DCE-498A-A522-84CD0DE3A808}" srcId="{A4FA4731-B3C8-489F-BD8F-C97FF8F42F2A}" destId="{F9E1B99B-5C5C-47CB-A170-59CF73AD5406}" srcOrd="0" destOrd="0" parTransId="{025F4D5C-F24D-4C71-BD5D-F112CCA85443}" sibTransId="{F19726B1-B12F-4CD1-93B9-93DCF2605B48}"/>
    <dgm:cxn modelId="{8AEDD214-FCCD-4994-949D-A74C93BD91B8}" type="presOf" srcId="{A9259E44-3773-44A7-BB8D-C481BCEA5DF6}" destId="{C45868C5-14B1-4B8D-93B9-924BF1312D86}" srcOrd="0" destOrd="0" presId="urn:microsoft.com/office/officeart/2005/8/layout/hList3"/>
    <dgm:cxn modelId="{2F0DEF84-A05B-45DA-9882-F1753FC90CB1}" srcId="{A4FA4731-B3C8-489F-BD8F-C97FF8F42F2A}" destId="{840B8E4B-1A2C-41E8-BF16-B1E970BD61F8}" srcOrd="1" destOrd="0" parTransId="{CF2E07C4-2569-4B99-9E1C-B33C23E37DAC}" sibTransId="{D1D2D5E9-3FA6-4C1C-B624-90EC2E5C3065}"/>
    <dgm:cxn modelId="{356D608B-E2D1-4D1E-86A4-93E18F7CAB07}" type="presParOf" srcId="{E1431450-34DD-4CA8-BE80-AA3DDBCE805F}" destId="{04ABB181-043E-4511-96CB-D132F0D42898}" srcOrd="0" destOrd="0" presId="urn:microsoft.com/office/officeart/2005/8/layout/hList3"/>
    <dgm:cxn modelId="{513EE110-DEFE-40E0-8AEA-604B0596EF88}" type="presParOf" srcId="{E1431450-34DD-4CA8-BE80-AA3DDBCE805F}" destId="{395AB710-A89E-47D8-883E-A2D9C830AF2B}" srcOrd="1" destOrd="0" presId="urn:microsoft.com/office/officeart/2005/8/layout/hList3"/>
    <dgm:cxn modelId="{A34F0634-A45A-4E3B-BF67-08666AE99305}" type="presParOf" srcId="{395AB710-A89E-47D8-883E-A2D9C830AF2B}" destId="{5AFC9632-9AD4-4BA6-9980-C7017C9F8469}" srcOrd="0" destOrd="0" presId="urn:microsoft.com/office/officeart/2005/8/layout/hList3"/>
    <dgm:cxn modelId="{8CE492DD-E941-44F8-B71C-7B07A039399C}" type="presParOf" srcId="{395AB710-A89E-47D8-883E-A2D9C830AF2B}" destId="{9EBFF3DE-5922-416D-BE3F-81B434BE06FC}" srcOrd="1" destOrd="0" presId="urn:microsoft.com/office/officeart/2005/8/layout/hList3"/>
    <dgm:cxn modelId="{D20006CE-64C9-462C-AD26-EA465E59C0BD}" type="presParOf" srcId="{395AB710-A89E-47D8-883E-A2D9C830AF2B}" destId="{1C80D7AD-9D60-4A12-AA02-1C6FC67E1E30}" srcOrd="2" destOrd="0" presId="urn:microsoft.com/office/officeart/2005/8/layout/hList3"/>
    <dgm:cxn modelId="{98AAA6CA-D2B8-4B92-A56B-586E8EB6EAE8}" type="presParOf" srcId="{395AB710-A89E-47D8-883E-A2D9C830AF2B}" destId="{029DA725-9FFC-43FE-9BCB-46EF62E8545D}" srcOrd="3" destOrd="0" presId="urn:microsoft.com/office/officeart/2005/8/layout/hList3"/>
    <dgm:cxn modelId="{EEDB06EC-97C8-4BBF-8948-C872FF068553}" type="presParOf" srcId="{395AB710-A89E-47D8-883E-A2D9C830AF2B}" destId="{C45868C5-14B1-4B8D-93B9-924BF1312D86}" srcOrd="4" destOrd="0" presId="urn:microsoft.com/office/officeart/2005/8/layout/hList3"/>
    <dgm:cxn modelId="{BC709C76-87F7-4C35-8592-1DCA9BD7CAF9}" type="presParOf" srcId="{E1431450-34DD-4CA8-BE80-AA3DDBCE805F}" destId="{A8200816-D874-4588-B3F9-6BEC56F266A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10C063-72CA-4564-A025-8629362AB3B8}">
      <dsp:nvSpPr>
        <dsp:cNvPr id="0" name=""/>
        <dsp:cNvSpPr/>
      </dsp:nvSpPr>
      <dsp:spPr>
        <a:xfrm>
          <a:off x="911" y="125976"/>
          <a:ext cx="3555131" cy="21330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fa-IR" sz="5200" kern="1200" dirty="0" smtClean="0">
              <a:cs typeface="B Koodak" pitchFamily="2" charset="-78"/>
            </a:rPr>
            <a:t>رفتارگرایی</a:t>
          </a:r>
          <a:endParaRPr lang="fa-IR" sz="5200" kern="1200" dirty="0">
            <a:cs typeface="B Koodak" pitchFamily="2" charset="-78"/>
          </a:endParaRPr>
        </a:p>
      </dsp:txBody>
      <dsp:txXfrm>
        <a:off x="911" y="125976"/>
        <a:ext cx="3555131" cy="2133079"/>
      </dsp:txXfrm>
    </dsp:sp>
    <dsp:sp modelId="{405FDBE4-7A4F-44FD-A98D-9A5D86F5A133}">
      <dsp:nvSpPr>
        <dsp:cNvPr id="0" name=""/>
        <dsp:cNvSpPr/>
      </dsp:nvSpPr>
      <dsp:spPr>
        <a:xfrm>
          <a:off x="3911556" y="125976"/>
          <a:ext cx="3555131" cy="21330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fa-IR" sz="5200" kern="1200" dirty="0" smtClean="0">
              <a:cs typeface="B Koodak" pitchFamily="2" charset="-78"/>
            </a:rPr>
            <a:t>روان کاوی</a:t>
          </a:r>
          <a:endParaRPr lang="fa-IR" sz="5200" kern="1200" dirty="0">
            <a:cs typeface="B Koodak" pitchFamily="2" charset="-78"/>
          </a:endParaRPr>
        </a:p>
      </dsp:txBody>
      <dsp:txXfrm>
        <a:off x="3911556" y="125976"/>
        <a:ext cx="3555131" cy="2133079"/>
      </dsp:txXfrm>
    </dsp:sp>
    <dsp:sp modelId="{453FC43C-41A0-41AA-98DD-72A3236D3392}">
      <dsp:nvSpPr>
        <dsp:cNvPr id="0" name=""/>
        <dsp:cNvSpPr/>
      </dsp:nvSpPr>
      <dsp:spPr>
        <a:xfrm>
          <a:off x="911" y="2614569"/>
          <a:ext cx="3555131" cy="21330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fa-IR" sz="5200" kern="1200" dirty="0" smtClean="0">
              <a:cs typeface="B Koodak" pitchFamily="2" charset="-78"/>
            </a:rPr>
            <a:t>شناخت گرایی</a:t>
          </a:r>
          <a:endParaRPr lang="fa-IR" sz="5200" kern="1200" dirty="0">
            <a:cs typeface="B Koodak" pitchFamily="2" charset="-78"/>
          </a:endParaRPr>
        </a:p>
      </dsp:txBody>
      <dsp:txXfrm>
        <a:off x="911" y="2614569"/>
        <a:ext cx="3555131" cy="2133079"/>
      </dsp:txXfrm>
    </dsp:sp>
    <dsp:sp modelId="{CDEA13D4-5BD7-4146-8257-89E6BAE5D9DA}">
      <dsp:nvSpPr>
        <dsp:cNvPr id="0" name=""/>
        <dsp:cNvSpPr/>
      </dsp:nvSpPr>
      <dsp:spPr>
        <a:xfrm>
          <a:off x="3911556" y="2614569"/>
          <a:ext cx="3555131" cy="21330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lvl="0" algn="ctr" defTabSz="2311400" rtl="1">
            <a:lnSpc>
              <a:spcPct val="90000"/>
            </a:lnSpc>
            <a:spcBef>
              <a:spcPct val="0"/>
            </a:spcBef>
            <a:spcAft>
              <a:spcPct val="35000"/>
            </a:spcAft>
          </a:pPr>
          <a:r>
            <a:rPr lang="fa-IR" sz="5200" kern="1200" dirty="0" smtClean="0">
              <a:cs typeface="B Koodak" pitchFamily="2" charset="-78"/>
            </a:rPr>
            <a:t>انسان گرایی</a:t>
          </a:r>
          <a:endParaRPr lang="fa-IR" sz="5200" kern="1200" dirty="0">
            <a:cs typeface="B Koodak" pitchFamily="2" charset="-78"/>
          </a:endParaRPr>
        </a:p>
      </dsp:txBody>
      <dsp:txXfrm>
        <a:off x="3911556" y="2614569"/>
        <a:ext cx="3555131" cy="21330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BB181-043E-4511-96CB-D132F0D42898}">
      <dsp:nvSpPr>
        <dsp:cNvPr id="0" name=""/>
        <dsp:cNvSpPr/>
      </dsp:nvSpPr>
      <dsp:spPr>
        <a:xfrm>
          <a:off x="0" y="0"/>
          <a:ext cx="6096000" cy="1219200"/>
        </a:xfrm>
        <a:prstGeom prst="rect">
          <a:avLst/>
        </a:prstGeom>
        <a:solidFill>
          <a:schemeClr val="accent2">
            <a:lumMod val="75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lvl="0" algn="ctr" defTabSz="1911350" rtl="1">
            <a:lnSpc>
              <a:spcPct val="90000"/>
            </a:lnSpc>
            <a:spcBef>
              <a:spcPct val="0"/>
            </a:spcBef>
            <a:spcAft>
              <a:spcPct val="35000"/>
            </a:spcAft>
          </a:pPr>
          <a:r>
            <a:rPr lang="fa-IR" sz="4300" kern="1200" dirty="0" smtClean="0">
              <a:solidFill>
                <a:srgbClr val="002060"/>
              </a:solidFill>
              <a:cs typeface="B Koodak" pitchFamily="2" charset="-78"/>
            </a:rPr>
            <a:t>مراحل روانی جنسی</a:t>
          </a:r>
          <a:endParaRPr lang="fa-IR" sz="4300" kern="1200" dirty="0">
            <a:solidFill>
              <a:srgbClr val="002060"/>
            </a:solidFill>
            <a:cs typeface="B Koodak" pitchFamily="2" charset="-78"/>
          </a:endParaRPr>
        </a:p>
      </dsp:txBody>
      <dsp:txXfrm>
        <a:off x="0" y="0"/>
        <a:ext cx="6096000" cy="1219200"/>
      </dsp:txXfrm>
    </dsp:sp>
    <dsp:sp modelId="{5AFC9632-9AD4-4BA6-9980-C7017C9F8469}">
      <dsp:nvSpPr>
        <dsp:cNvPr id="0" name=""/>
        <dsp:cNvSpPr/>
      </dsp:nvSpPr>
      <dsp:spPr>
        <a:xfrm>
          <a:off x="744" y="1219200"/>
          <a:ext cx="1218902"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fa-IR" sz="3300" kern="1200" dirty="0" smtClean="0">
              <a:cs typeface="B Koodak" pitchFamily="2" charset="-78"/>
            </a:rPr>
            <a:t>مرحله تناسلی</a:t>
          </a:r>
          <a:endParaRPr lang="fa-IR" sz="3300" kern="1200" dirty="0">
            <a:cs typeface="B Koodak" pitchFamily="2" charset="-78"/>
          </a:endParaRPr>
        </a:p>
      </dsp:txBody>
      <dsp:txXfrm>
        <a:off x="744" y="1219200"/>
        <a:ext cx="1218902" cy="2560320"/>
      </dsp:txXfrm>
    </dsp:sp>
    <dsp:sp modelId="{9EBFF3DE-5922-416D-BE3F-81B434BE06FC}">
      <dsp:nvSpPr>
        <dsp:cNvPr id="0" name=""/>
        <dsp:cNvSpPr/>
      </dsp:nvSpPr>
      <dsp:spPr>
        <a:xfrm>
          <a:off x="1219646" y="1219200"/>
          <a:ext cx="1218902"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fa-IR" sz="3300" kern="1200" dirty="0" smtClean="0">
              <a:cs typeface="B Koodak" pitchFamily="2" charset="-78"/>
            </a:rPr>
            <a:t>مرحله کمون</a:t>
          </a:r>
          <a:endParaRPr lang="fa-IR" sz="3300" kern="1200" dirty="0">
            <a:cs typeface="B Koodak" pitchFamily="2" charset="-78"/>
          </a:endParaRPr>
        </a:p>
      </dsp:txBody>
      <dsp:txXfrm>
        <a:off x="1219646" y="1219200"/>
        <a:ext cx="1218902" cy="2560320"/>
      </dsp:txXfrm>
    </dsp:sp>
    <dsp:sp modelId="{1C80D7AD-9D60-4A12-AA02-1C6FC67E1E30}">
      <dsp:nvSpPr>
        <dsp:cNvPr id="0" name=""/>
        <dsp:cNvSpPr/>
      </dsp:nvSpPr>
      <dsp:spPr>
        <a:xfrm>
          <a:off x="2438548" y="1219200"/>
          <a:ext cx="1218902"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fa-IR" sz="3300" kern="1200" dirty="0" smtClean="0">
              <a:cs typeface="B Koodak" pitchFamily="2" charset="-78"/>
            </a:rPr>
            <a:t>مرحله آلتی</a:t>
          </a:r>
          <a:endParaRPr lang="fa-IR" sz="3300" kern="1200" dirty="0">
            <a:cs typeface="B Koodak" pitchFamily="2" charset="-78"/>
          </a:endParaRPr>
        </a:p>
      </dsp:txBody>
      <dsp:txXfrm>
        <a:off x="2438548" y="1219200"/>
        <a:ext cx="1218902" cy="2560320"/>
      </dsp:txXfrm>
    </dsp:sp>
    <dsp:sp modelId="{029DA725-9FFC-43FE-9BCB-46EF62E8545D}">
      <dsp:nvSpPr>
        <dsp:cNvPr id="0" name=""/>
        <dsp:cNvSpPr/>
      </dsp:nvSpPr>
      <dsp:spPr>
        <a:xfrm>
          <a:off x="3657451" y="1219200"/>
          <a:ext cx="1218902"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fa-IR" sz="3300" kern="1200" dirty="0" smtClean="0">
              <a:cs typeface="B Koodak" pitchFamily="2" charset="-78"/>
            </a:rPr>
            <a:t>مرحله مقعدی</a:t>
          </a:r>
          <a:endParaRPr lang="fa-IR" sz="3300" kern="1200" dirty="0">
            <a:cs typeface="B Koodak" pitchFamily="2" charset="-78"/>
          </a:endParaRPr>
        </a:p>
      </dsp:txBody>
      <dsp:txXfrm>
        <a:off x="3657451" y="1219200"/>
        <a:ext cx="1218902" cy="2560320"/>
      </dsp:txXfrm>
    </dsp:sp>
    <dsp:sp modelId="{C45868C5-14B1-4B8D-93B9-924BF1312D86}">
      <dsp:nvSpPr>
        <dsp:cNvPr id="0" name=""/>
        <dsp:cNvSpPr/>
      </dsp:nvSpPr>
      <dsp:spPr>
        <a:xfrm>
          <a:off x="4876353" y="1219200"/>
          <a:ext cx="1218902" cy="25603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rtl="1">
            <a:lnSpc>
              <a:spcPct val="90000"/>
            </a:lnSpc>
            <a:spcBef>
              <a:spcPct val="0"/>
            </a:spcBef>
            <a:spcAft>
              <a:spcPct val="35000"/>
            </a:spcAft>
          </a:pPr>
          <a:r>
            <a:rPr lang="fa-IR" sz="3300" kern="1200" dirty="0" smtClean="0">
              <a:cs typeface="B Koodak" pitchFamily="2" charset="-78"/>
            </a:rPr>
            <a:t>مرحله دهانی</a:t>
          </a:r>
          <a:endParaRPr lang="fa-IR" sz="3300" kern="1200" dirty="0">
            <a:cs typeface="B Koodak" pitchFamily="2" charset="-78"/>
          </a:endParaRPr>
        </a:p>
      </dsp:txBody>
      <dsp:txXfrm>
        <a:off x="4876353" y="1219200"/>
        <a:ext cx="1218902" cy="2560320"/>
      </dsp:txXfrm>
    </dsp:sp>
    <dsp:sp modelId="{A8200816-D874-4588-B3F9-6BEC56F266AB}">
      <dsp:nvSpPr>
        <dsp:cNvPr id="0" name=""/>
        <dsp:cNvSpPr/>
      </dsp:nvSpPr>
      <dsp:spPr>
        <a:xfrm>
          <a:off x="0" y="3779520"/>
          <a:ext cx="6096000"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0A8676B-5CCA-4065-9993-B58DD1BD8462}" type="datetimeFigureOut">
              <a:rPr lang="fa-IR" smtClean="0"/>
              <a:pPr/>
              <a:t>20/07/1444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D5ACC9C2-4070-4115-8BD5-0968AC394772}"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10</a:t>
            </a:fld>
            <a:endParaRPr lang="fa-I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11</a:t>
            </a:fld>
            <a:endParaRPr lang="fa-I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12</a:t>
            </a:fld>
            <a:endParaRPr lang="fa-I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ACC9C2-4070-4115-8BD5-0968AC394772}" type="slidenum">
              <a:rPr lang="fa-IR" smtClean="0"/>
              <a:pPr/>
              <a:t>13</a:t>
            </a:fld>
            <a:endParaRPr lang="fa-I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14</a:t>
            </a:fld>
            <a:endParaRPr lang="fa-I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15</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16</a:t>
            </a:fld>
            <a:endParaRPr lang="fa-I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17</a:t>
            </a:fld>
            <a:endParaRPr lang="fa-I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18</a:t>
            </a:fld>
            <a:endParaRPr lang="fa-I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19</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a:t>
            </a:fld>
            <a:endParaRPr lang="fa-I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20</a:t>
            </a:fld>
            <a:endParaRPr lang="fa-I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21</a:t>
            </a:fld>
            <a:endParaRPr lang="fa-I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22</a:t>
            </a:fld>
            <a:endParaRPr lang="fa-I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23</a:t>
            </a:fld>
            <a:endParaRPr lang="fa-I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24</a:t>
            </a:fld>
            <a:endParaRPr lang="fa-I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25</a:t>
            </a:fld>
            <a:endParaRPr lang="fa-I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26</a:t>
            </a:fld>
            <a:endParaRPr lang="fa-I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27</a:t>
            </a:fld>
            <a:endParaRPr lang="fa-I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28</a:t>
            </a:fld>
            <a:endParaRPr lang="fa-I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29</a:t>
            </a:fld>
            <a:endParaRPr lang="fa-I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a:t>
            </a:fld>
            <a:endParaRPr lang="fa-I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30</a:t>
            </a:fld>
            <a:endParaRPr lang="fa-I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31</a:t>
            </a:fld>
            <a:endParaRPr lang="fa-I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32</a:t>
            </a:fld>
            <a:endParaRPr lang="fa-I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33</a:t>
            </a:fld>
            <a:endParaRPr lang="fa-I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34</a:t>
            </a:fld>
            <a:endParaRPr lang="fa-I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35</a:t>
            </a:fld>
            <a:endParaRPr lang="fa-I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36</a:t>
            </a:fld>
            <a:endParaRPr lang="fa-I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37</a:t>
            </a:fld>
            <a:endParaRPr lang="fa-I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4</a:t>
            </a:fld>
            <a:endParaRPr 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5</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6</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D5ACC9C2-4070-4115-8BD5-0968AC394772}" type="slidenum">
              <a:rPr lang="fa-IR" smtClean="0"/>
              <a:pPr/>
              <a:t>7</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8</a:t>
            </a:fld>
            <a:endParaRPr lang="fa-I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5ACC9C2-4070-4115-8BD5-0968AC394772}" type="slidenum">
              <a:rPr lang="fa-IR" smtClean="0"/>
              <a:pPr/>
              <a:t>9</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54ADFE73-8B94-4D78-BA20-A533E4A995AE}" type="datetimeFigureOut">
              <a:rPr lang="fa-IR" smtClean="0"/>
              <a:pPr/>
              <a:t>20/07/1444</a:t>
            </a:fld>
            <a:endParaRPr lang="fa-I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fa-I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396948FC-2928-4C9A-8C2C-E9049681E4E9}"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DFE73-8B94-4D78-BA20-A533E4A995AE}" type="datetimeFigureOut">
              <a:rPr lang="fa-IR" smtClean="0"/>
              <a:pPr/>
              <a:t>20/07/1444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4ADFE73-8B94-4D78-BA20-A533E4A995AE}" type="datetimeFigureOut">
              <a:rPr lang="fa-IR" smtClean="0"/>
              <a:pPr/>
              <a:t>20/07/1444</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54ADFE73-8B94-4D78-BA20-A533E4A995AE}" type="datetimeFigureOut">
              <a:rPr lang="fa-IR" smtClean="0"/>
              <a:pPr/>
              <a:t>20/07/1444</a:t>
            </a:fld>
            <a:endParaRPr lang="fa-IR"/>
          </a:p>
        </p:txBody>
      </p:sp>
      <p:sp>
        <p:nvSpPr>
          <p:cNvPr id="9" name="Slide Number Placeholder 8"/>
          <p:cNvSpPr>
            <a:spLocks noGrp="1"/>
          </p:cNvSpPr>
          <p:nvPr>
            <p:ph type="sldNum" sz="quarter" idx="15"/>
          </p:nvPr>
        </p:nvSpPr>
        <p:spPr/>
        <p:txBody>
          <a:bodyPr rtlCol="0"/>
          <a:lstStyle/>
          <a:p>
            <a:fld id="{396948FC-2928-4C9A-8C2C-E9049681E4E9}" type="slidenum">
              <a:rPr lang="fa-IR" smtClean="0"/>
              <a:pPr/>
              <a:t>‹#›</a:t>
            </a:fld>
            <a:endParaRPr lang="fa-IR"/>
          </a:p>
        </p:txBody>
      </p:sp>
      <p:sp>
        <p:nvSpPr>
          <p:cNvPr id="10" name="Footer Placeholder 9"/>
          <p:cNvSpPr>
            <a:spLocks noGrp="1"/>
          </p:cNvSpPr>
          <p:nvPr>
            <p:ph type="ftr" sz="quarter" idx="16"/>
          </p:nvPr>
        </p:nvSpPr>
        <p:spPr/>
        <p:txBody>
          <a:bodyPr rtlCol="0"/>
          <a:lstStyle/>
          <a:p>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54ADFE73-8B94-4D78-BA20-A533E4A995AE}" type="datetimeFigureOut">
              <a:rPr lang="fa-IR" smtClean="0"/>
              <a:pPr/>
              <a:t>20/07/1444</a:t>
            </a:fld>
            <a:endParaRPr lang="fa-I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fa-I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396948FC-2928-4C9A-8C2C-E9049681E4E9}"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4ADFE73-8B94-4D78-BA20-A533E4A995AE}" type="datetimeFigureOut">
              <a:rPr lang="fa-IR" smtClean="0"/>
              <a:pPr/>
              <a:t>20/07/1444</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396948FC-2928-4C9A-8C2C-E9049681E4E9}" type="slidenum">
              <a:rPr lang="fa-IR" smtClean="0"/>
              <a:pPr/>
              <a:t>‹#›</a:t>
            </a:fld>
            <a:endParaRPr lang="fa-I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4ADFE73-8B94-4D78-BA20-A533E4A995AE}" type="datetimeFigureOut">
              <a:rPr lang="fa-IR" smtClean="0"/>
              <a:pPr/>
              <a:t>20/07/1444</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396948FC-2928-4C9A-8C2C-E9049681E4E9}" type="slidenum">
              <a:rPr lang="fa-IR" smtClean="0"/>
              <a:pPr/>
              <a:t>‹#›</a:t>
            </a:fld>
            <a:endParaRPr lang="fa-I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54ADFE73-8B94-4D78-BA20-A533E4A995AE}" type="datetimeFigureOut">
              <a:rPr lang="fa-IR" smtClean="0"/>
              <a:pPr/>
              <a:t>20/07/1444</a:t>
            </a:fld>
            <a:endParaRPr lang="fa-IR"/>
          </a:p>
        </p:txBody>
      </p:sp>
      <p:sp>
        <p:nvSpPr>
          <p:cNvPr id="7" name="Slide Number Placeholder 6"/>
          <p:cNvSpPr>
            <a:spLocks noGrp="1"/>
          </p:cNvSpPr>
          <p:nvPr>
            <p:ph type="sldNum" sz="quarter" idx="11"/>
          </p:nvPr>
        </p:nvSpPr>
        <p:spPr/>
        <p:txBody>
          <a:bodyPr rtlCol="0"/>
          <a:lstStyle/>
          <a:p>
            <a:fld id="{396948FC-2928-4C9A-8C2C-E9049681E4E9}" type="slidenum">
              <a:rPr lang="fa-IR" smtClean="0"/>
              <a:pPr/>
              <a:t>‹#›</a:t>
            </a:fld>
            <a:endParaRPr lang="fa-IR"/>
          </a:p>
        </p:txBody>
      </p:sp>
      <p:sp>
        <p:nvSpPr>
          <p:cNvPr id="8" name="Footer Placeholder 7"/>
          <p:cNvSpPr>
            <a:spLocks noGrp="1"/>
          </p:cNvSpPr>
          <p:nvPr>
            <p:ph type="ftr" sz="quarter" idx="12"/>
          </p:nvPr>
        </p:nvSpPr>
        <p:spPr/>
        <p:txBody>
          <a:bodyPr rtlCol="0"/>
          <a:lstStyle/>
          <a:p>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DFE73-8B94-4D78-BA20-A533E4A995AE}" type="datetimeFigureOut">
              <a:rPr lang="fa-IR" smtClean="0"/>
              <a:pPr/>
              <a:t>20/07/1444</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396948FC-2928-4C9A-8C2C-E9049681E4E9}"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54ADFE73-8B94-4D78-BA20-A533E4A995AE}" type="datetimeFigureOut">
              <a:rPr lang="fa-IR" smtClean="0"/>
              <a:pPr/>
              <a:t>20/07/1444</a:t>
            </a:fld>
            <a:endParaRPr lang="fa-IR"/>
          </a:p>
        </p:txBody>
      </p:sp>
      <p:sp>
        <p:nvSpPr>
          <p:cNvPr id="22" name="Slide Number Placeholder 21"/>
          <p:cNvSpPr>
            <a:spLocks noGrp="1"/>
          </p:cNvSpPr>
          <p:nvPr>
            <p:ph type="sldNum" sz="quarter" idx="15"/>
          </p:nvPr>
        </p:nvSpPr>
        <p:spPr/>
        <p:txBody>
          <a:bodyPr rtlCol="0"/>
          <a:lstStyle/>
          <a:p>
            <a:fld id="{396948FC-2928-4C9A-8C2C-E9049681E4E9}" type="slidenum">
              <a:rPr lang="fa-IR" smtClean="0"/>
              <a:pPr/>
              <a:t>‹#›</a:t>
            </a:fld>
            <a:endParaRPr lang="fa-IR"/>
          </a:p>
        </p:txBody>
      </p:sp>
      <p:sp>
        <p:nvSpPr>
          <p:cNvPr id="23" name="Footer Placeholder 22"/>
          <p:cNvSpPr>
            <a:spLocks noGrp="1"/>
          </p:cNvSpPr>
          <p:nvPr>
            <p:ph type="ftr" sz="quarter" idx="16"/>
          </p:nvPr>
        </p:nvSpPr>
        <p:spPr/>
        <p:txBody>
          <a:bodyPr rtlCol="0"/>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54ADFE73-8B94-4D78-BA20-A533E4A995AE}" type="datetimeFigureOut">
              <a:rPr lang="fa-IR" smtClean="0"/>
              <a:pPr/>
              <a:t>20/07/1444</a:t>
            </a:fld>
            <a:endParaRPr lang="fa-IR"/>
          </a:p>
        </p:txBody>
      </p:sp>
      <p:sp>
        <p:nvSpPr>
          <p:cNvPr id="18" name="Slide Number Placeholder 17"/>
          <p:cNvSpPr>
            <a:spLocks noGrp="1"/>
          </p:cNvSpPr>
          <p:nvPr>
            <p:ph type="sldNum" sz="quarter" idx="11"/>
          </p:nvPr>
        </p:nvSpPr>
        <p:spPr/>
        <p:txBody>
          <a:bodyPr rtlCol="0"/>
          <a:lstStyle/>
          <a:p>
            <a:fld id="{396948FC-2928-4C9A-8C2C-E9049681E4E9}" type="slidenum">
              <a:rPr lang="fa-IR" smtClean="0"/>
              <a:pPr/>
              <a:t>‹#›</a:t>
            </a:fld>
            <a:endParaRPr lang="fa-IR"/>
          </a:p>
        </p:txBody>
      </p:sp>
      <p:sp>
        <p:nvSpPr>
          <p:cNvPr id="21" name="Footer Placeholder 20"/>
          <p:cNvSpPr>
            <a:spLocks noGrp="1"/>
          </p:cNvSpPr>
          <p:nvPr>
            <p:ph type="ftr" sz="quarter" idx="12"/>
          </p:nvPr>
        </p:nvSpPr>
        <p:spPr/>
        <p:txBody>
          <a:bodyPr rtlCol="0"/>
          <a:lstStyle/>
          <a:p>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4ADFE73-8B94-4D78-BA20-A533E4A995AE}" type="datetimeFigureOut">
              <a:rPr lang="fa-IR" smtClean="0"/>
              <a:pPr/>
              <a:t>20/07/1444</a:t>
            </a:fld>
            <a:endParaRPr lang="fa-I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a-I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96948FC-2928-4C9A-8C2C-E9049681E4E9}"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86125" y="642938"/>
            <a:ext cx="2428875" cy="708025"/>
          </a:xfrm>
          <a:prstGeom prst="rect">
            <a:avLst/>
          </a:prstGeom>
          <a:noFill/>
        </p:spPr>
        <p:txBody>
          <a:bodyPr>
            <a:spAutoFit/>
          </a:bodyPr>
          <a:lstStyle/>
          <a:p>
            <a:pPr algn="ctr" fontAlgn="auto">
              <a:spcBef>
                <a:spcPts val="0"/>
              </a:spcBef>
              <a:spcAft>
                <a:spcPts val="0"/>
              </a:spcAft>
              <a:defRPr/>
            </a:pPr>
            <a:r>
              <a:rPr lang="fa-IR" sz="4000" dirty="0">
                <a:solidFill>
                  <a:schemeClr val="tx2">
                    <a:lumMod val="75000"/>
                  </a:schemeClr>
                </a:solidFill>
                <a:latin typeface="+mn-lt"/>
                <a:cs typeface="B Titr" pitchFamily="2" charset="-78"/>
              </a:rPr>
              <a:t>باسمه تعالی</a:t>
            </a:r>
            <a:endParaRPr lang="en-US" sz="4000" dirty="0">
              <a:solidFill>
                <a:schemeClr val="tx2">
                  <a:lumMod val="75000"/>
                </a:schemeClr>
              </a:solidFill>
              <a:latin typeface="+mn-lt"/>
              <a:cs typeface="B Titr" pitchFamily="2" charset="-78"/>
            </a:endParaRPr>
          </a:p>
        </p:txBody>
      </p:sp>
      <p:sp>
        <p:nvSpPr>
          <p:cNvPr id="6" name="Rectangle 4"/>
          <p:cNvSpPr>
            <a:spLocks noGrp="1" noChangeArrowheads="1"/>
          </p:cNvSpPr>
          <p:nvPr>
            <p:ph type="subTitle" idx="1"/>
          </p:nvPr>
        </p:nvSpPr>
        <p:spPr>
          <a:xfrm>
            <a:off x="2267744" y="4005064"/>
            <a:ext cx="6172200" cy="2079770"/>
          </a:xfrm>
        </p:spPr>
        <p:txBody>
          <a:bodyPr>
            <a:noAutofit/>
          </a:bodyPr>
          <a:lstStyle/>
          <a:p>
            <a:pPr algn="r" eaLnBrk="1" fontAlgn="auto" hangingPunct="1">
              <a:spcAft>
                <a:spcPts val="0"/>
              </a:spcAft>
              <a:buFont typeface="Wingdings"/>
              <a:buNone/>
              <a:defRPr/>
            </a:pPr>
            <a:r>
              <a:rPr lang="fa-IR" sz="3600" dirty="0" smtClean="0">
                <a:cs typeface="B Davat" pitchFamily="2" charset="-78"/>
              </a:rPr>
              <a:t>دکتر آرش مانی</a:t>
            </a:r>
            <a:endParaRPr lang="fa-IR" sz="1600" dirty="0" smtClean="0">
              <a:cs typeface="B Davat" pitchFamily="2" charset="-78"/>
            </a:endParaRPr>
          </a:p>
          <a:p>
            <a:pPr algn="r" eaLnBrk="1" fontAlgn="auto" hangingPunct="1">
              <a:spcAft>
                <a:spcPts val="0"/>
              </a:spcAft>
              <a:buFont typeface="Wingdings"/>
              <a:buNone/>
              <a:defRPr/>
            </a:pPr>
            <a:r>
              <a:rPr lang="fa-IR" sz="2400" dirty="0" smtClean="0">
                <a:solidFill>
                  <a:schemeClr val="tx1"/>
                </a:solidFill>
                <a:cs typeface="B Ferdosi" pitchFamily="2" charset="-78"/>
              </a:rPr>
              <a:t>روانشناس، دکترای تخصصی علوم اعصاب شناختی</a:t>
            </a:r>
          </a:p>
          <a:p>
            <a:pPr algn="r" eaLnBrk="1" fontAlgn="auto" hangingPunct="1">
              <a:spcAft>
                <a:spcPts val="0"/>
              </a:spcAft>
              <a:buFont typeface="Wingdings"/>
              <a:buNone/>
              <a:defRPr/>
            </a:pPr>
            <a:r>
              <a:rPr lang="fa-IR" sz="2800" dirty="0" smtClean="0">
                <a:solidFill>
                  <a:schemeClr val="tx1"/>
                </a:solidFill>
                <a:cs typeface="B Ferdosi" pitchFamily="2" charset="-78"/>
              </a:rPr>
              <a:t>استادتمام، </a:t>
            </a:r>
            <a:r>
              <a:rPr lang="fa-IR" sz="2800" dirty="0" smtClean="0">
                <a:solidFill>
                  <a:schemeClr val="tx1"/>
                </a:solidFill>
                <a:cs typeface="B Ferdosi" pitchFamily="2" charset="-78"/>
              </a:rPr>
              <a:t>گروه آموزشی روانپزشکی</a:t>
            </a:r>
          </a:p>
          <a:p>
            <a:pPr algn="r" eaLnBrk="1" fontAlgn="auto" hangingPunct="1">
              <a:spcAft>
                <a:spcPts val="0"/>
              </a:spcAft>
              <a:buFont typeface="Wingdings"/>
              <a:buNone/>
              <a:defRPr/>
            </a:pPr>
            <a:r>
              <a:rPr lang="fa-IR" dirty="0" smtClean="0">
                <a:solidFill>
                  <a:schemeClr val="tx1"/>
                </a:solidFill>
                <a:cs typeface="B Ferdosi" pitchFamily="2" charset="-78"/>
              </a:rPr>
              <a:t>دانشگاه علوم پزشکی شیراز؛ بیمارستان حافظ</a:t>
            </a:r>
            <a:endParaRPr lang="en-US" sz="2400" dirty="0" smtClean="0">
              <a:solidFill>
                <a:schemeClr val="tx1"/>
              </a:solidFill>
              <a:cs typeface="B Ferdosi" pitchFamily="2" charset="-78"/>
            </a:endParaRPr>
          </a:p>
        </p:txBody>
      </p:sp>
      <p:sp>
        <p:nvSpPr>
          <p:cNvPr id="7" name="Title 1"/>
          <p:cNvSpPr>
            <a:spLocks noGrp="1"/>
          </p:cNvSpPr>
          <p:nvPr>
            <p:ph type="ctrTitle"/>
          </p:nvPr>
        </p:nvSpPr>
        <p:spPr>
          <a:xfrm>
            <a:off x="1763688" y="1844824"/>
            <a:ext cx="6172200" cy="1894362"/>
          </a:xfrm>
        </p:spPr>
        <p:txBody>
          <a:bodyPr>
            <a:noAutofit/>
          </a:bodyPr>
          <a:lstStyle/>
          <a:p>
            <a:pPr eaLnBrk="1" fontAlgn="auto" hangingPunct="1">
              <a:spcAft>
                <a:spcPts val="0"/>
              </a:spcAft>
              <a:defRPr/>
            </a:pPr>
            <a:r>
              <a:rPr lang="fa-IR" sz="4400" dirty="0" smtClean="0">
                <a:solidFill>
                  <a:srgbClr val="0070C0"/>
                </a:solidFill>
                <a:cs typeface="B Jadid" pitchFamily="2" charset="-78"/>
              </a:rPr>
              <a:t>فصل سیزدهم </a:t>
            </a:r>
            <a:br>
              <a:rPr lang="fa-IR" sz="4400" dirty="0" smtClean="0">
                <a:solidFill>
                  <a:srgbClr val="0070C0"/>
                </a:solidFill>
                <a:cs typeface="B Jadid" pitchFamily="2" charset="-78"/>
              </a:rPr>
            </a:br>
            <a:r>
              <a:rPr lang="fa-IR" sz="4400" dirty="0" smtClean="0">
                <a:solidFill>
                  <a:srgbClr val="0070C0"/>
                </a:solidFill>
                <a:cs typeface="B Jadid" pitchFamily="2" charset="-78"/>
              </a:rPr>
              <a:t>  شخصیت و فردیت   </a:t>
            </a:r>
            <a:endParaRPr lang="en-US" sz="4000" dirty="0">
              <a:solidFill>
                <a:srgbClr val="0070C0"/>
              </a:solidFill>
              <a:cs typeface="B Jadid" pitchFamily="2" charset="-78"/>
            </a:endParaRPr>
          </a:p>
        </p:txBody>
      </p:sp>
      <p:sp>
        <p:nvSpPr>
          <p:cNvPr id="8" name="TextBox 7"/>
          <p:cNvSpPr txBox="1"/>
          <p:nvPr/>
        </p:nvSpPr>
        <p:spPr>
          <a:xfrm>
            <a:off x="5867400" y="1714500"/>
            <a:ext cx="2847975" cy="769938"/>
          </a:xfrm>
          <a:prstGeom prst="rect">
            <a:avLst/>
          </a:prstGeom>
          <a:noFill/>
        </p:spPr>
        <p:txBody>
          <a:bodyPr>
            <a:spAutoFit/>
          </a:bodyPr>
          <a:lstStyle/>
          <a:p>
            <a:pPr algn="ctr" fontAlgn="auto">
              <a:spcBef>
                <a:spcPts val="0"/>
              </a:spcBef>
              <a:spcAft>
                <a:spcPts val="0"/>
              </a:spcAft>
              <a:defRPr/>
            </a:pPr>
            <a:r>
              <a:rPr lang="fa-IR" sz="4400" dirty="0">
                <a:solidFill>
                  <a:schemeClr val="tx2">
                    <a:lumMod val="75000"/>
                  </a:schemeClr>
                </a:solidFill>
                <a:latin typeface="+mn-lt"/>
                <a:cs typeface="B Titr" pitchFamily="2" charset="-78"/>
              </a:rPr>
              <a:t>جلسه </a:t>
            </a:r>
            <a:r>
              <a:rPr lang="fa-IR" sz="4400" dirty="0" smtClean="0">
                <a:solidFill>
                  <a:schemeClr val="tx2">
                    <a:lumMod val="75000"/>
                  </a:schemeClr>
                </a:solidFill>
                <a:cs typeface="B Titr" pitchFamily="2" charset="-78"/>
              </a:rPr>
              <a:t>هفت</a:t>
            </a:r>
            <a:r>
              <a:rPr lang="fa-IR" sz="4400" dirty="0" smtClean="0">
                <a:solidFill>
                  <a:schemeClr val="tx2">
                    <a:lumMod val="75000"/>
                  </a:schemeClr>
                </a:solidFill>
                <a:latin typeface="+mn-lt"/>
                <a:cs typeface="B Titr" pitchFamily="2" charset="-78"/>
              </a:rPr>
              <a:t>م</a:t>
            </a:r>
            <a:endParaRPr lang="en-US" sz="4400" dirty="0">
              <a:solidFill>
                <a:schemeClr val="tx2">
                  <a:lumMod val="75000"/>
                </a:schemeClr>
              </a:solidFill>
              <a:latin typeface="+mn-lt"/>
              <a:cs typeface="B Titr"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ساختار شخصیت</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r>
              <a:rPr lang="fa-IR" sz="3600" dirty="0" smtClean="0">
                <a:solidFill>
                  <a:schemeClr val="accent1">
                    <a:lumMod val="75000"/>
                  </a:schemeClr>
                </a:solidFill>
                <a:cs typeface="B Koodak" pitchFamily="2" charset="-78"/>
              </a:rPr>
              <a:t>فراخود(</a:t>
            </a:r>
            <a:r>
              <a:rPr lang="en-US" sz="3600" dirty="0" smtClean="0">
                <a:solidFill>
                  <a:schemeClr val="accent1">
                    <a:lumMod val="75000"/>
                  </a:schemeClr>
                </a:solidFill>
                <a:cs typeface="B Koodak" pitchFamily="2" charset="-78"/>
              </a:rPr>
              <a:t>SUPER EGO</a:t>
            </a:r>
            <a:r>
              <a:rPr lang="fa-IR" sz="3600" dirty="0" smtClean="0">
                <a:solidFill>
                  <a:schemeClr val="accent1">
                    <a:lumMod val="75000"/>
                  </a:schemeClr>
                </a:solidFill>
                <a:cs typeface="B Koodak" pitchFamily="2" charset="-78"/>
              </a:rPr>
              <a:t>): </a:t>
            </a:r>
            <a:r>
              <a:rPr lang="fa-IR" sz="3200" dirty="0" smtClean="0">
                <a:cs typeface="B Koodak" pitchFamily="2" charset="-78"/>
              </a:rPr>
              <a:t>بخشی است که درباره درست یا غلط بودن اعمال انسان داوری</a:t>
            </a:r>
          </a:p>
          <a:p>
            <a:pPr>
              <a:buNone/>
            </a:pPr>
            <a:r>
              <a:rPr lang="fa-IR" sz="3200" dirty="0" smtClean="0">
                <a:cs typeface="B Koodak" pitchFamily="2" charset="-78"/>
              </a:rPr>
              <a:t> می کند.</a:t>
            </a:r>
          </a:p>
          <a:p>
            <a:r>
              <a:rPr lang="fa-IR" sz="3200" dirty="0" smtClean="0">
                <a:cs typeface="B Koodak" pitchFamily="2" charset="-78"/>
              </a:rPr>
              <a:t>درونی شده ارزش ها و اخلاقیات جامعه است و شامل وجدان فرد و تصویری است که او از شخصیت اخلاقی آرمانی دارد .</a:t>
            </a:r>
          </a:p>
          <a:p>
            <a:r>
              <a:rPr lang="fa-IR" sz="3200" dirty="0" smtClean="0">
                <a:cs typeface="B Koodak" pitchFamily="2" charset="-78"/>
              </a:rPr>
              <a:t>در پاسخ به پاداش و تنبیه والدین ایجاد می شود.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ساختار شخصیت</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600" dirty="0" smtClean="0">
                <a:cs typeface="B Koodak" pitchFamily="2" charset="-78"/>
              </a:rPr>
              <a:t>این سه بخش شخصیت عمدتا در تعارض با یکدیگر هستند: </a:t>
            </a:r>
          </a:p>
          <a:p>
            <a:pPr algn="just">
              <a:buNone/>
            </a:pPr>
            <a:r>
              <a:rPr lang="fa-IR" sz="3600" dirty="0" smtClean="0">
                <a:cs typeface="B Koodak" pitchFamily="2" charset="-78"/>
              </a:rPr>
              <a:t>   خود ارضای تمایلات فوری نهاد را به تأخیر   می اندازد و فراخود با هردو آنها مبارزه می کند زیرا رفتارهای آنها غالبا با معیارهای اخلاقی منطبق نیست.</a:t>
            </a:r>
          </a:p>
          <a:p>
            <a:pPr algn="just"/>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پویایی شناسی شخصیت</a:t>
            </a:r>
            <a:endParaRPr lang="fa-IR" sz="36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3200" dirty="0" smtClean="0">
                <a:cs typeface="B Koodak" pitchFamily="2" charset="-78"/>
              </a:rPr>
              <a:t>بقای انرژی: فروید تحت تأثیر دیدگاه فیزیکدان آلمانی، هلمهولتس، که معتقد بود پدیده های فیزیولوژی را می توان با اصولی که در مورد پدیده های فیزیکی توفیق داشته تبیین کرد و به ویژه نظریه بقای انرژی قرار داشت.</a:t>
            </a:r>
          </a:p>
          <a:p>
            <a:pPr algn="just"/>
            <a:r>
              <a:rPr lang="fa-IR" sz="3200" dirty="0" smtClean="0">
                <a:cs typeface="B Koodak" pitchFamily="2" charset="-78"/>
              </a:rPr>
              <a:t>او معتقد بود انسان ها سیستم های بسته انرژی هستند و هر انسانی مقدار ثابتی انرژی روانی دارد که فروید آن را لیبیدو نامید.</a:t>
            </a:r>
          </a:p>
          <a:p>
            <a:pPr algn="just"/>
            <a:r>
              <a:rPr lang="fa-IR" sz="3200" dirty="0" smtClean="0">
                <a:cs typeface="B Koodak" pitchFamily="2" charset="-78"/>
              </a:rPr>
              <a:t>بر این اساس اگر تکانه یا عملی ناکام بماند انرژی مربوط مفری دیگر برای آزاد شدن می یابد.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اضطراب و دفاع</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افرادی که میل شدیدی به انجام کارهای ممنوعه دارند دچار اضطراب می شوند.</a:t>
            </a:r>
          </a:p>
          <a:p>
            <a:pPr algn="just"/>
            <a:r>
              <a:rPr lang="fa-IR" sz="3200" dirty="0" smtClean="0">
                <a:cs typeface="B Koodak" pitchFamily="2" charset="-78"/>
              </a:rPr>
              <a:t>یکی از را ه های کاهش اضطراب تحقق همان تکانه به صورتی دیگر است که شخص را از تنبیه اجتماعی یا موازین درونی( فراخود) می رهاند.</a:t>
            </a:r>
            <a:endParaRPr lang="fa-IR" sz="3200" dirty="0">
              <a:cs typeface="B Koodak" pitchFamily="2" charset="-78"/>
            </a:endParaRPr>
          </a:p>
        </p:txBody>
      </p:sp>
      <p:sp>
        <p:nvSpPr>
          <p:cNvPr id="4" name="Down Arrow 3"/>
          <p:cNvSpPr/>
          <p:nvPr/>
        </p:nvSpPr>
        <p:spPr>
          <a:xfrm>
            <a:off x="4143372" y="4286256"/>
            <a:ext cx="357190" cy="8572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5" name="Rectangle 4"/>
          <p:cNvSpPr/>
          <p:nvPr/>
        </p:nvSpPr>
        <p:spPr>
          <a:xfrm>
            <a:off x="2741512" y="5214950"/>
            <a:ext cx="3473561" cy="646331"/>
          </a:xfrm>
          <a:prstGeom prst="rect">
            <a:avLst/>
          </a:prstGeom>
        </p:spPr>
        <p:txBody>
          <a:bodyPr wrap="square">
            <a:spAutoFit/>
          </a:bodyPr>
          <a:lstStyle/>
          <a:p>
            <a:r>
              <a:rPr lang="fa-IR" sz="3600" dirty="0" smtClean="0">
                <a:cs typeface="B Koodak" pitchFamily="2" charset="-78"/>
              </a:rPr>
              <a:t>مکانیزم های دفاعی</a:t>
            </a:r>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مکانیزم های دفاعی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سرکوبی: ابتدایی ترین مکانیسم بوده که در طی آن خود تکانه ها ممنوع یا فکر تهدید کننده را از حیطه آگاهی رانده و به ناخودآگاه می فرستد.</a:t>
            </a:r>
          </a:p>
          <a:p>
            <a:pPr algn="just"/>
            <a:r>
              <a:rPr lang="fa-IR" sz="3200" dirty="0" smtClean="0">
                <a:cs typeface="B Koodak" pitchFamily="2" charset="-78"/>
              </a:rPr>
              <a:t>مردم از لحاظ آستانه مضطرب شدن و تدابیر دفاعی در برابر اضطراب تفاوت های فراوان با هم دارند.</a:t>
            </a:r>
          </a:p>
          <a:p>
            <a:pPr algn="just">
              <a:buNone/>
            </a:pP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رشد شخصیت</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r>
              <a:rPr lang="fa-IR" sz="2800" dirty="0" smtClean="0">
                <a:cs typeface="B Koodak" pitchFamily="2" charset="-78"/>
              </a:rPr>
              <a:t>فروید معتقد بود در طی 5 سال اول زندگی فرد از مراحلی می گذرد که بر شکل گیری شخصیت او اثر می گذارند.</a:t>
            </a:r>
          </a:p>
          <a:p>
            <a:endParaRPr lang="fa-IR" sz="2800" dirty="0">
              <a:cs typeface="B Koodak" pitchFamily="2" charset="-78"/>
            </a:endParaRPr>
          </a:p>
        </p:txBody>
      </p:sp>
      <p:graphicFrame>
        <p:nvGraphicFramePr>
          <p:cNvPr id="4" name="Diagram 3"/>
          <p:cNvGraphicFramePr/>
          <p:nvPr/>
        </p:nvGraphicFramePr>
        <p:xfrm>
          <a:off x="1785918" y="2794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آزمون های فرافکن</a:t>
            </a:r>
            <a:endParaRPr lang="fa-IR" sz="40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3200" dirty="0" smtClean="0">
                <a:cs typeface="B Koodak" pitchFamily="2" charset="-78"/>
              </a:rPr>
              <a:t>پیروان فروید علاقه زیادی به ارزیابی خواسته های ناخودآگاه و تعارض های روانی دارند. بنابراین آزمون هایی را ترجیح می دهند که شباهت به روش تداعی آزاد دارد.</a:t>
            </a:r>
          </a:p>
          <a:p>
            <a:pPr algn="just"/>
            <a:r>
              <a:rPr lang="fa-IR" sz="3200" dirty="0" smtClean="0">
                <a:cs typeface="B Koodak" pitchFamily="2" charset="-78"/>
              </a:rPr>
              <a:t>آزمون فرافکن آزمونی است که محرکی مبهم را ارائه می دهد تا شخص بتواند به نحوی که می خواهد به آن پاسخ دهد و در حقیقت شخصیت خود را فرا فکنی کند.</a:t>
            </a:r>
          </a:p>
          <a:p>
            <a:pPr algn="just"/>
            <a:r>
              <a:rPr lang="fa-IR" sz="3200" dirty="0" smtClean="0">
                <a:cs typeface="B Koodak" pitchFamily="2" charset="-78"/>
              </a:rPr>
              <a:t>دو آزمون پرکاربرد عبارتند از 1) رورشاخ  2) تی ای تی</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آزمون رورشاخ</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r>
              <a:rPr lang="fa-IR" sz="3200" dirty="0" smtClean="0">
                <a:cs typeface="B Koodak" pitchFamily="2" charset="-78"/>
              </a:rPr>
              <a:t>این آزمون شامل 10 کارت و هر کارت دارای شکلی پیچیده از لکه جوهر است.</a:t>
            </a:r>
          </a:p>
          <a:p>
            <a:r>
              <a:rPr lang="fa-IR" sz="3200" dirty="0" smtClean="0">
                <a:cs typeface="B Koodak" pitchFamily="2" charset="-78"/>
              </a:rPr>
              <a:t>بعضی از لکه ها رنگی و تعدادی سیاه وسفید می باشد.</a:t>
            </a:r>
          </a:p>
          <a:p>
            <a:r>
              <a:rPr lang="fa-IR" sz="3200" dirty="0" smtClean="0">
                <a:cs typeface="B Koodak" pitchFamily="2" charset="-78"/>
              </a:rPr>
              <a:t>از آزمودنی خواسته می شود که بگوید لکه های که می بیند ((شبیه چه چیز است؟))</a:t>
            </a:r>
          </a:p>
          <a:p>
            <a:r>
              <a:rPr lang="fa-IR" sz="3200" dirty="0" smtClean="0">
                <a:cs typeface="B Koodak" pitchFamily="2" charset="-78"/>
              </a:rPr>
              <a:t>پاسخ های آزمودنی ها بر اساس 1) مکان   2) تعیین کننده و 3) محتوا   نمره گذاری می شود.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ror.gif"/>
          <p:cNvPicPr>
            <a:picLocks noChangeAspect="1"/>
          </p:cNvPicPr>
          <p:nvPr/>
        </p:nvPicPr>
        <p:blipFill>
          <a:blip r:embed="rId3" cstate="print"/>
          <a:stretch>
            <a:fillRect/>
          </a:stretch>
        </p:blipFill>
        <p:spPr>
          <a:xfrm>
            <a:off x="762000" y="852487"/>
            <a:ext cx="7620000" cy="515302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ror.bmp"/>
          <p:cNvPicPr>
            <a:picLocks noChangeAspect="1"/>
          </p:cNvPicPr>
          <p:nvPr/>
        </p:nvPicPr>
        <p:blipFill>
          <a:blip r:embed="rId3" cstate="print"/>
          <a:stretch>
            <a:fillRect/>
          </a:stretch>
        </p:blipFill>
        <p:spPr>
          <a:xfrm>
            <a:off x="1142976" y="857232"/>
            <a:ext cx="7429552" cy="492922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800" dirty="0" smtClean="0">
                <a:cs typeface="B Homa" pitchFamily="2" charset="-78"/>
              </a:rPr>
              <a:t>شخصیت</a:t>
            </a:r>
            <a:endParaRPr lang="fa-IR" sz="48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4000" dirty="0" smtClean="0">
                <a:cs typeface="B Koodak" pitchFamily="2" charset="-78"/>
              </a:rPr>
              <a:t>الگوی های متمایز و اختصاصی اندیشه، هیجان و رفتار فرد که سبک تعامل وی با محیط های فیزیکی و اجتماعی را مشخص می سازد.</a:t>
            </a:r>
          </a:p>
          <a:p>
            <a:pPr algn="just"/>
            <a:r>
              <a:rPr lang="fa-IR" sz="4000" dirty="0" smtClean="0">
                <a:cs typeface="B Koodak" pitchFamily="2" charset="-78"/>
              </a:rPr>
              <a:t>پس: یکی از وظایف روان شناسی شخصیت توصیف تفاوت هایی که منجر به تمایز افراد مختلف می شود.</a:t>
            </a:r>
            <a:endParaRPr lang="fa-IR" sz="4000" dirty="0">
              <a:cs typeface="B Koodak" pitchFamily="2" charset="-7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آزمون اندریافت موضوع (تی ای تی)</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این آزمون شامل 20 کارت با تصویرهای مبهم از اشخاص و صحنه ها می باشد که از آزمودنی خواسته می شود برای هرکدام داستانی بسازد.</a:t>
            </a:r>
          </a:p>
          <a:p>
            <a:pPr algn="just"/>
            <a:r>
              <a:rPr lang="fa-IR" sz="3200" dirty="0" smtClean="0">
                <a:cs typeface="B Koodak" pitchFamily="2" charset="-78"/>
              </a:rPr>
              <a:t>دریافت عبارت است از آمادگی ادراک به طرق معین بر اساس تجربه های قبلی.</a:t>
            </a:r>
          </a:p>
          <a:p>
            <a:pPr algn="just"/>
            <a:r>
              <a:rPr lang="fa-IR" sz="3200" dirty="0" smtClean="0">
                <a:cs typeface="B Koodak" pitchFamily="2" charset="-78"/>
              </a:rPr>
              <a:t>مردم تصاویر مبهم را بر اساس دریافت های قبلی خود تفسیر می کنند.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PCAT9Y7Z3CA3BFCSKCAEXX4VSCA1R2QBZCA4CQ51LCATBH6W6CAV6MOJUCAMF0YT1CAUKYZ3CCACPA4HHCAJP7TKECACTVPEJCAI473W5CA91RBMFCAI2F2FOCAVAG8JRCA08AOQ3CAUY3Q29.jpg"/>
          <p:cNvPicPr>
            <a:picLocks noChangeAspect="1"/>
          </p:cNvPicPr>
          <p:nvPr/>
        </p:nvPicPr>
        <p:blipFill>
          <a:blip r:embed="rId3" cstate="print"/>
          <a:stretch>
            <a:fillRect/>
          </a:stretch>
        </p:blipFill>
        <p:spPr>
          <a:xfrm>
            <a:off x="857224" y="500042"/>
            <a:ext cx="3214710" cy="3552845"/>
          </a:xfrm>
          <a:prstGeom prst="rect">
            <a:avLst/>
          </a:prstGeom>
        </p:spPr>
      </p:pic>
      <p:pic>
        <p:nvPicPr>
          <p:cNvPr id="3" name="Picture 2" descr="ZVCABVKWUHCAYEIA75CAK5VZNQCAR0STYFCAESN0XNCA449MRPCAIOU835CALBRKM5CA7BOLL0CAWGRHL1CAZHMH07CAX601JJCAPU3PDFCAZKAJ1UCA4SZ0R0CADFO38WCAUMIHXNCAF7V285.jpg"/>
          <p:cNvPicPr>
            <a:picLocks noChangeAspect="1"/>
          </p:cNvPicPr>
          <p:nvPr/>
        </p:nvPicPr>
        <p:blipFill>
          <a:blip r:embed="rId4" cstate="print"/>
          <a:stretch>
            <a:fillRect/>
          </a:stretch>
        </p:blipFill>
        <p:spPr>
          <a:xfrm>
            <a:off x="4857752" y="1714488"/>
            <a:ext cx="2786082" cy="457203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رویکرد رفتارگرایی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600" dirty="0" smtClean="0">
                <a:latin typeface="Arial Rounded MT Bold" pitchFamily="34" charset="0"/>
                <a:cs typeface="B Koodak" pitchFamily="2" charset="-78"/>
              </a:rPr>
              <a:t>این رویکرد بر اهمیت متغیرهای محیطی یا موقعیتی رفتار تکیه می کند.</a:t>
            </a:r>
          </a:p>
          <a:p>
            <a:pPr algn="just"/>
            <a:r>
              <a:rPr lang="fa-IR" sz="3600" dirty="0" smtClean="0">
                <a:latin typeface="Arial Rounded MT Bold" pitchFamily="34" charset="0"/>
                <a:cs typeface="B Koodak" pitchFamily="2" charset="-78"/>
              </a:rPr>
              <a:t>در این دیدگاه رفتار عبارت است از تعامل مستمر بین متغیرهای شخصی و محیطی.</a:t>
            </a:r>
          </a:p>
          <a:p>
            <a:pPr algn="just"/>
            <a:r>
              <a:rPr lang="fa-IR" sz="3600" dirty="0" smtClean="0">
                <a:latin typeface="Arial Rounded MT Bold" pitchFamily="34" charset="0"/>
                <a:cs typeface="B Koodak" pitchFamily="2" charset="-78"/>
              </a:rPr>
              <a:t>شرایط محیطی رفتار را از طریق یادگیری شکل می دهد و رفتار به نوبه خود به محیط شکل</a:t>
            </a:r>
            <a:r>
              <a:rPr lang="en-US" sz="3600" dirty="0" smtClean="0">
                <a:latin typeface="Arial Rounded MT Bold" pitchFamily="34" charset="0"/>
                <a:cs typeface="B Koodak" pitchFamily="2" charset="-78"/>
              </a:rPr>
              <a:t>  </a:t>
            </a:r>
            <a:r>
              <a:rPr lang="fa-IR" sz="3600" dirty="0" smtClean="0">
                <a:latin typeface="Arial Rounded MT Bold" pitchFamily="34" charset="0"/>
                <a:cs typeface="B Koodak" pitchFamily="2" charset="-78"/>
              </a:rPr>
              <a:t> می دهد.</a:t>
            </a:r>
            <a:endParaRPr lang="fa-IR" sz="3600" dirty="0">
              <a:latin typeface="Arial Rounded MT Bold" pitchFamily="34" charset="0"/>
              <a:cs typeface="B Koodak" pitchFamily="2" charset="-7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شرطی شدن عامل</a:t>
            </a:r>
            <a:endParaRPr lang="fa-IR" sz="40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2800" dirty="0" smtClean="0">
                <a:cs typeface="B Koodak" pitchFamily="2" charset="-78"/>
              </a:rPr>
              <a:t>رفتار دیگران یعنی تشویق ها و تنبیه های آن ها بر رفتار فرد بسیار نقش دارند. بر همین اساس یکی از زیر بنایی ترین اصول یادگیری اجتماعی شرطی شدن عامل می باشد.</a:t>
            </a:r>
          </a:p>
          <a:p>
            <a:pPr algn="just"/>
            <a:r>
              <a:rPr lang="fa-IR" sz="2800" dirty="0" smtClean="0">
                <a:cs typeface="B Koodak" pitchFamily="2" charset="-78"/>
              </a:rPr>
              <a:t>اصل عمده اینست که مردم طوری رفتار می کنند که منجر به دریافت تقویت شود.</a:t>
            </a:r>
          </a:p>
          <a:p>
            <a:pPr algn="just"/>
            <a:r>
              <a:rPr lang="fa-IR" sz="2800" dirty="0" smtClean="0">
                <a:cs typeface="B Koodak" pitchFamily="2" charset="-78"/>
              </a:rPr>
              <a:t>تقویت می تواند سه نوع باشد:</a:t>
            </a:r>
          </a:p>
          <a:p>
            <a:pPr algn="just">
              <a:buFont typeface="Wingdings" pitchFamily="2" charset="2"/>
              <a:buChar char="q"/>
            </a:pPr>
            <a:r>
              <a:rPr lang="fa-IR" sz="2800" dirty="0" smtClean="0">
                <a:cs typeface="B Koodak" pitchFamily="2" charset="-78"/>
              </a:rPr>
              <a:t>مستقیم: پاداش ملموس</a:t>
            </a:r>
          </a:p>
          <a:p>
            <a:pPr algn="just">
              <a:buFont typeface="Wingdings" pitchFamily="2" charset="2"/>
              <a:buChar char="q"/>
            </a:pPr>
            <a:r>
              <a:rPr lang="fa-IR" sz="2800" dirty="0" smtClean="0">
                <a:cs typeface="B Koodak" pitchFamily="2" charset="-78"/>
              </a:rPr>
              <a:t>مشاهده ای: مشاهده پاداش گرفتن یا تنبیه شدن دیگران</a:t>
            </a:r>
          </a:p>
          <a:p>
            <a:pPr algn="just">
              <a:buFont typeface="Wingdings" pitchFamily="2" charset="2"/>
              <a:buChar char="q"/>
            </a:pPr>
            <a:r>
              <a:rPr lang="fa-IR" sz="2800" dirty="0" smtClean="0">
                <a:cs typeface="B Koodak" pitchFamily="2" charset="-78"/>
              </a:rPr>
              <a:t>خودگردانی: ارزیابی فرد از عمل خودش از راه تمجید یا سرزنش خویش</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شرطی شدن کلاسیک</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به منظور تبیین عواطف و هیجانات نظریه پردازان یادگیری اجتماعی شرطی شدن کلاسیک را بکار</a:t>
            </a:r>
            <a:r>
              <a:rPr lang="en-US" sz="3200" dirty="0" smtClean="0">
                <a:cs typeface="B Koodak" pitchFamily="2" charset="-78"/>
              </a:rPr>
              <a:t>   </a:t>
            </a:r>
            <a:r>
              <a:rPr lang="fa-IR" sz="3200" dirty="0" smtClean="0">
                <a:cs typeface="B Koodak" pitchFamily="2" charset="-78"/>
              </a:rPr>
              <a:t> می گیرند.</a:t>
            </a:r>
            <a:endParaRPr lang="en-US" sz="3200" dirty="0" smtClean="0">
              <a:cs typeface="B Koodak" pitchFamily="2" charset="-78"/>
            </a:endParaRPr>
          </a:p>
          <a:p>
            <a:pPr algn="just"/>
            <a:r>
              <a:rPr lang="fa-IR" sz="3200" dirty="0" smtClean="0">
                <a:cs typeface="B Koodak" pitchFamily="2" charset="-78"/>
              </a:rPr>
              <a:t>مثلا وقتی کودکی دست به کاری ممنوع می زند توسط والدین خود تنبیه می شود که این تنبیه پاسخی فیزیولوژیایی ایجاد می کند که همراه با احساس گناه و اضطراب است.در نتیجه رفتار کودک ممکن است فی نفسه چنین پاسخ هایی را برانگیزد یعنی به محض ارتکاب آن رفتار احساس گناه نماید.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t>متغیر های شناختی</a:t>
            </a:r>
            <a:endParaRPr lang="fa-IR" dirty="0"/>
          </a:p>
        </p:txBody>
      </p:sp>
      <p:sp>
        <p:nvSpPr>
          <p:cNvPr id="3" name="Content Placeholder 2"/>
          <p:cNvSpPr>
            <a:spLocks noGrp="1"/>
          </p:cNvSpPr>
          <p:nvPr>
            <p:ph sz="quarter" idx="1"/>
          </p:nvPr>
        </p:nvSpPr>
        <p:spPr/>
        <p:txBody>
          <a:bodyPr/>
          <a:lstStyle/>
          <a:p>
            <a:endParaRPr lang="fa-I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رویکرد انسان گرایی</a:t>
            </a:r>
            <a:endParaRPr lang="fa-IR" sz="4000" dirty="0">
              <a:cs typeface="B Homa" pitchFamily="2" charset="-78"/>
            </a:endParaRPr>
          </a:p>
        </p:txBody>
      </p:sp>
      <p:sp>
        <p:nvSpPr>
          <p:cNvPr id="3" name="Content Placeholder 2"/>
          <p:cNvSpPr>
            <a:spLocks noGrp="1"/>
          </p:cNvSpPr>
          <p:nvPr>
            <p:ph sz="quarter" idx="1"/>
          </p:nvPr>
        </p:nvSpPr>
        <p:spPr/>
        <p:txBody>
          <a:bodyPr>
            <a:noAutofit/>
          </a:bodyPr>
          <a:lstStyle/>
          <a:p>
            <a:r>
              <a:rPr lang="fa-IR" sz="2800" dirty="0" smtClean="0">
                <a:cs typeface="B Koodak" pitchFamily="2" charset="-78"/>
              </a:rPr>
              <a:t>گروهی از روان شناسان، روان شناسی انسان گرا را به عنوان (( نیروی سوم )) مطرح کردند.</a:t>
            </a:r>
          </a:p>
          <a:p>
            <a:r>
              <a:rPr lang="fa-IR" sz="2800" dirty="0" smtClean="0">
                <a:cs typeface="B Koodak" pitchFamily="2" charset="-78"/>
              </a:rPr>
              <a:t>اصول:</a:t>
            </a:r>
          </a:p>
          <a:p>
            <a:pPr marL="514350" indent="-514350">
              <a:buFont typeface="+mj-lt"/>
              <a:buAutoNum type="arabicParenR"/>
            </a:pPr>
            <a:r>
              <a:rPr lang="fa-IR" sz="2800" dirty="0" smtClean="0">
                <a:cs typeface="B Koodak" pitchFamily="2" charset="-78"/>
              </a:rPr>
              <a:t>فردی که درحال تجربه کردن است مهم ترین موضوع بشمار می رود.</a:t>
            </a:r>
          </a:p>
          <a:p>
            <a:pPr marL="514350" indent="-514350">
              <a:buFont typeface="+mj-lt"/>
              <a:buAutoNum type="arabicParenR"/>
            </a:pPr>
            <a:r>
              <a:rPr lang="fa-IR" sz="2800" dirty="0" smtClean="0">
                <a:cs typeface="B Koodak" pitchFamily="2" charset="-78"/>
              </a:rPr>
              <a:t>انتخاب گری، خلاقیت و تحقق خویش موضوعات مهمتری است که باید در آدمی مورد بررسی قرار گیرد.</a:t>
            </a:r>
          </a:p>
          <a:p>
            <a:pPr marL="514350" indent="-514350">
              <a:buFont typeface="+mj-lt"/>
              <a:buAutoNum type="arabicParenR"/>
            </a:pPr>
            <a:r>
              <a:rPr lang="fa-IR" sz="2800" dirty="0" smtClean="0">
                <a:cs typeface="B Koodak" pitchFamily="2" charset="-78"/>
              </a:rPr>
              <a:t>در انتخاب موضوع پژوهش باید معناداشتن بر عینیت گرایی ارجح باشد.</a:t>
            </a:r>
          </a:p>
          <a:p>
            <a:pPr marL="514350" indent="-514350">
              <a:buFont typeface="+mj-lt"/>
              <a:buAutoNum type="arabicParenR"/>
            </a:pPr>
            <a:r>
              <a:rPr lang="fa-IR" sz="2800" dirty="0" smtClean="0">
                <a:cs typeface="B Koodak" pitchFamily="2" charset="-78"/>
              </a:rPr>
              <a:t>ارزش نهایی، شأن و منزلت انسان است.</a:t>
            </a:r>
            <a:endParaRPr lang="fa-IR" sz="2800" dirty="0">
              <a:cs typeface="B Koodak" pitchFamily="2" charset="-7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کارل راجرز</a:t>
            </a:r>
            <a:endParaRPr lang="fa-IR" sz="4000" dirty="0">
              <a:cs typeface="B Homa" pitchFamily="2" charset="-78"/>
            </a:endParaRPr>
          </a:p>
        </p:txBody>
      </p:sp>
      <p:sp>
        <p:nvSpPr>
          <p:cNvPr id="3" name="Content Placeholder 2"/>
          <p:cNvSpPr>
            <a:spLocks noGrp="1"/>
          </p:cNvSpPr>
          <p:nvPr>
            <p:ph sz="quarter" idx="1"/>
          </p:nvPr>
        </p:nvSpPr>
        <p:spPr/>
        <p:txBody>
          <a:bodyPr>
            <a:noAutofit/>
          </a:bodyPr>
          <a:lstStyle/>
          <a:p>
            <a:r>
              <a:rPr lang="fa-IR" sz="2800" dirty="0" smtClean="0">
                <a:cs typeface="B Koodak" pitchFamily="2" charset="-78"/>
              </a:rPr>
              <a:t>راجرز تحت تأثیر گرایش ذاتی آدمها </a:t>
            </a:r>
          </a:p>
          <a:p>
            <a:pPr>
              <a:buNone/>
            </a:pPr>
            <a:r>
              <a:rPr lang="fa-IR" sz="2800" dirty="0" smtClean="0">
                <a:cs typeface="B Koodak" pitchFamily="2" charset="-78"/>
              </a:rPr>
              <a:t>برای رشد و کمال یافتن و کسب تغییرات مثبت قرار گرفت.</a:t>
            </a:r>
          </a:p>
          <a:p>
            <a:r>
              <a:rPr lang="fa-IR" sz="2800" dirty="0" smtClean="0">
                <a:cs typeface="B Koodak" pitchFamily="2" charset="-78"/>
              </a:rPr>
              <a:t>نیروی اصلی برانگیزنده آدمی گرایش به خودشکوفایی است، یعنی گرایش برای تحقق بخشی یا شکوفاسازی تمام توانایی های موجود در انسان ها.</a:t>
            </a:r>
          </a:p>
          <a:p>
            <a:r>
              <a:rPr lang="fa-IR" sz="2800" dirty="0" smtClean="0">
                <a:cs typeface="B Koodak" pitchFamily="2" charset="-78"/>
              </a:rPr>
              <a:t>این دیدگاه اساس روش درمانی بی رهنمود یا درمانجومداری قرار گرفت. این روش رواندرمانی هر انسانی را دارای انگیزه و توان تغییر کردن می داند و خود فرد را از هر کس دیگری با صلاحیت تر برای تعیین سمت و سوی این تغییر می شمارد. </a:t>
            </a:r>
            <a:endParaRPr lang="fa-IR" sz="2800" dirty="0">
              <a:cs typeface="B Koodak" pitchFamily="2" charset="-78"/>
            </a:endParaRPr>
          </a:p>
        </p:txBody>
      </p:sp>
      <p:pic>
        <p:nvPicPr>
          <p:cNvPr id="4" name="Picture 3" descr="rogers.jpg"/>
          <p:cNvPicPr>
            <a:picLocks noChangeAspect="1"/>
          </p:cNvPicPr>
          <p:nvPr/>
        </p:nvPicPr>
        <p:blipFill>
          <a:blip r:embed="rId3" cstate="print"/>
          <a:stretch>
            <a:fillRect/>
          </a:stretch>
        </p:blipFill>
        <p:spPr>
          <a:xfrm>
            <a:off x="323528" y="188640"/>
            <a:ext cx="2500330" cy="1928826"/>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خویشتن</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مفهوم محوری در نظریه شخصیت راجرز مفهوم خویشتن یا خودپنداره است.</a:t>
            </a:r>
          </a:p>
          <a:p>
            <a:pPr algn="just"/>
            <a:r>
              <a:rPr lang="fa-IR" sz="3200" dirty="0" smtClean="0">
                <a:cs typeface="B Koodak" pitchFamily="2" charset="-78"/>
              </a:rPr>
              <a:t>خویشتن واقعی شامل تمام اندیشه ها، ادراکات و ارزش هایی است که (( من)) یا ((خودم)) را           می سازند و در برگیرنده آگاهی از ((آنچه هستم)) و ((آنچه می توانم انجام دهم)) است.</a:t>
            </a:r>
          </a:p>
          <a:p>
            <a:pPr algn="just"/>
            <a:r>
              <a:rPr lang="fa-IR" sz="3200" dirty="0" smtClean="0">
                <a:cs typeface="B Koodak" pitchFamily="2" charset="-78"/>
              </a:rPr>
              <a:t>این خویشتن ادراک شده بر ادراک فرد از جهان و رفتارش تأثیر می گذارد.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خویشتن</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خودپنداره لزوما منعکس کننده واقعیت نیست.</a:t>
            </a:r>
          </a:p>
          <a:p>
            <a:pPr algn="just"/>
            <a:r>
              <a:rPr lang="fa-IR" sz="3200" dirty="0" smtClean="0">
                <a:cs typeface="B Koodak" pitchFamily="2" charset="-78"/>
              </a:rPr>
              <a:t>هرچه فرد بخش بزرگتری از تجربه خود را انکار کند(بدلیل ناهماهنگی با خودپنداره اش) فاصله بین خویشتن با واقعیت بیشتر شده و امکان ناسازگاری زیادتر می شود.</a:t>
            </a:r>
          </a:p>
          <a:p>
            <a:pPr algn="just"/>
            <a:r>
              <a:rPr lang="fa-IR" sz="3200" dirty="0" smtClean="0">
                <a:cs typeface="B Koodak" pitchFamily="2" charset="-78"/>
              </a:rPr>
              <a:t>آدمی دارای خود ایده آل نیز هست، یعنی تصوری از آن کسی که می خواهیم بشویم و باشیم.</a:t>
            </a:r>
          </a:p>
          <a:p>
            <a:pPr algn="just"/>
            <a:r>
              <a:rPr lang="fa-IR" sz="3200" dirty="0" smtClean="0">
                <a:cs typeface="B Koodak" pitchFamily="2" charset="-78"/>
              </a:rPr>
              <a:t>هرچه فاصله بین خود واقعی و خود ایده آل کمتر باشد احساس تحقق یافتگی و رضایت بیشتر می شود.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چهار رویکرد نظری در توصیف شخصیت</a:t>
            </a:r>
            <a:endParaRPr lang="fa-IR" sz="4400" dirty="0">
              <a:cs typeface="B Homa" pitchFamily="2" charset="-78"/>
            </a:endParaRPr>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خویشتن</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r>
              <a:rPr lang="fa-IR" sz="3200" dirty="0" smtClean="0">
                <a:cs typeface="B Koodak" pitchFamily="2" charset="-78"/>
              </a:rPr>
              <a:t>پس دو نوع ناهماهنگی ممکن است ایجاد شود:</a:t>
            </a:r>
          </a:p>
          <a:p>
            <a:pPr marL="514350" indent="-514350">
              <a:buFont typeface="+mj-lt"/>
              <a:buAutoNum type="arabicPeriod"/>
            </a:pPr>
            <a:r>
              <a:rPr lang="fa-IR" sz="3200" dirty="0" smtClean="0">
                <a:cs typeface="B Koodak" pitchFamily="2" charset="-78"/>
              </a:rPr>
              <a:t>بین (( خود)) و تجربه واقعیت</a:t>
            </a:r>
          </a:p>
          <a:p>
            <a:pPr marL="514350" indent="-514350">
              <a:buFont typeface="+mj-lt"/>
              <a:buAutoNum type="arabicPeriod"/>
            </a:pPr>
            <a:r>
              <a:rPr lang="fa-IR" sz="3200" dirty="0" smtClean="0">
                <a:cs typeface="B Koodak" pitchFamily="2" charset="-78"/>
              </a:rPr>
              <a:t>بین خود واقعی و خود آرمانی</a:t>
            </a:r>
          </a:p>
          <a:p>
            <a:pPr marL="514350" indent="-514350">
              <a:buFont typeface="+mj-lt"/>
              <a:buAutoNum type="arabicPeriod"/>
            </a:pPr>
            <a:r>
              <a:rPr lang="fa-IR" sz="3200" dirty="0" smtClean="0">
                <a:cs typeface="B Koodak" pitchFamily="2" charset="-78"/>
              </a:rPr>
              <a:t>راجرز معتقد بود مردم در صورتی کارایی بیشتری خواهند داشت که در شرایط پذیرش مثبت بدون قید وشرط رشد کرده باشند.</a:t>
            </a:r>
          </a:p>
          <a:p>
            <a:pPr marL="514350" indent="-514350">
              <a:buFont typeface="+mj-lt"/>
              <a:buAutoNum type="arabicPeriod"/>
            </a:pP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آبراهام مازلو</a:t>
            </a:r>
            <a:endParaRPr lang="fa-IR" sz="36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2800" dirty="0" smtClean="0">
                <a:cs typeface="B Koodak" pitchFamily="2" charset="-78"/>
              </a:rPr>
              <a:t>مهم ترین موضوع مطرح شده از سوی وی</a:t>
            </a:r>
          </a:p>
          <a:p>
            <a:pPr algn="just">
              <a:buNone/>
            </a:pPr>
            <a:r>
              <a:rPr lang="fa-IR" sz="2800" dirty="0">
                <a:cs typeface="B Koodak" pitchFamily="2" charset="-78"/>
              </a:rPr>
              <a:t> </a:t>
            </a:r>
            <a:r>
              <a:rPr lang="fa-IR" sz="2800" dirty="0" smtClean="0">
                <a:cs typeface="B Koodak" pitchFamily="2" charset="-78"/>
              </a:rPr>
              <a:t>   سلسله مراتب نیازها می باشد.</a:t>
            </a:r>
          </a:p>
          <a:p>
            <a:pPr algn="just"/>
            <a:r>
              <a:rPr lang="fa-IR" sz="2800" dirty="0" smtClean="0">
                <a:cs typeface="B Koodak" pitchFamily="2" charset="-78"/>
              </a:rPr>
              <a:t>در پایین ترین سطح انگیزش های اولیه فیزیولوژیایی قرار دارند و نهایتا به انگیزش های پیچیده روان شناختی می رسند که در صورت تحقق نیازهای اولیه اهمیت می یابند.</a:t>
            </a:r>
          </a:p>
          <a:p>
            <a:pPr algn="just"/>
            <a:r>
              <a:rPr lang="fa-IR" sz="2800" dirty="0" smtClean="0">
                <a:cs typeface="B Koodak" pitchFamily="2" charset="-78"/>
              </a:rPr>
              <a:t>باید نیازهای سطح قبلی تا اندازه ای برآورده شده باشند تا نیازهای سطح بعد به صورت انگیزش نقش آفرین در رفتار در آید.</a:t>
            </a:r>
          </a:p>
          <a:p>
            <a:pPr algn="just"/>
            <a:r>
              <a:rPr lang="fa-IR" sz="2800" dirty="0" smtClean="0">
                <a:cs typeface="B Koodak" pitchFamily="2" charset="-78"/>
              </a:rPr>
              <a:t>عالی ترین انگیزه یعنی خود شکوفایی را فقط زمانی می توان ارضا کرد که تمام نیازهای دیگر برآورده شده باشند.</a:t>
            </a:r>
          </a:p>
          <a:p>
            <a:pPr algn="just"/>
            <a:endParaRPr lang="fa-IR" sz="2800" dirty="0" smtClean="0">
              <a:cs typeface="B Koodak" pitchFamily="2" charset="-78"/>
            </a:endParaRPr>
          </a:p>
        </p:txBody>
      </p:sp>
      <p:pic>
        <p:nvPicPr>
          <p:cNvPr id="4" name="Picture 3" descr="maslow.jpg"/>
          <p:cNvPicPr>
            <a:picLocks noChangeAspect="1"/>
          </p:cNvPicPr>
          <p:nvPr/>
        </p:nvPicPr>
        <p:blipFill>
          <a:blip r:embed="rId3" cstate="print"/>
          <a:stretch>
            <a:fillRect/>
          </a:stretch>
        </p:blipFill>
        <p:spPr>
          <a:xfrm>
            <a:off x="357158" y="0"/>
            <a:ext cx="1785950" cy="2428868"/>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سلسه مراتب نیازهای مازلو</a:t>
            </a:r>
            <a:endParaRPr lang="fa-IR" sz="3600" dirty="0">
              <a:cs typeface="B Homa" pitchFamily="2" charset="-78"/>
            </a:endParaRPr>
          </a:p>
        </p:txBody>
      </p:sp>
      <p:pic>
        <p:nvPicPr>
          <p:cNvPr id="4" name="Content Placeholder 3" descr="maslow pyramid.gif"/>
          <p:cNvPicPr>
            <a:picLocks noGrp="1" noChangeAspect="1"/>
          </p:cNvPicPr>
          <p:nvPr>
            <p:ph sz="quarter" idx="1"/>
          </p:nvPr>
        </p:nvPicPr>
        <p:blipFill>
          <a:blip r:embed="rId3" cstate="print"/>
          <a:stretch>
            <a:fillRect/>
          </a:stretch>
        </p:blipFill>
        <p:spPr>
          <a:xfrm>
            <a:off x="539553" y="1124744"/>
            <a:ext cx="7632848" cy="6048672"/>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dirty="0" smtClean="0">
                <a:cs typeface="B Homa" pitchFamily="2" charset="-78"/>
              </a:rPr>
              <a:t>رویکرد شناختی</a:t>
            </a:r>
            <a:endParaRPr lang="fa-IR" sz="40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200" dirty="0" smtClean="0">
                <a:cs typeface="B Koodak" pitchFamily="2" charset="-78"/>
              </a:rPr>
              <a:t>رویکرد شناختی در واقع نه نوعی فلسفه درباره ماهیت بشر همچون رویکردهای دیگر است بلکه بیشتر یک روش تجربی کلی است همراه با سلسله مطالب مربوط به چگونگی پردازش اطلاعات درباره خود و جهان در آدمی.</a:t>
            </a:r>
          </a:p>
          <a:p>
            <a:pPr algn="just"/>
            <a:r>
              <a:rPr lang="fa-IR" sz="3200" dirty="0" smtClean="0">
                <a:cs typeface="B Koodak" pitchFamily="2" charset="-78"/>
              </a:rPr>
              <a:t>نظریه پرداز شناختی تفاوت های شخصیت را نشأت گرفته از تفاوت های مردم د شیوه بازنمایی ذهنی اطلاعات می داند. این گونه بازنمایی های را ساخت های شناختی می گویند.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نظریه سازه شخصی کلی</a:t>
            </a:r>
            <a:endParaRPr lang="en-US" sz="36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dirty="0" smtClean="0">
                <a:cs typeface="B Koodak" pitchFamily="2" charset="-78"/>
              </a:rPr>
              <a:t>معتقد بود فرایندهای شناختی نقش مهمی در عملکرد فرد دارد.</a:t>
            </a:r>
          </a:p>
          <a:p>
            <a:pPr algn="just"/>
            <a:r>
              <a:rPr lang="fa-IR" dirty="0" smtClean="0">
                <a:cs typeface="B Koodak" pitchFamily="2" charset="-78"/>
              </a:rPr>
              <a:t>کلی اعتقاد داشت که هدف باید شناسایی سازه های شخصی باشد یعنی شناسایی ابعادی که خود مردم برای توضیح و تشریح خویش و شرایط اجتماعی شان بکار می برند. این ابعاد واحدهای اصلی تحلیل در نظریه سازه شخصی کلی را می سازد.</a:t>
            </a:r>
          </a:p>
          <a:p>
            <a:pPr algn="just"/>
            <a:r>
              <a:rPr lang="fa-IR" dirty="0" smtClean="0">
                <a:cs typeface="B Koodak" pitchFamily="2" charset="-78"/>
              </a:rPr>
              <a:t>انسان ها را باید دانشمندان شهودی دانست که همانند دانشمندان دنیا را مشاهده می کنند، فرضیه می سازند و آن را می آزمایند و سپس نظریه پردازی می کنند. علاوه بر این، خود و جهانشان را طبقه بندی، تفسیر و برچسب گذاری می کنند. مردم نیز مانند دانشمندان ممکن است باورها و نظریه های نامعتبر بپرورند که مانع زندگی روزمره آنها شده و منجر به تفسیر سودار درباره رویدادها، انسانها و خودشان بشود.</a:t>
            </a:r>
            <a:endParaRPr lang="en-US" dirty="0">
              <a:cs typeface="B Koodak" pitchFamily="2" charset="-7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نظریه سازه شخصی کلی</a:t>
            </a:r>
            <a:endParaRPr lang="en-US" sz="3200" dirty="0"/>
          </a:p>
        </p:txBody>
      </p:sp>
      <p:sp>
        <p:nvSpPr>
          <p:cNvPr id="3" name="Content Placeholder 2"/>
          <p:cNvSpPr>
            <a:spLocks noGrp="1"/>
          </p:cNvSpPr>
          <p:nvPr>
            <p:ph sz="quarter" idx="1"/>
          </p:nvPr>
        </p:nvSpPr>
        <p:spPr/>
        <p:txBody>
          <a:bodyPr>
            <a:normAutofit/>
          </a:bodyPr>
          <a:lstStyle/>
          <a:p>
            <a:r>
              <a:rPr lang="fa-IR" sz="2800" dirty="0" smtClean="0">
                <a:cs typeface="B Koodak" pitchFamily="2" charset="-78"/>
              </a:rPr>
              <a:t>هرکس مجموعه ای اختصاصی و بی همتا از سازه های شخصی را جهت تفسیر و پیش بینی رویدادها به کار می برد.</a:t>
            </a:r>
          </a:p>
          <a:p>
            <a:r>
              <a:rPr lang="fa-IR" sz="2800" dirty="0" smtClean="0">
                <a:cs typeface="B Koodak" pitchFamily="2" charset="-78"/>
              </a:rPr>
              <a:t>این سازه ها به شکل (( این یا آن)) است.</a:t>
            </a:r>
          </a:p>
          <a:p>
            <a:endParaRPr lang="en-US" sz="2800" dirty="0">
              <a:cs typeface="B Koodak" pitchFamily="2" charset="-7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dirty="0" smtClean="0">
                <a:cs typeface="B Homa" pitchFamily="2" charset="-78"/>
              </a:rPr>
              <a:t>خویشواره(طرحواره خود)</a:t>
            </a:r>
            <a:endParaRPr lang="en-US" sz="3600" dirty="0">
              <a:cs typeface="B Homa" pitchFamily="2" charset="-78"/>
            </a:endParaRPr>
          </a:p>
        </p:txBody>
      </p:sp>
      <p:sp>
        <p:nvSpPr>
          <p:cNvPr id="3" name="Content Placeholder 2"/>
          <p:cNvSpPr>
            <a:spLocks noGrp="1"/>
          </p:cNvSpPr>
          <p:nvPr>
            <p:ph sz="quarter" idx="1"/>
          </p:nvPr>
        </p:nvSpPr>
        <p:spPr/>
        <p:txBody>
          <a:bodyPr>
            <a:noAutofit/>
          </a:bodyPr>
          <a:lstStyle/>
          <a:p>
            <a:pPr algn="just"/>
            <a:r>
              <a:rPr lang="fa-IR" sz="2600" dirty="0" smtClean="0">
                <a:cs typeface="B Koodak" pitchFamily="2" charset="-78"/>
              </a:rPr>
              <a:t>طرحواره عبارتست از ساختاری شناختی برای ادراک، سازماندهی، پردازش و بهره برداری از اطلاعات.</a:t>
            </a:r>
          </a:p>
          <a:p>
            <a:pPr algn="just"/>
            <a:r>
              <a:rPr lang="fa-IR" sz="2600" dirty="0" smtClean="0">
                <a:cs typeface="B Koodak" pitchFamily="2" charset="-78"/>
              </a:rPr>
              <a:t>طرحواره های شخص در طی زمان نسبتا ثابت می مانند و این منجر به شیوه های ثابت برای ادراک و استفاده از اطلاعات می شود.</a:t>
            </a:r>
          </a:p>
          <a:p>
            <a:pPr algn="just"/>
            <a:r>
              <a:rPr lang="fa-IR" sz="2600" dirty="0" smtClean="0">
                <a:cs typeface="B Koodak" pitchFamily="2" charset="-78"/>
              </a:rPr>
              <a:t>شاید خویشواره مهم ترین طرحواره باشد که نشان دهنده تعمیم های شناختی برگرفته از تجارب درباره خویش که راهنمای سازماندهی و پردازش اطلاعات مربوط به خود است.</a:t>
            </a:r>
          </a:p>
          <a:p>
            <a:pPr algn="just"/>
            <a:r>
              <a:rPr lang="fa-IR" sz="2600" dirty="0" smtClean="0">
                <a:cs typeface="B Koodak" pitchFamily="2" charset="-78"/>
              </a:rPr>
              <a:t>هسته اصلی خویشواره شامل اطلاعات اساسی از قبیل نام و ظاهر جسمانی شخص و رابطه با افراد مهم زندگی اش می باشد.</a:t>
            </a:r>
          </a:p>
          <a:p>
            <a:pPr algn="just"/>
            <a:r>
              <a:rPr lang="fa-IR" sz="2600" dirty="0" smtClean="0">
                <a:cs typeface="B Koodak" pitchFamily="2" charset="-78"/>
              </a:rPr>
              <a:t>موضوع مهم از نقطه نظر تفاوت های فردی ویژگی های خاص خویشواره است.</a:t>
            </a:r>
            <a:endParaRPr lang="en-US" sz="2600" dirty="0">
              <a:cs typeface="B Koodak" pitchFamily="2" charset="-7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332656"/>
            <a:ext cx="5091336" cy="782960"/>
          </a:xfrm>
        </p:spPr>
        <p:txBody>
          <a:bodyPr>
            <a:normAutofit/>
          </a:bodyPr>
          <a:lstStyle/>
          <a:p>
            <a:pPr algn="r"/>
            <a:r>
              <a:rPr lang="fa-IR" sz="3600" dirty="0" smtClean="0">
                <a:cs typeface="B Homa" pitchFamily="2" charset="-78"/>
              </a:rPr>
              <a:t>نظریه طرحواره جنسیت بم</a:t>
            </a:r>
            <a:endParaRPr lang="en-US" sz="3600" dirty="0">
              <a:cs typeface="B Homa" pitchFamily="2" charset="-78"/>
            </a:endParaRPr>
          </a:p>
        </p:txBody>
      </p:sp>
      <p:sp>
        <p:nvSpPr>
          <p:cNvPr id="3" name="Content Placeholder 2"/>
          <p:cNvSpPr>
            <a:spLocks noGrp="1"/>
          </p:cNvSpPr>
          <p:nvPr>
            <p:ph sz="quarter" idx="1"/>
          </p:nvPr>
        </p:nvSpPr>
        <p:spPr>
          <a:xfrm>
            <a:off x="755576" y="1268760"/>
            <a:ext cx="7467600" cy="4873752"/>
          </a:xfrm>
        </p:spPr>
        <p:txBody>
          <a:bodyPr/>
          <a:lstStyle/>
          <a:p>
            <a:r>
              <a:rPr lang="fa-IR" dirty="0" smtClean="0"/>
              <a:t>این نظریه بر جنسیت بعنوان راهی برای سازماندهی اطلاعات تکیه می کند.</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5400" dirty="0" smtClean="0">
                <a:cs typeface="B Homa" pitchFamily="2" charset="-78"/>
              </a:rPr>
              <a:t>رویکرد روان کاوی</a:t>
            </a:r>
            <a:endParaRPr lang="fa-IR" sz="5400" dirty="0">
              <a:cs typeface="B Homa" pitchFamily="2" charset="-78"/>
            </a:endParaRPr>
          </a:p>
        </p:txBody>
      </p:sp>
      <p:sp>
        <p:nvSpPr>
          <p:cNvPr id="3" name="Content Placeholder 2"/>
          <p:cNvSpPr>
            <a:spLocks noGrp="1"/>
          </p:cNvSpPr>
          <p:nvPr>
            <p:ph sz="quarter" idx="1"/>
          </p:nvPr>
        </p:nvSpPr>
        <p:spPr/>
        <p:txBody>
          <a:bodyPr>
            <a:normAutofit/>
          </a:bodyPr>
          <a:lstStyle/>
          <a:p>
            <a:r>
              <a:rPr lang="fa-IR" sz="3600" dirty="0" smtClean="0">
                <a:cs typeface="B Koodak" pitchFamily="2" charset="-78"/>
              </a:rPr>
              <a:t>پایه گذاری شده توسط: زیگموند فروید </a:t>
            </a:r>
          </a:p>
          <a:p>
            <a:r>
              <a:rPr lang="fa-IR" sz="3600" dirty="0" smtClean="0">
                <a:cs typeface="B Koodak" pitchFamily="2" charset="-78"/>
              </a:rPr>
              <a:t>علیرغم کمبودهای نظری همچنان جامع ترین نظریه شخصیت می باشد.</a:t>
            </a:r>
          </a:p>
          <a:p>
            <a:r>
              <a:rPr lang="fa-IR" sz="3600" dirty="0" smtClean="0">
                <a:cs typeface="B Koodak" pitchFamily="2" charset="-78"/>
              </a:rPr>
              <a:t>مهم ترین فن مورد استفاده تداعی</a:t>
            </a:r>
          </a:p>
          <a:p>
            <a:pPr>
              <a:buNone/>
            </a:pPr>
            <a:r>
              <a:rPr lang="fa-IR" sz="3600" dirty="0" smtClean="0">
                <a:cs typeface="B Koodak" pitchFamily="2" charset="-78"/>
              </a:rPr>
              <a:t> آزادبود که در آن از بیمار خواسته</a:t>
            </a:r>
          </a:p>
          <a:p>
            <a:pPr>
              <a:buNone/>
            </a:pPr>
            <a:r>
              <a:rPr lang="fa-IR" sz="3600" dirty="0" smtClean="0">
                <a:cs typeface="B Koodak" pitchFamily="2" charset="-78"/>
              </a:rPr>
              <a:t> می شود که هرآنچه به ذهنش</a:t>
            </a:r>
          </a:p>
          <a:p>
            <a:pPr>
              <a:buNone/>
            </a:pPr>
            <a:r>
              <a:rPr lang="fa-IR" sz="3600" dirty="0" smtClean="0">
                <a:cs typeface="B Koodak" pitchFamily="2" charset="-78"/>
              </a:rPr>
              <a:t> می رسد را بیان کند.</a:t>
            </a:r>
            <a:endParaRPr lang="fa-IR" sz="3600" dirty="0">
              <a:cs typeface="B Koodak" pitchFamily="2" charset="-78"/>
            </a:endParaRPr>
          </a:p>
        </p:txBody>
      </p:sp>
      <p:pic>
        <p:nvPicPr>
          <p:cNvPr id="5" name="Picture 4" descr="freud2.jpg"/>
          <p:cNvPicPr>
            <a:picLocks noChangeAspect="1"/>
          </p:cNvPicPr>
          <p:nvPr/>
        </p:nvPicPr>
        <p:blipFill>
          <a:blip r:embed="rId3" cstate="print"/>
          <a:stretch>
            <a:fillRect/>
          </a:stretch>
        </p:blipFill>
        <p:spPr>
          <a:xfrm>
            <a:off x="1071538" y="3000372"/>
            <a:ext cx="1928826" cy="287180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5400" dirty="0" smtClean="0">
                <a:cs typeface="B Homa" pitchFamily="2" charset="-78"/>
              </a:rPr>
              <a:t>رویکرد روان کاوی</a:t>
            </a:r>
            <a:endParaRPr lang="fa-IR" sz="5400" dirty="0">
              <a:cs typeface="B Homa" pitchFamily="2" charset="-78"/>
            </a:endParaRPr>
          </a:p>
        </p:txBody>
      </p:sp>
      <p:sp>
        <p:nvSpPr>
          <p:cNvPr id="3" name="Content Placeholder 2"/>
          <p:cNvSpPr>
            <a:spLocks noGrp="1"/>
          </p:cNvSpPr>
          <p:nvPr>
            <p:ph sz="quarter" idx="1"/>
          </p:nvPr>
        </p:nvSpPr>
        <p:spPr/>
        <p:txBody>
          <a:bodyPr>
            <a:normAutofit/>
          </a:bodyPr>
          <a:lstStyle/>
          <a:p>
            <a:r>
              <a:rPr lang="fa-IR" sz="3200" dirty="0" smtClean="0">
                <a:cs typeface="B Koodak" pitchFamily="2" charset="-78"/>
              </a:rPr>
              <a:t>فروید ذهن انسان را به کوه یخ تشبیه کرد:</a:t>
            </a:r>
          </a:p>
          <a:p>
            <a:pPr>
              <a:buFont typeface="Wingdings" pitchFamily="2" charset="2"/>
              <a:buChar char="q"/>
            </a:pPr>
            <a:r>
              <a:rPr lang="fa-IR" sz="3200" dirty="0" smtClean="0">
                <a:solidFill>
                  <a:schemeClr val="accent1">
                    <a:lumMod val="75000"/>
                  </a:schemeClr>
                </a:solidFill>
                <a:cs typeface="B Koodak" pitchFamily="2" charset="-78"/>
              </a:rPr>
              <a:t>خود آگاه</a:t>
            </a:r>
            <a:r>
              <a:rPr lang="fa-IR" sz="3200" dirty="0" smtClean="0">
                <a:cs typeface="B Koodak" pitchFamily="2" charset="-78"/>
              </a:rPr>
              <a:t>: آگاهی و هوشیاری هم اکنون شخص</a:t>
            </a:r>
          </a:p>
          <a:p>
            <a:pPr>
              <a:buFont typeface="Wingdings" pitchFamily="2" charset="2"/>
              <a:buChar char="q"/>
            </a:pPr>
            <a:r>
              <a:rPr lang="fa-IR" sz="3200" dirty="0" smtClean="0">
                <a:solidFill>
                  <a:schemeClr val="accent1">
                    <a:lumMod val="75000"/>
                  </a:schemeClr>
                </a:solidFill>
                <a:cs typeface="B Koodak" pitchFamily="2" charset="-78"/>
              </a:rPr>
              <a:t>نیمه آگاه: </a:t>
            </a:r>
            <a:r>
              <a:rPr lang="fa-IR" sz="3200" dirty="0" smtClean="0">
                <a:cs typeface="B Koodak" pitchFamily="2" charset="-78"/>
              </a:rPr>
              <a:t>همه اطلاعاتی که اکنون در ذهن نیستند اما اگر بخواهیم می توانیم آن ها را فرا خوانیم.</a:t>
            </a:r>
          </a:p>
          <a:p>
            <a:pPr>
              <a:buFont typeface="Wingdings" pitchFamily="2" charset="2"/>
              <a:buChar char="q"/>
            </a:pPr>
            <a:r>
              <a:rPr lang="fa-IR" sz="3200" dirty="0" smtClean="0">
                <a:solidFill>
                  <a:schemeClr val="accent1">
                    <a:lumMod val="75000"/>
                  </a:schemeClr>
                </a:solidFill>
                <a:cs typeface="B Koodak" pitchFamily="2" charset="-78"/>
              </a:rPr>
              <a:t>ناخودآگاه</a:t>
            </a:r>
            <a:r>
              <a:rPr lang="fa-IR" sz="3200" dirty="0" smtClean="0">
                <a:cs typeface="B Koodak" pitchFamily="2" charset="-78"/>
              </a:rPr>
              <a:t>: انبار تکانه ها، خواسته ها و خاطرات غیر قابل دسترس که بر تفکرات و رفتارهای شخص اثر می گذارد.</a:t>
            </a:r>
          </a:p>
          <a:p>
            <a:pPr>
              <a:buFont typeface="Wingdings" pitchFamily="2" charset="2"/>
              <a:buChar char="q"/>
            </a:pPr>
            <a:endParaRPr lang="fa-IR" sz="3200" dirty="0" smtClean="0">
              <a:cs typeface="B Koodak" pitchFamily="2" charset="-78"/>
            </a:endParaRPr>
          </a:p>
          <a:p>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رویکرد روان کاوی</a:t>
            </a:r>
            <a:endParaRPr lang="fa-IR" sz="44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600" dirty="0" smtClean="0">
                <a:cs typeface="B Koodak" pitchFamily="2" charset="-78"/>
              </a:rPr>
              <a:t>فروید به وجود علیت روان شناختی اعتقاد داشت بدین معنا که تمام تفکرات، هیجانات و اعمال آدمی دارای علت و سبب هستند.</a:t>
            </a:r>
          </a:p>
          <a:p>
            <a:pPr algn="just"/>
            <a:r>
              <a:rPr lang="fa-IR" sz="3600" dirty="0" smtClean="0">
                <a:cs typeface="B Koodak" pitchFamily="2" charset="-78"/>
              </a:rPr>
              <a:t>تمام پدیده های روان شناختی ناشی از سایق ها و خواسته های ناکام مانده ناخودآگاه به وجود می آیند.</a:t>
            </a:r>
          </a:p>
          <a:p>
            <a:pPr algn="just">
              <a:buNone/>
            </a:pPr>
            <a:endParaRPr lang="fa-IR" sz="3600" dirty="0" smtClean="0">
              <a:cs typeface="B Koodak" pitchFamily="2" charset="-78"/>
            </a:endParaRPr>
          </a:p>
          <a:p>
            <a:pPr algn="just"/>
            <a:endParaRPr lang="fa-IR" sz="3600" dirty="0">
              <a:cs typeface="B Koodak"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ساختار شخصیت</a:t>
            </a:r>
            <a:endParaRPr lang="fa-IR" sz="4400" dirty="0">
              <a:cs typeface="B Homa" pitchFamily="2" charset="-78"/>
            </a:endParaRPr>
          </a:p>
        </p:txBody>
      </p:sp>
      <p:sp>
        <p:nvSpPr>
          <p:cNvPr id="5" name="Content Placeholder 4"/>
          <p:cNvSpPr>
            <a:spLocks noGrp="1"/>
          </p:cNvSpPr>
          <p:nvPr>
            <p:ph sz="quarter" idx="1"/>
          </p:nvPr>
        </p:nvSpPr>
        <p:spPr/>
        <p:txBody>
          <a:bodyPr/>
          <a:lstStyle/>
          <a:p>
            <a:endParaRPr lang="fa-IR"/>
          </a:p>
        </p:txBody>
      </p:sp>
      <p:sp>
        <p:nvSpPr>
          <p:cNvPr id="6" name="Oval 5"/>
          <p:cNvSpPr/>
          <p:nvPr/>
        </p:nvSpPr>
        <p:spPr>
          <a:xfrm>
            <a:off x="1357290" y="1928802"/>
            <a:ext cx="6929486" cy="39290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fa-IR" dirty="0"/>
          </a:p>
        </p:txBody>
      </p:sp>
      <p:cxnSp>
        <p:nvCxnSpPr>
          <p:cNvPr id="10" name="Straight Connector 9"/>
          <p:cNvCxnSpPr/>
          <p:nvPr/>
        </p:nvCxnSpPr>
        <p:spPr>
          <a:xfrm>
            <a:off x="1500166" y="3214686"/>
            <a:ext cx="6643734" cy="1588"/>
          </a:xfrm>
          <a:prstGeom prst="line">
            <a:avLst/>
          </a:prstGeom>
          <a:ln w="38100" cmpd="sng">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6" idx="0"/>
            <a:endCxn id="6" idx="4"/>
          </p:cNvCxnSpPr>
          <p:nvPr/>
        </p:nvCxnSpPr>
        <p:spPr>
          <a:xfrm rot="16200000" flipH="1">
            <a:off x="2857488" y="3893347"/>
            <a:ext cx="3929090"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857752" y="4071942"/>
            <a:ext cx="3429024"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786050" y="4000504"/>
            <a:ext cx="1571636" cy="369332"/>
          </a:xfrm>
          <a:prstGeom prst="rect">
            <a:avLst/>
          </a:prstGeom>
          <a:noFill/>
        </p:spPr>
        <p:txBody>
          <a:bodyPr wrap="square" rtlCol="1">
            <a:spAutoFit/>
          </a:bodyPr>
          <a:lstStyle/>
          <a:p>
            <a:endParaRPr lang="fa-IR" dirty="0"/>
          </a:p>
        </p:txBody>
      </p:sp>
      <p:sp>
        <p:nvSpPr>
          <p:cNvPr id="24" name="Rectangle 23"/>
          <p:cNvSpPr/>
          <p:nvPr/>
        </p:nvSpPr>
        <p:spPr>
          <a:xfrm>
            <a:off x="2285984" y="3786190"/>
            <a:ext cx="1928826" cy="857256"/>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000" dirty="0" smtClean="0"/>
              <a:t>SUPEREGO</a:t>
            </a:r>
            <a:endParaRPr lang="fa-IR" sz="2000" dirty="0"/>
          </a:p>
        </p:txBody>
      </p:sp>
      <p:sp>
        <p:nvSpPr>
          <p:cNvPr id="26" name="TextBox 25"/>
          <p:cNvSpPr txBox="1"/>
          <p:nvPr/>
        </p:nvSpPr>
        <p:spPr>
          <a:xfrm>
            <a:off x="5429256" y="4572008"/>
            <a:ext cx="1357322" cy="523220"/>
          </a:xfrm>
          <a:prstGeom prst="rect">
            <a:avLst/>
          </a:prstGeom>
          <a:solidFill>
            <a:srgbClr val="FF0000"/>
          </a:solidFill>
        </p:spPr>
        <p:txBody>
          <a:bodyPr wrap="square" rtlCol="1">
            <a:spAutoFit/>
          </a:bodyPr>
          <a:lstStyle/>
          <a:p>
            <a:pPr algn="ctr"/>
            <a:r>
              <a:rPr lang="en-US" sz="2800" dirty="0" smtClean="0"/>
              <a:t>ID</a:t>
            </a:r>
            <a:endParaRPr lang="fa-IR" sz="2800" dirty="0"/>
          </a:p>
        </p:txBody>
      </p:sp>
      <p:sp>
        <p:nvSpPr>
          <p:cNvPr id="27" name="TextBox 26"/>
          <p:cNvSpPr txBox="1"/>
          <p:nvPr/>
        </p:nvSpPr>
        <p:spPr>
          <a:xfrm>
            <a:off x="5357818" y="2500306"/>
            <a:ext cx="1357322" cy="523220"/>
          </a:xfrm>
          <a:prstGeom prst="rect">
            <a:avLst/>
          </a:prstGeom>
          <a:solidFill>
            <a:schemeClr val="accent5">
              <a:lumMod val="50000"/>
            </a:schemeClr>
          </a:solidFill>
        </p:spPr>
        <p:txBody>
          <a:bodyPr wrap="square" rtlCol="1">
            <a:spAutoFit/>
          </a:bodyPr>
          <a:lstStyle/>
          <a:p>
            <a:pPr algn="ctr"/>
            <a:r>
              <a:rPr lang="en-US" sz="2800" dirty="0" smtClean="0"/>
              <a:t>EGO</a:t>
            </a:r>
            <a:endParaRPr lang="fa-IR"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ساختار شخصیت</a:t>
            </a:r>
            <a:endParaRPr lang="fa-IR" sz="4400" dirty="0">
              <a:cs typeface="B Homa" pitchFamily="2" charset="-78"/>
            </a:endParaRPr>
          </a:p>
        </p:txBody>
      </p:sp>
      <p:sp>
        <p:nvSpPr>
          <p:cNvPr id="3" name="Content Placeholder 2"/>
          <p:cNvSpPr>
            <a:spLocks noGrp="1"/>
          </p:cNvSpPr>
          <p:nvPr>
            <p:ph sz="quarter" idx="1"/>
          </p:nvPr>
        </p:nvSpPr>
        <p:spPr/>
        <p:txBody>
          <a:bodyPr>
            <a:normAutofit/>
          </a:bodyPr>
          <a:lstStyle/>
          <a:p>
            <a:r>
              <a:rPr lang="fa-IR" sz="4000" dirty="0" smtClean="0">
                <a:solidFill>
                  <a:schemeClr val="accent1">
                    <a:lumMod val="75000"/>
                  </a:schemeClr>
                </a:solidFill>
                <a:cs typeface="B Koodak" pitchFamily="2" charset="-78"/>
              </a:rPr>
              <a:t>نهاد</a:t>
            </a:r>
            <a:r>
              <a:rPr lang="fa-IR" sz="3200" dirty="0" smtClean="0">
                <a:cs typeface="B Koodak" pitchFamily="2" charset="-78"/>
              </a:rPr>
              <a:t>: اولیه ترین بخش شخصیت و خاستگاه خود و فراخود</a:t>
            </a:r>
          </a:p>
          <a:p>
            <a:r>
              <a:rPr lang="fa-IR" sz="3200" dirty="0" smtClean="0">
                <a:cs typeface="B Koodak" pitchFamily="2" charset="-78"/>
              </a:rPr>
              <a:t>از بدو تولد وجود دارد و شامل اولیه ترین تکانه های زیستی و یا سایق هاست.</a:t>
            </a:r>
          </a:p>
          <a:p>
            <a:r>
              <a:rPr lang="fa-IR" sz="3200" dirty="0" smtClean="0">
                <a:cs typeface="B Koodak" pitchFamily="2" charset="-78"/>
              </a:rPr>
              <a:t>نهای ارضای فوری تکانه ها را می طلبد و مبتنی بر اصل لذت عمل می کند.</a:t>
            </a:r>
          </a:p>
          <a:p>
            <a:r>
              <a:rPr lang="fa-IR" sz="3200" dirty="0" smtClean="0">
                <a:cs typeface="B Koodak" pitchFamily="2" charset="-78"/>
              </a:rPr>
              <a:t>نهاد بی اعتنا به شرایط موجود است.</a:t>
            </a:r>
            <a:endParaRPr lang="fa-IR" sz="3200" dirty="0">
              <a:cs typeface="B Koodak" pitchFamily="2"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smtClean="0">
                <a:cs typeface="B Homa" pitchFamily="2" charset="-78"/>
              </a:rPr>
              <a:t>ساختار شخصیت</a:t>
            </a:r>
            <a:endParaRPr lang="fa-IR" sz="4400" dirty="0">
              <a:cs typeface="B Homa" pitchFamily="2" charset="-78"/>
            </a:endParaRPr>
          </a:p>
        </p:txBody>
      </p:sp>
      <p:sp>
        <p:nvSpPr>
          <p:cNvPr id="3" name="Content Placeholder 2"/>
          <p:cNvSpPr>
            <a:spLocks noGrp="1"/>
          </p:cNvSpPr>
          <p:nvPr>
            <p:ph sz="quarter" idx="1"/>
          </p:nvPr>
        </p:nvSpPr>
        <p:spPr/>
        <p:txBody>
          <a:bodyPr>
            <a:normAutofit/>
          </a:bodyPr>
          <a:lstStyle/>
          <a:p>
            <a:pPr algn="just"/>
            <a:r>
              <a:rPr lang="fa-IR" sz="3600" dirty="0" smtClean="0">
                <a:solidFill>
                  <a:schemeClr val="accent1">
                    <a:lumMod val="75000"/>
                  </a:schemeClr>
                </a:solidFill>
                <a:cs typeface="B Koodak" pitchFamily="2" charset="-78"/>
              </a:rPr>
              <a:t>خود (</a:t>
            </a:r>
            <a:r>
              <a:rPr lang="en-US" sz="3600" dirty="0" smtClean="0">
                <a:solidFill>
                  <a:schemeClr val="accent1">
                    <a:lumMod val="75000"/>
                  </a:schemeClr>
                </a:solidFill>
                <a:cs typeface="B Koodak" pitchFamily="2" charset="-78"/>
              </a:rPr>
              <a:t>EGO</a:t>
            </a:r>
            <a:r>
              <a:rPr lang="fa-IR" sz="3600" dirty="0" smtClean="0">
                <a:solidFill>
                  <a:schemeClr val="accent1">
                    <a:lumMod val="75000"/>
                  </a:schemeClr>
                </a:solidFill>
                <a:cs typeface="B Koodak" pitchFamily="2" charset="-78"/>
              </a:rPr>
              <a:t>): </a:t>
            </a:r>
            <a:r>
              <a:rPr lang="fa-IR" sz="3200" dirty="0" smtClean="0">
                <a:cs typeface="B Koodak" pitchFamily="2" charset="-78"/>
              </a:rPr>
              <a:t>کودکان می آموزند که همه تکانه هایشان به فوریت قابل ارضا نیستند و در این زمانی که کودک می آموزد به مقتضیات محیط توجه کند بخش جدید شخصیت، خود، پدیدار می شود.</a:t>
            </a:r>
          </a:p>
          <a:p>
            <a:pPr algn="just"/>
            <a:r>
              <a:rPr lang="fa-IR" sz="3200" dirty="0" smtClean="0">
                <a:cs typeface="B Koodak" pitchFamily="2" charset="-78"/>
              </a:rPr>
              <a:t>خود تابع اصل واقعیت است بدین معنا که ارضا خواسته ها باید تا موقع مناسب به تأخیر بیفتد.</a:t>
            </a:r>
            <a:endParaRPr lang="fa-IR" sz="3200" dirty="0">
              <a:cs typeface="B Koodak"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604</TotalTime>
  <Words>1992</Words>
  <Application>Microsoft Office PowerPoint</Application>
  <PresentationFormat>On-screen Show (4:3)</PresentationFormat>
  <Paragraphs>185</Paragraphs>
  <Slides>37</Slides>
  <Notes>37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37</vt:i4>
      </vt:variant>
    </vt:vector>
  </HeadingPairs>
  <TitlesOfParts>
    <vt:vector size="51" baseType="lpstr">
      <vt:lpstr>Arial</vt:lpstr>
      <vt:lpstr>Arial Rounded MT Bold</vt:lpstr>
      <vt:lpstr>B Davat</vt:lpstr>
      <vt:lpstr>B Ferdosi</vt:lpstr>
      <vt:lpstr>B Homa</vt:lpstr>
      <vt:lpstr>B Jadid</vt:lpstr>
      <vt:lpstr>B Koodak</vt:lpstr>
      <vt:lpstr>B Titr</vt:lpstr>
      <vt:lpstr>Calibri</vt:lpstr>
      <vt:lpstr>Century Schoolbook</vt:lpstr>
      <vt:lpstr>Times New Roman</vt:lpstr>
      <vt:lpstr>Wingdings</vt:lpstr>
      <vt:lpstr>Wingdings 2</vt:lpstr>
      <vt:lpstr>Oriel</vt:lpstr>
      <vt:lpstr>فصل سیزدهم    شخصیت و فردیت   </vt:lpstr>
      <vt:lpstr>شخصیت</vt:lpstr>
      <vt:lpstr>چهار رویکرد نظری در توصیف شخصیت</vt:lpstr>
      <vt:lpstr>رویکرد روان کاوی</vt:lpstr>
      <vt:lpstr>رویکرد روان کاوی</vt:lpstr>
      <vt:lpstr>رویکرد روان کاوی</vt:lpstr>
      <vt:lpstr>ساختار شخصیت</vt:lpstr>
      <vt:lpstr>ساختار شخصیت</vt:lpstr>
      <vt:lpstr>ساختار شخصیت</vt:lpstr>
      <vt:lpstr>ساختار شخصیت</vt:lpstr>
      <vt:lpstr>ساختار شخصیت</vt:lpstr>
      <vt:lpstr>پویایی شناسی شخصیت</vt:lpstr>
      <vt:lpstr>اضطراب و دفاع</vt:lpstr>
      <vt:lpstr>مکانیزم های دفاعی</vt:lpstr>
      <vt:lpstr>رشد شخصیت</vt:lpstr>
      <vt:lpstr>آزمون های فرافکن</vt:lpstr>
      <vt:lpstr>آزمون رورشاخ</vt:lpstr>
      <vt:lpstr>PowerPoint Presentation</vt:lpstr>
      <vt:lpstr>PowerPoint Presentation</vt:lpstr>
      <vt:lpstr>آزمون اندریافت موضوع (تی ای تی)</vt:lpstr>
      <vt:lpstr>PowerPoint Presentation</vt:lpstr>
      <vt:lpstr>رویکرد رفتارگرایی</vt:lpstr>
      <vt:lpstr>شرطی شدن عامل</vt:lpstr>
      <vt:lpstr>شرطی شدن کلاسیک</vt:lpstr>
      <vt:lpstr>متغیر های شناختی</vt:lpstr>
      <vt:lpstr>رویکرد انسان گرایی</vt:lpstr>
      <vt:lpstr>کارل راجرز</vt:lpstr>
      <vt:lpstr>خویشتن</vt:lpstr>
      <vt:lpstr>خویشتن</vt:lpstr>
      <vt:lpstr>خویشتن</vt:lpstr>
      <vt:lpstr>آبراهام مازلو</vt:lpstr>
      <vt:lpstr>سلسه مراتب نیازهای مازلو</vt:lpstr>
      <vt:lpstr>رویکرد شناختی</vt:lpstr>
      <vt:lpstr>نظریه سازه شخصی کلی</vt:lpstr>
      <vt:lpstr>نظریه سازه شخصی کلی</vt:lpstr>
      <vt:lpstr>خویشواره(طرحواره خود)</vt:lpstr>
      <vt:lpstr>نظریه طرحواره جنسیت بم</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Arash Mani</dc:creator>
  <cp:lastModifiedBy>Windows User</cp:lastModifiedBy>
  <cp:revision>11</cp:revision>
  <dcterms:created xsi:type="dcterms:W3CDTF">2013-05-02T14:13:39Z</dcterms:created>
  <dcterms:modified xsi:type="dcterms:W3CDTF">2023-02-10T08:16:16Z</dcterms:modified>
</cp:coreProperties>
</file>