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notesMasterIdLst>
    <p:notesMasterId r:id="rId44"/>
  </p:notesMasterIdLst>
  <p:handoutMasterIdLst>
    <p:handoutMasterId r:id="rId45"/>
  </p:handoutMasterIdLst>
  <p:sldIdLst>
    <p:sldId id="643" r:id="rId2"/>
    <p:sldId id="645" r:id="rId3"/>
    <p:sldId id="502" r:id="rId4"/>
    <p:sldId id="505" r:id="rId5"/>
    <p:sldId id="629" r:id="rId6"/>
    <p:sldId id="622" r:id="rId7"/>
    <p:sldId id="574" r:id="rId8"/>
    <p:sldId id="656" r:id="rId9"/>
    <p:sldId id="640" r:id="rId10"/>
    <p:sldId id="576" r:id="rId11"/>
    <p:sldId id="638" r:id="rId12"/>
    <p:sldId id="647" r:id="rId13"/>
    <p:sldId id="648" r:id="rId14"/>
    <p:sldId id="651" r:id="rId15"/>
    <p:sldId id="652" r:id="rId16"/>
    <p:sldId id="642" r:id="rId17"/>
    <p:sldId id="649" r:id="rId18"/>
    <p:sldId id="596" r:id="rId19"/>
    <p:sldId id="621" r:id="rId20"/>
    <p:sldId id="653" r:id="rId21"/>
    <p:sldId id="654" r:id="rId22"/>
    <p:sldId id="655" r:id="rId23"/>
    <p:sldId id="611" r:id="rId24"/>
    <p:sldId id="616" r:id="rId25"/>
    <p:sldId id="633" r:id="rId26"/>
    <p:sldId id="627" r:id="rId27"/>
    <p:sldId id="637" r:id="rId28"/>
    <p:sldId id="399" r:id="rId29"/>
    <p:sldId id="402" r:id="rId30"/>
    <p:sldId id="632" r:id="rId31"/>
    <p:sldId id="490" r:id="rId32"/>
    <p:sldId id="491" r:id="rId33"/>
    <p:sldId id="492" r:id="rId34"/>
    <p:sldId id="493" r:id="rId35"/>
    <p:sldId id="494" r:id="rId36"/>
    <p:sldId id="495" r:id="rId37"/>
    <p:sldId id="496" r:id="rId38"/>
    <p:sldId id="497" r:id="rId39"/>
    <p:sldId id="498" r:id="rId40"/>
    <p:sldId id="499" r:id="rId41"/>
    <p:sldId id="500" r:id="rId42"/>
    <p:sldId id="501" r:id="rId43"/>
  </p:sldIdLst>
  <p:sldSz cx="9144000" cy="6858000" type="screen4x3"/>
  <p:notesSz cx="67818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0000CC"/>
    <a:srgbClr val="006600"/>
    <a:srgbClr val="DE0000"/>
    <a:srgbClr val="920092"/>
    <a:srgbClr val="D60093"/>
    <a:srgbClr val="660066"/>
    <a:srgbClr val="800080"/>
    <a:srgbClr val="0080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2" autoAdjust="0"/>
    <p:restoredTop sz="94650" autoAdjust="0"/>
  </p:normalViewPr>
  <p:slideViewPr>
    <p:cSldViewPr>
      <p:cViewPr varScale="1">
        <p:scale>
          <a:sx n="49" d="100"/>
          <a:sy n="49" d="100"/>
        </p:scale>
        <p:origin x="-1227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1" y="3756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43338" y="0"/>
            <a:ext cx="2938462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38462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B80D877-4DB4-43C2-A0B8-29CD4EF28375}" type="datetimeFigureOut">
              <a:rPr lang="fa-IR" smtClean="0"/>
              <a:pPr/>
              <a:t>26/07/1442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43338" y="9428163"/>
            <a:ext cx="2938462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9428163"/>
            <a:ext cx="2938462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4AC6A84-C225-459B-A2B7-04D48154A176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3687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452D2-F786-4AF5-A986-D4F597056D2D}" type="datetimeFigureOut">
              <a:rPr lang="en-US" smtClean="0"/>
              <a:pPr/>
              <a:t>09-Mar-21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7863" y="4714875"/>
            <a:ext cx="54260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1FF2B-548F-4C38-973B-E994764AD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509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5FD9-8BA3-4A74-B8E5-8F3BEFE90A75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371D-947E-431A-A2FB-B62AF919E176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865FB-78AE-4397-806B-1B58D54E71DC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EF300-0C41-4B92-A4EE-263C1A510763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9CDFB-1D31-4F64-BCC7-A7935DC8A122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8860-E9CD-420A-B58E-7C9E283CF5BA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AB572-4CA9-4568-B577-C226EA6320FC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24DC-F6E3-46BA-BE7F-8245A3DA01AC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865AB-8665-431C-8B6C-177B2545C237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825B-9298-4E60-BD76-DA3C3FB222D6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777B-8F95-4268-8A22-48A735718CF7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F30474-5187-4DD9-AF22-14F71E9CF244}" type="datetime1">
              <a:rPr lang="en-US" smtClean="0"/>
              <a:pPr/>
              <a:t>09-Mar-21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4A8511-4A35-472B-A56F-F5387435E36D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4.png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microsoft.com/office/2007/relationships/hdphoto" Target="../media/hdphoto6.wdp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20.png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4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4.png"/><Relationship Id="rId5" Type="http://schemas.microsoft.com/office/2007/relationships/hdphoto" Target="../media/hdphoto7.wdp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4.png"/><Relationship Id="rId5" Type="http://schemas.microsoft.com/office/2007/relationships/hdphoto" Target="../media/hdphoto8.wdp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4.pn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4.png"/><Relationship Id="rId5" Type="http://schemas.microsoft.com/office/2007/relationships/hdphoto" Target="../media/hdphoto9.wdp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4.png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4.wav"/><Relationship Id="rId7" Type="http://schemas.openxmlformats.org/officeDocument/2006/relationships/image" Target="../media/image8.png"/><Relationship Id="rId2" Type="http://schemas.microsoft.com/office/2007/relationships/media" Target="../media/media4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480720"/>
          </a:xfrm>
        </p:spPr>
        <p:txBody>
          <a:bodyPr/>
          <a:lstStyle/>
          <a:p>
            <a:pPr algn="ctr">
              <a:buNone/>
            </a:pPr>
            <a:r>
              <a:rPr lang="en-US" sz="2800" b="1" dirty="0">
                <a:solidFill>
                  <a:srgbClr val="800080"/>
                </a:solidFill>
                <a:latin typeface="Times New Roman" panose="02020603050405020304" pitchFamily="18" charset="0"/>
                <a:cs typeface="+mj-cs"/>
              </a:rPr>
              <a:t>In The Name of God</a:t>
            </a:r>
            <a:endParaRPr lang="en-US" sz="2800" b="1" dirty="0" smtClean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X-Ray Production</a:t>
            </a:r>
          </a:p>
          <a:p>
            <a:pPr>
              <a:buNone/>
            </a:pPr>
            <a:endParaRPr lang="en-US" sz="2800" b="1" dirty="0" smtClean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+mj-cs"/>
              </a:rPr>
              <a:t>Outline: </a:t>
            </a:r>
            <a:endParaRPr lang="en-US" sz="2800" b="1" dirty="0">
              <a:latin typeface="Times New Roman" pitchFamily="18" charset="0"/>
              <a:cs typeface="+mj-cs"/>
            </a:endParaRPr>
          </a:p>
          <a:p>
            <a:pPr marL="69215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+mj-cs"/>
              </a:rPr>
              <a:t>Electron target Interactions</a:t>
            </a:r>
            <a:endParaRPr lang="en-US" sz="2400" b="1" dirty="0">
              <a:latin typeface="Times New Roman" pitchFamily="18" charset="0"/>
              <a:cs typeface="+mj-cs"/>
            </a:endParaRPr>
          </a:p>
          <a:p>
            <a:pPr marL="57785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itchFamily="18" charset="0"/>
                <a:cs typeface="+mj-cs"/>
              </a:rPr>
              <a:t>x-ray productions</a:t>
            </a:r>
          </a:p>
          <a:p>
            <a:pPr marL="577850" lvl="2" indent="-342900">
              <a:buFont typeface="Wingdings" panose="05000000000000000000" pitchFamily="2" charset="2"/>
              <a:buChar char="Ø"/>
            </a:pPr>
            <a:r>
              <a:rPr lang="en-GB" sz="2400" b="1" dirty="0">
                <a:latin typeface="Times New Roman" pitchFamily="18" charset="0"/>
                <a:cs typeface="+mj-cs"/>
              </a:rPr>
              <a:t>two kinds of X-rays: </a:t>
            </a:r>
          </a:p>
          <a:p>
            <a:pPr marL="273050" lvl="3" indent="-38100">
              <a:buNone/>
            </a:pPr>
            <a:r>
              <a:rPr lang="en-GB" sz="2400" b="1" dirty="0" smtClean="0">
                <a:latin typeface="Times New Roman" pitchFamily="18" charset="0"/>
                <a:cs typeface="+mj-cs"/>
              </a:rPr>
              <a:t>1- Characteristic Radiation</a:t>
            </a:r>
          </a:p>
          <a:p>
            <a:pPr marL="273050" lvl="3" indent="-38100">
              <a:buNone/>
            </a:pPr>
            <a:r>
              <a:rPr lang="en-GB" sz="2400" b="1" dirty="0" smtClean="0">
                <a:latin typeface="Times New Roman" pitchFamily="18" charset="0"/>
                <a:cs typeface="+mj-cs"/>
              </a:rPr>
              <a:t>2- </a:t>
            </a:r>
            <a:r>
              <a:rPr lang="en-GB" sz="2400" b="1" dirty="0">
                <a:latin typeface="Times New Roman" pitchFamily="18" charset="0"/>
                <a:cs typeface="+mj-cs"/>
              </a:rPr>
              <a:t>Bremsstrahlung Radiation</a:t>
            </a:r>
          </a:p>
          <a:p>
            <a:pPr marL="577850" lvl="3" indent="-342900">
              <a:buFont typeface="Wingdings" panose="05000000000000000000" pitchFamily="2" charset="2"/>
              <a:buChar char="Ø"/>
            </a:pPr>
            <a:r>
              <a:rPr lang="en-GB" sz="2400" b="1" dirty="0" smtClean="0">
                <a:latin typeface="Times New Roman" pitchFamily="18" charset="0"/>
                <a:cs typeface="+mj-cs"/>
              </a:rPr>
              <a:t>  </a:t>
            </a:r>
            <a:r>
              <a:rPr lang="en-US" sz="2400" b="1" dirty="0" smtClean="0">
                <a:latin typeface="Times New Roman" pitchFamily="18" charset="0"/>
                <a:cs typeface="+mj-cs"/>
              </a:rPr>
              <a:t>X-ray emission spectrum</a:t>
            </a:r>
          </a:p>
          <a:p>
            <a:pPr marL="577850" indent="-342900"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+mj-cs"/>
              </a:rPr>
              <a:t>Factors </a:t>
            </a:r>
            <a:r>
              <a:rPr lang="en-US" sz="2400" b="1" dirty="0">
                <a:latin typeface="Times New Roman" pitchFamily="18" charset="0"/>
                <a:cs typeface="+mj-cs"/>
              </a:rPr>
              <a:t>Affecting  X-Ray emission spectrum </a:t>
            </a:r>
          </a:p>
          <a:p>
            <a:endParaRPr lang="en-US" sz="2400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6712"/>
            <a:ext cx="4427984" cy="336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7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40"/>
    </mc:Choice>
    <mc:Fallback xmlns="">
      <p:transition spd="slow" advTm="42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pPr algn="ctr">
              <a:buNone/>
            </a:pP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   Characteristic Radiation cont.. 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Production of Characteristic x-rays :</a:t>
            </a:r>
          </a:p>
          <a:p>
            <a:pPr>
              <a:buFont typeface="Wingdings" pitchFamily="2" charset="2"/>
              <a:buChar char="Ø"/>
            </a:pP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projectil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e electron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with high enough energy </a:t>
            </a:r>
          </a:p>
          <a:p>
            <a:pPr marL="0" indent="0">
              <a:buNone/>
            </a:pPr>
            <a:r>
              <a:rPr lang="en-US" sz="2000" b="1" u="sng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totally remove an inner-shell electron</a:t>
            </a: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of the target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when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outer-shell e- fills an inner-shell</a:t>
            </a:r>
          </a:p>
          <a:p>
            <a:pPr>
              <a:buNone/>
            </a:pPr>
            <a:endParaRPr lang="en-GB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Energy of Characteristic X-Ray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: Since the </a:t>
            </a:r>
            <a:r>
              <a:rPr lang="en-GB" sz="20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electron binding</a:t>
            </a:r>
          </a:p>
          <a:p>
            <a:pPr>
              <a:buNone/>
            </a:pP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energy differs for every element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, the energy of </a:t>
            </a:r>
          </a:p>
          <a:p>
            <a:pPr>
              <a:buNone/>
            </a:pPr>
            <a:r>
              <a:rPr lang="en-GB" sz="2000" b="1" dirty="0" smtClean="0">
                <a:latin typeface="Times New Roman" pitchFamily="18" charset="0"/>
                <a:cs typeface="+mj-cs"/>
              </a:rPr>
              <a:t>characteristic X-Ray also differ.</a:t>
            </a:r>
          </a:p>
          <a:p>
            <a:pPr>
              <a:buNone/>
            </a:pPr>
            <a:endParaRPr lang="en-GB" sz="2000" b="1" dirty="0" smtClean="0">
              <a:latin typeface="Times New Roman" pitchFamily="18" charset="0"/>
              <a:cs typeface="+mj-cs"/>
            </a:endParaRPr>
          </a:p>
          <a:p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Characteristic Name: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It is called characteristic because it is characteristic 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of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target element in the energy of the photon produced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7" name="Picture 6" descr="x-ray-atom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764704"/>
            <a:ext cx="2718350" cy="1651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2636912"/>
            <a:ext cx="2339752" cy="279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74"/>
    </mc:Choice>
    <mc:Fallback xmlns="">
      <p:transition spd="slow" advTm="31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670" y="407354"/>
            <a:ext cx="8784976" cy="5904656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DE0000"/>
                </a:solidFill>
                <a:latin typeface="Times New Roman" pitchFamily="18" charset="0"/>
                <a:cs typeface="+mj-cs"/>
              </a:rPr>
              <a:t>K-characteristic x-rays </a:t>
            </a:r>
            <a:r>
              <a:rPr lang="en-US" sz="2400" b="1" dirty="0" smtClean="0">
                <a:solidFill>
                  <a:srgbClr val="DE0000"/>
                </a:solidFill>
                <a:latin typeface="Times New Roman" pitchFamily="18" charset="0"/>
                <a:cs typeface="+mj-cs"/>
              </a:rPr>
              <a:t>: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when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a K-shell electron is ionized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, its position can be filled with electrons from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any of the outer shells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.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All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of these x-rays are called K x-rays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.</a:t>
            </a:r>
          </a:p>
          <a:p>
            <a:pPr>
              <a:buNone/>
            </a:pPr>
            <a:endParaRPr lang="en-US" sz="2400" b="1" dirty="0" smtClean="0">
              <a:latin typeface="Times New Roman" panose="02020603050405020304" pitchFamily="18" charset="0"/>
              <a:cs typeface="+mj-cs"/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DE0000"/>
                </a:solidFill>
                <a:latin typeface="Times New Roman" pitchFamily="18" charset="0"/>
                <a:cs typeface="+mj-cs"/>
              </a:rPr>
              <a:t>Useful Radiation</a:t>
            </a:r>
            <a:r>
              <a:rPr lang="en-US" sz="2000" b="1" dirty="0" smtClean="0">
                <a:solidFill>
                  <a:srgbClr val="DE0000"/>
                </a:solidFill>
                <a:latin typeface="Times New Roman" pitchFamily="18" charset="0"/>
                <a:cs typeface="+mj-cs"/>
              </a:rPr>
              <a:t>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Only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K-characteristic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x-rays of tungsten are useful for imaging. Because of  its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efficiency energy </a:t>
            </a: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400" b="1" dirty="0" smtClean="0">
                <a:solidFill>
                  <a:srgbClr val="920092"/>
                </a:solidFill>
                <a:latin typeface="Times New Roman" pitchFamily="18" charset="0"/>
                <a:cs typeface="+mj-cs"/>
              </a:rPr>
              <a:t>Percentage of  Characteristic </a:t>
            </a:r>
            <a:r>
              <a:rPr lang="en-GB" sz="2400" b="1" dirty="0">
                <a:solidFill>
                  <a:srgbClr val="920092"/>
                </a:solidFill>
                <a:latin typeface="Times New Roman" pitchFamily="18" charset="0"/>
                <a:cs typeface="+mj-cs"/>
              </a:rPr>
              <a:t>and </a:t>
            </a:r>
            <a:r>
              <a:rPr lang="en-GB" sz="2400" b="1" dirty="0" smtClean="0">
                <a:solidFill>
                  <a:srgbClr val="920092"/>
                </a:solidFill>
                <a:latin typeface="Times New Roman" pitchFamily="18" charset="0"/>
                <a:cs typeface="+mj-cs"/>
              </a:rPr>
              <a:t>   </a:t>
            </a:r>
            <a:r>
              <a:rPr lang="en-GB" sz="2400" b="1" dirty="0">
                <a:solidFill>
                  <a:srgbClr val="920092"/>
                </a:solidFill>
                <a:latin typeface="Times New Roman" pitchFamily="18" charset="0"/>
                <a:cs typeface="+mj-cs"/>
              </a:rPr>
              <a:t>Bremsstrahlung  </a:t>
            </a:r>
            <a:r>
              <a:rPr lang="en-GB" sz="2400" b="1" dirty="0" smtClean="0">
                <a:solidFill>
                  <a:srgbClr val="920092"/>
                </a:solidFill>
                <a:latin typeface="Times New Roman" pitchFamily="18" charset="0"/>
                <a:cs typeface="+mj-cs"/>
              </a:rPr>
              <a:t> Radiation </a:t>
            </a:r>
            <a:r>
              <a:rPr lang="en-GB" sz="20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:  </a:t>
            </a:r>
          </a:p>
          <a:p>
            <a:pPr>
              <a:buNone/>
            </a:pP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Approximately 15% </a:t>
            </a:r>
            <a:r>
              <a:rPr lang="en-GB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+mj-cs"/>
              </a:rPr>
              <a:t>of the x-ray beam is characteristic radiation and the remaining percentage is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Bremsstrahlung </a:t>
            </a:r>
            <a:r>
              <a:rPr lang="en-GB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+mj-cs"/>
              </a:rPr>
              <a:t>(at 100 kVp)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+mj-cs"/>
            </a:endParaRPr>
          </a:p>
          <a:p>
            <a:endParaRPr lang="en-US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63"/>
    </mc:Choice>
    <mc:Fallback xmlns="">
      <p:transition spd="slow" advTm="59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+mj-cs"/>
              </a:rPr>
              <a:t>X-Ray Production</a:t>
            </a:r>
          </a:p>
          <a:p>
            <a:pPr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2- Bremsstrahlung Radiation</a:t>
            </a:r>
          </a:p>
          <a:p>
            <a:pPr>
              <a:buNone/>
            </a:pP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is a German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word meaning 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slowed - down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radiation</a:t>
            </a:r>
          </a:p>
          <a:p>
            <a:pPr eaLnBrk="1" hangingPunct="1">
              <a:buFont typeface="Wingdings" pitchFamily="2" charset="2"/>
              <a:buNone/>
            </a:pPr>
            <a:endParaRPr lang="en-US" sz="2000" b="1" dirty="0" smtClean="0">
              <a:solidFill>
                <a:srgbClr val="0033CC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Bremsstrahlung 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is produced by </a:t>
            </a:r>
            <a:r>
              <a:rPr lang="en-US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interacting of projectile e- with the nucleus of a target</a:t>
            </a: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(tungsten atom)</a:t>
            </a:r>
          </a:p>
          <a:p>
            <a:pPr>
              <a:buNone/>
            </a:pPr>
            <a:endParaRPr lang="en-US" sz="2000" b="1" dirty="0" smtClean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000" b="1" dirty="0" smtClean="0">
                <a:solidFill>
                  <a:srgbClr val="800080"/>
                </a:solidFill>
                <a:latin typeface="Times New Roman" pitchFamily="18" charset="0"/>
                <a:cs typeface="+mj-cs"/>
              </a:rPr>
              <a:t>Loosing Energy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: A projectile electron can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lose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any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amount of  its kinetic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energy in an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interaction with a target</a:t>
            </a: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800080"/>
                </a:solidFill>
                <a:latin typeface="Times New Roman" pitchFamily="18" charset="0"/>
                <a:cs typeface="+mj-cs"/>
              </a:rPr>
              <a:t>Converting Energy: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A projectile  e - pass close enough to </a:t>
            </a:r>
            <a:r>
              <a:rPr lang="en-US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the nucleus of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the atom to convert some of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its kinetic energy to </a:t>
            </a: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EM energy.</a:t>
            </a:r>
          </a:p>
          <a:p>
            <a:pPr>
              <a:buNone/>
            </a:pPr>
            <a:endParaRPr lang="en-US" sz="2000" b="1" dirty="0" smtClean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Distance to nucleus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: The </a:t>
            </a:r>
            <a:r>
              <a:rPr lang="en-GB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closer the projectil</a:t>
            </a:r>
            <a:r>
              <a:rPr lang="en-GB" sz="2000" b="1" u="sng" dirty="0" smtClean="0">
                <a:latin typeface="Times New Roman" pitchFamily="18" charset="0"/>
                <a:cs typeface="+mj-cs"/>
              </a:rPr>
              <a:t>e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electron gets to the nucleus, </a:t>
            </a:r>
          </a:p>
          <a:p>
            <a:pPr marL="0" indent="0">
              <a:buNone/>
            </a:pPr>
            <a:r>
              <a:rPr lang="en-GB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more it is influenced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by the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electric field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of the nucleus</a:t>
            </a:r>
          </a:p>
          <a:p>
            <a:pPr>
              <a:buNone/>
            </a:pPr>
            <a:endParaRPr lang="en-US" sz="2000" b="1" dirty="0" smtClean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b="1" dirty="0" smtClean="0">
              <a:solidFill>
                <a:srgbClr val="0033CC"/>
              </a:solidFill>
              <a:latin typeface="+mn-lt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10" name="Picture 9" descr="x-ray-atom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0"/>
            <a:ext cx="2808312" cy="2201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4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137"/>
    </mc:Choice>
    <mc:Fallback xmlns="">
      <p:transition spd="slow" advTm="68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805664" cy="6480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Calculation </a:t>
            </a:r>
            <a:r>
              <a:rPr lang="en-GB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of </a:t>
            </a:r>
            <a:r>
              <a:rPr lang="en-GB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X-Ray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Energy</a:t>
            </a:r>
          </a:p>
          <a:p>
            <a:pPr>
              <a:buNone/>
            </a:pPr>
            <a:r>
              <a:rPr lang="en-GB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In the diagnostic range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most X-Rays are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Bremsstrahlung Radiation</a:t>
            </a:r>
            <a:endParaRPr lang="en-GB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endParaRPr lang="en-GB" sz="20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E</a:t>
            </a:r>
            <a:r>
              <a:rPr lang="en-US" sz="2400" b="1" baseline="-25000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4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ph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=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h.f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 = 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h.C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/</a:t>
            </a:r>
            <a:r>
              <a:rPr lang="el-GR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λ</a:t>
            </a:r>
            <a:endParaRPr lang="en-US" sz="24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>
                <a:latin typeface="Times New Roman" pitchFamily="18" charset="0"/>
                <a:cs typeface="+mj-cs"/>
              </a:rPr>
              <a:t>E</a:t>
            </a:r>
            <a:r>
              <a:rPr lang="en-US" sz="2000" b="1" baseline="-25000" dirty="0">
                <a:latin typeface="Times New Roman" pitchFamily="18" charset="0"/>
                <a:cs typeface="+mj-cs"/>
              </a:rPr>
              <a:t> max</a:t>
            </a:r>
            <a:r>
              <a:rPr lang="en-US" sz="2000" b="1" dirty="0">
                <a:latin typeface="Times New Roman" pitchFamily="18" charset="0"/>
                <a:cs typeface="+mj-cs"/>
              </a:rPr>
              <a:t> = </a:t>
            </a:r>
            <a:r>
              <a:rPr lang="en-US" sz="2000" b="1" dirty="0" err="1">
                <a:latin typeface="Times New Roman" pitchFamily="18" charset="0"/>
                <a:cs typeface="+mj-cs"/>
              </a:rPr>
              <a:t>hC</a:t>
            </a:r>
            <a:r>
              <a:rPr lang="en-US" sz="2000" b="1" dirty="0">
                <a:latin typeface="Times New Roman" pitchFamily="18" charset="0"/>
                <a:cs typeface="+mj-cs"/>
              </a:rPr>
              <a:t>/</a:t>
            </a:r>
            <a:r>
              <a:rPr lang="fa-IR" sz="2000" b="1" dirty="0">
                <a:latin typeface="Times New Roman" pitchFamily="18" charset="0"/>
                <a:cs typeface="+mj-cs"/>
              </a:rPr>
              <a:t>λ</a:t>
            </a:r>
          </a:p>
          <a:p>
            <a:pPr>
              <a:buNone/>
            </a:pPr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 marL="273050" indent="174625">
              <a:lnSpc>
                <a:spcPct val="100000"/>
              </a:lnSpc>
              <a:spcBef>
                <a:spcPct val="0"/>
              </a:spcBef>
              <a:buNone/>
              <a:tabLst>
                <a:tab pos="808038" algn="l"/>
                <a:tab pos="881063" algn="l"/>
              </a:tabLst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λ</a:t>
            </a:r>
            <a:r>
              <a:rPr lang="en-US" sz="2000" b="1" baseline="-25000" dirty="0" smtClean="0">
                <a:latin typeface="Times New Roman" pitchFamily="18" charset="0"/>
                <a:cs typeface="+mj-cs"/>
              </a:rPr>
              <a:t> min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=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GB" sz="2000" b="1" dirty="0" err="1" smtClean="0">
                <a:latin typeface="Times New Roman" pitchFamily="18" charset="0"/>
                <a:cs typeface="+mj-cs"/>
              </a:rPr>
              <a:t>hc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/E</a:t>
            </a:r>
            <a:r>
              <a:rPr lang="en-US" sz="2000" b="1" baseline="-25000" dirty="0" smtClean="0">
                <a:latin typeface="Times New Roman" pitchFamily="18" charset="0"/>
                <a:cs typeface="+mj-cs"/>
              </a:rPr>
              <a:t> max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 =  (4.15 *10</a:t>
            </a:r>
            <a:r>
              <a:rPr lang="en-US" sz="2000" b="1" baseline="30000" dirty="0" smtClean="0">
                <a:latin typeface="Times New Roman" pitchFamily="18" charset="0"/>
                <a:cs typeface="+mj-cs"/>
              </a:rPr>
              <a:t> -15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  )*(3*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10 </a:t>
            </a:r>
            <a:r>
              <a:rPr lang="en-US" sz="2000" b="1" baseline="30000" dirty="0" smtClean="0">
                <a:latin typeface="Times New Roman" pitchFamily="18" charset="0"/>
                <a:cs typeface="+mj-cs"/>
              </a:rPr>
              <a:t>8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) /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kVp</a:t>
            </a:r>
          </a:p>
          <a:p>
            <a:pPr marL="273050" indent="174625" algn="ctr" rtl="1">
              <a:spcBef>
                <a:spcPct val="0"/>
              </a:spcBef>
              <a:buNone/>
              <a:tabLst>
                <a:tab pos="808038" algn="l"/>
                <a:tab pos="881063" algn="l"/>
              </a:tabLst>
            </a:pPr>
            <a:endParaRPr lang="en-US" sz="2000" b="1" u="sng" dirty="0" smtClean="0">
              <a:solidFill>
                <a:srgbClr val="CC0066"/>
              </a:solidFill>
              <a:latin typeface="Times New Roman" pitchFamily="18" charset="0"/>
              <a:cs typeface="+mj-cs"/>
            </a:endParaRPr>
          </a:p>
          <a:p>
            <a:pPr marL="273050" indent="174625">
              <a:spcBef>
                <a:spcPct val="0"/>
              </a:spcBef>
              <a:buNone/>
              <a:tabLst>
                <a:tab pos="808038" algn="l"/>
                <a:tab pos="881063" algn="l"/>
              </a:tabLst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λ</a:t>
            </a:r>
            <a:r>
              <a:rPr lang="en-US" sz="2000" b="1" baseline="-25000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min</a:t>
            </a:r>
            <a:r>
              <a:rPr lang="en-GB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u="sng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= 12.4/kVp     (Å) = (</a:t>
            </a:r>
            <a:r>
              <a:rPr lang="en-US" sz="2000" b="1" i="1" u="sng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10</a:t>
            </a:r>
            <a:r>
              <a:rPr lang="en-US" sz="2000" b="1" i="1" u="sng" baseline="30000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- 10</a:t>
            </a:r>
            <a:r>
              <a:rPr lang="en-US" sz="2000" i="1" u="sng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)</a:t>
            </a:r>
            <a:r>
              <a:rPr lang="en-US" sz="20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 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Angstrom 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marL="273050" indent="174625">
              <a:spcBef>
                <a:spcPct val="0"/>
              </a:spcBef>
              <a:buNone/>
              <a:tabLst>
                <a:tab pos="808038" algn="l"/>
                <a:tab pos="881063" algn="l"/>
              </a:tabLst>
            </a:pPr>
            <a:endParaRPr lang="en-US" sz="2000" b="1" u="sng" dirty="0" smtClean="0">
              <a:solidFill>
                <a:srgbClr val="CC0066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f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frequency</a:t>
            </a:r>
          </a:p>
          <a:p>
            <a:pPr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C: velocity of light =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3*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10 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8 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h: Plank's Constant =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4.15 *10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-15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λ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</a:t>
            </a:r>
            <a:r>
              <a:rPr lang="en-GB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Wave length of X-Ray </a:t>
            </a:r>
            <a:endParaRPr lang="en-GB" sz="20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kVp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</a:t>
            </a:r>
            <a:r>
              <a:rPr lang="en-GB" sz="2000" b="1" dirty="0">
                <a:solidFill>
                  <a:srgbClr val="CC0066"/>
                </a:solidFill>
                <a:latin typeface="Times New Roman" pitchFamily="18" charset="0"/>
                <a:cs typeface="+mj-cs"/>
              </a:rPr>
              <a:t>Tube voltage,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voltage </a:t>
            </a:r>
            <a:r>
              <a:rPr lang="en-GB" sz="2000" b="1" dirty="0">
                <a:latin typeface="Times New Roman" pitchFamily="18" charset="0"/>
                <a:cs typeface="+mj-cs"/>
              </a:rPr>
              <a:t>between cathode and anode</a:t>
            </a:r>
          </a:p>
          <a:p>
            <a:pPr marL="0" indent="0">
              <a:buNone/>
            </a:pP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5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87"/>
    </mc:Choice>
    <mc:Fallback xmlns="">
      <p:transition spd="slow" advTm="59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135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+mj-cs"/>
              </a:rPr>
              <a:t> X- Ray Emission Spectrum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The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word spectrum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: refers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to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the range of types of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values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of any quantity such as x-rays.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This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type of relationship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is fundamental to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describing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the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radiation output of an x-ray tube. </a:t>
            </a:r>
            <a:endParaRPr lang="en-US" sz="2000" b="1" dirty="0" smtClean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 The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relative number of x-rays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emitted </a:t>
            </a:r>
            <a:r>
              <a:rPr lang="en-US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is plotted as a function of the energy of each individual x-ray</a:t>
            </a:r>
            <a:r>
              <a:rPr lang="en-US" sz="20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.</a:t>
            </a:r>
          </a:p>
          <a:p>
            <a:pPr marL="0" indent="0">
              <a:buNone/>
            </a:pP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X-ray energy is the variable that is considered.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 </a:t>
            </a:r>
            <a:endParaRPr lang="en-US" sz="2000" b="1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3226208"/>
            <a:ext cx="3733759" cy="34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1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55"/>
    </mc:Choice>
    <mc:Fallback xmlns="">
      <p:transition spd="slow" advTm="36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856984" cy="62079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Bremsstrahlung X-ray Spectrum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+mj-cs"/>
              </a:rPr>
              <a:t>Here, the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relative number of x-rays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 emitted is plotted as a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function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of the energy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of each individual x-ray.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A continuous spectrum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contains </a:t>
            </a:r>
            <a:r>
              <a:rPr lang="en-US" sz="2000" b="1" u="sng" dirty="0">
                <a:solidFill>
                  <a:srgbClr val="660066"/>
                </a:solidFill>
                <a:latin typeface="Times New Roman" pitchFamily="18" charset="0"/>
                <a:cs typeface="+mj-cs"/>
              </a:rPr>
              <a:t>all possible Values</a:t>
            </a:r>
          </a:p>
          <a:p>
            <a:pPr>
              <a:buNone/>
            </a:pP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>
              <a:buNone/>
            </a:pPr>
            <a:r>
              <a:rPr lang="en-US" sz="2000" dirty="0" smtClean="0">
                <a:cs typeface="+mj-cs"/>
              </a:rPr>
              <a:t>.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Energy level of  Bremsstrahlung x-rays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: 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 it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can have any energy level up to the set kVp value. </a:t>
            </a:r>
          </a:p>
          <a:p>
            <a:r>
              <a:rPr lang="en-US" sz="2000" b="1" dirty="0" err="1" smtClean="0">
                <a:latin typeface="Times New Roman" pitchFamily="18" charset="0"/>
                <a:cs typeface="+mj-cs"/>
              </a:rPr>
              <a:t>Brems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x-rays can be produced at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any projectile </a:t>
            </a:r>
            <a:r>
              <a:rPr lang="en-US" sz="20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e- value</a:t>
            </a:r>
          </a:p>
          <a:p>
            <a:pPr eaLnBrk="1" hangingPunct="1"/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eaLnBrk="1" hangingPunct="1"/>
            <a:r>
              <a:rPr lang="en-US" sz="2000" b="1" dirty="0" err="1" smtClean="0">
                <a:latin typeface="Times New Roman" pitchFamily="18" charset="0"/>
                <a:cs typeface="+mj-cs"/>
              </a:rPr>
              <a:t>Brems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x-rays have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a range of energies and form a </a:t>
            </a:r>
          </a:p>
          <a:p>
            <a:pPr eaLnBrk="1" hangingPunct="1"/>
            <a:r>
              <a:rPr lang="en-US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continuous emission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spectrum</a:t>
            </a:r>
          </a:p>
          <a:p>
            <a:pPr eaLnBrk="1" hangingPunct="1"/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r>
              <a:rPr lang="en-US" sz="2000" b="1" dirty="0" smtClean="0">
                <a:latin typeface="Times New Roman" pitchFamily="18" charset="0"/>
                <a:cs typeface="+mj-cs"/>
              </a:rPr>
              <a:t>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general shape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of an emission spectrum is always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same,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 but 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position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along the energy axis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can change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228184" y="4221088"/>
            <a:ext cx="2771800" cy="243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lum bright="-30000" contrast="4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588223" y="1912942"/>
            <a:ext cx="2198495" cy="2308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7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32"/>
    </mc:Choice>
    <mc:Fallback xmlns="">
      <p:transition spd="slow" advTm="70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552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Production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of Characteristic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x-rays for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Tungsten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The transition of an orbital electron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from an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outer shell to an inner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shell is accompanied by the emission of an X-Ray.</a:t>
            </a:r>
          </a:p>
          <a:p>
            <a:pPr marL="0" indent="0">
              <a:buNone/>
            </a:pP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+mj-cs"/>
              </a:rPr>
              <a:t>The X-Ray has energy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equal to 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difference in the binding energies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of the orbit electron involved.</a:t>
            </a:r>
          </a:p>
          <a:p>
            <a:pPr marL="0" indent="0">
              <a:buNone/>
            </a:pP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cs typeface="+mj-cs"/>
              </a:rPr>
              <a:t> </a:t>
            </a:r>
            <a:r>
              <a:rPr lang="en-US" sz="2000" b="1" dirty="0" smtClean="0">
                <a:solidFill>
                  <a:srgbClr val="0000CC"/>
                </a:solidFill>
                <a:cs typeface="+mj-cs"/>
              </a:rPr>
              <a:t>The </a:t>
            </a:r>
            <a:r>
              <a:rPr lang="en-US" sz="2000" b="1" dirty="0">
                <a:solidFill>
                  <a:srgbClr val="0000CC"/>
                </a:solidFill>
                <a:cs typeface="+mj-cs"/>
              </a:rPr>
              <a:t>discrete energies of characteristic x-rays </a:t>
            </a:r>
            <a:r>
              <a:rPr lang="en-US" sz="2000" b="1" dirty="0" smtClean="0">
                <a:solidFill>
                  <a:srgbClr val="0000CC"/>
                </a:solidFill>
                <a:cs typeface="+mj-cs"/>
              </a:rPr>
              <a:t>: </a:t>
            </a:r>
            <a:r>
              <a:rPr lang="en-US" sz="2000" b="1" dirty="0" smtClean="0">
                <a:cs typeface="+mj-cs"/>
              </a:rPr>
              <a:t>are characteristic </a:t>
            </a:r>
            <a:r>
              <a:rPr lang="en-US" sz="2000" b="1" dirty="0">
                <a:cs typeface="+mj-cs"/>
              </a:rPr>
              <a:t>of the differences between electron binding energies in a particular </a:t>
            </a:r>
            <a:r>
              <a:rPr lang="en-US" sz="2000" b="1" dirty="0" smtClean="0">
                <a:cs typeface="+mj-cs"/>
              </a:rPr>
              <a:t>element.</a:t>
            </a:r>
          </a:p>
          <a:p>
            <a:pPr marL="0" indent="0">
              <a:buNone/>
            </a:pPr>
            <a:r>
              <a:rPr lang="en-US" sz="2000" b="1" dirty="0">
                <a:cs typeface="+mj-cs"/>
              </a:rPr>
              <a:t>A characteristic </a:t>
            </a:r>
            <a:r>
              <a:rPr lang="en-US" sz="2000" b="1" dirty="0" smtClean="0">
                <a:cs typeface="+mj-cs"/>
              </a:rPr>
              <a:t>x-ray from </a:t>
            </a:r>
            <a:r>
              <a:rPr lang="en-US" sz="2000" b="1" dirty="0">
                <a:cs typeface="+mj-cs"/>
              </a:rPr>
              <a:t>tungsten, </a:t>
            </a:r>
            <a:endParaRPr lang="en-US" sz="2000" b="1" dirty="0" smtClean="0"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cs typeface="+mj-cs"/>
              </a:rPr>
              <a:t>can </a:t>
            </a:r>
            <a:r>
              <a:rPr lang="en-US" sz="2000" b="1" dirty="0">
                <a:cs typeface="+mj-cs"/>
              </a:rPr>
              <a:t>have 1 of 15 different </a:t>
            </a:r>
            <a:r>
              <a:rPr lang="en-US" sz="2000" b="1" dirty="0" smtClean="0">
                <a:cs typeface="+mj-cs"/>
              </a:rPr>
              <a:t>energies</a:t>
            </a:r>
          </a:p>
          <a:p>
            <a:pPr marL="0" indent="0">
              <a:buNone/>
            </a:pPr>
            <a:r>
              <a:rPr lang="en-US" sz="2000" b="1" dirty="0" smtClean="0">
                <a:cs typeface="+mj-cs"/>
              </a:rPr>
              <a:t> </a:t>
            </a:r>
            <a:r>
              <a:rPr lang="en-US" sz="2000" b="1" dirty="0">
                <a:cs typeface="+mj-cs"/>
              </a:rPr>
              <a:t>(see Table </a:t>
            </a:r>
            <a:r>
              <a:rPr lang="en-US" sz="2000" b="1" dirty="0" smtClean="0">
                <a:cs typeface="+mj-cs"/>
              </a:rPr>
              <a:t> ) </a:t>
            </a:r>
            <a:r>
              <a:rPr lang="en-US" sz="2000" b="1" dirty="0">
                <a:cs typeface="+mj-cs"/>
              </a:rPr>
              <a:t>and no others. </a:t>
            </a:r>
            <a:endParaRPr lang="en-US" sz="2000" b="1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159" y="3430906"/>
            <a:ext cx="4749843" cy="3269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9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533"/>
    </mc:Choice>
    <mc:Fallback xmlns="">
      <p:transition spd="slow" advTm="76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568952" cy="633670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Characteristic X-Ray Spectrum</a:t>
            </a:r>
          </a:p>
          <a:p>
            <a:pPr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A plot of the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frequency with which characteristic x-rays are emitted as a function of their energy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 Such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a plot is called the characteristic x-ray emission spectrum</a:t>
            </a:r>
          </a:p>
          <a:p>
            <a:pPr eaLnBrk="1" hangingPunct="1">
              <a:buNone/>
            </a:pPr>
            <a:endParaRPr lang="en-US" sz="2000" b="1" dirty="0" smtClean="0">
              <a:solidFill>
                <a:srgbClr val="660066"/>
              </a:solidFill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r>
              <a:rPr lang="en-US" sz="20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Characteristic has discrete energies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based on 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e - binding energies of target (tungsten)</a:t>
            </a:r>
          </a:p>
          <a:p>
            <a:pPr algn="ctr" eaLnBrk="1" hangingPunct="1">
              <a:buNone/>
            </a:pPr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Tungsten Target</a:t>
            </a:r>
          </a:p>
          <a:p>
            <a:r>
              <a:rPr lang="en-US" sz="2000" b="1" dirty="0" smtClean="0">
                <a:latin typeface="Times New Roman" pitchFamily="18" charset="0"/>
                <a:cs typeface="+mj-cs"/>
              </a:rPr>
              <a:t>Characteristic x-rays have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very specific energies.</a:t>
            </a:r>
          </a:p>
          <a:p>
            <a:r>
              <a:rPr lang="en-US" sz="2000" b="1" dirty="0" smtClean="0">
                <a:latin typeface="Times New Roman" pitchFamily="18" charset="0"/>
                <a:cs typeface="+mj-cs"/>
              </a:rPr>
              <a:t> K-characteristic x-rays require a tube potential of a </a:t>
            </a:r>
            <a:r>
              <a:rPr lang="en-US" sz="2000" b="1" u="sng" dirty="0" smtClean="0">
                <a:latin typeface="Times New Roman" pitchFamily="18" charset="0"/>
                <a:cs typeface="+mj-cs"/>
              </a:rPr>
              <a:t>least </a:t>
            </a:r>
            <a:r>
              <a:rPr lang="en-US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70 kVp </a:t>
            </a:r>
          </a:p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(Tungsten as Target)</a:t>
            </a:r>
          </a:p>
          <a:p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Two spectrums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from L 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shell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to K 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shell</a:t>
            </a: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α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baseline="-25000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= 59.3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kev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      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α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baseline="-25000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= 57.9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kev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 </a:t>
            </a: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spectrums : from M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shell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to K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shell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 </a:t>
            </a: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 smtClean="0">
              <a:solidFill>
                <a:srgbClr val="A50021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β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= 67.2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kev</a:t>
            </a:r>
            <a:endParaRPr lang="en-US" sz="20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 </a:t>
            </a: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spectrums : from N to K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 </a:t>
            </a: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β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= 69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kev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 </a:t>
            </a:r>
            <a:endParaRPr lang="en-US" sz="2000" b="1" dirty="0" smtClean="0">
              <a:latin typeface="Times New Roman" pitchFamily="18" charset="0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6" name="Picture 5" descr="0100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149080"/>
            <a:ext cx="3744416" cy="2406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2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77"/>
    </mc:Choice>
    <mc:Fallback xmlns="">
      <p:transition spd="slow" advTm="40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88640"/>
            <a:ext cx="8640960" cy="640871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Factors Affecting the x-ray emission spectrum</a:t>
            </a:r>
          </a:p>
          <a:p>
            <a:pPr algn="ctr">
              <a:buNone/>
            </a:pPr>
            <a:endParaRPr lang="en-US" sz="2800" b="1" dirty="0" smtClean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200" b="1" dirty="0" smtClean="0">
                <a:solidFill>
                  <a:srgbClr val="0000CC"/>
                </a:solidFill>
                <a:cs typeface="+mj-cs"/>
              </a:rPr>
              <a:t>A </a:t>
            </a:r>
            <a:r>
              <a:rPr lang="en-US" sz="2200" b="1" dirty="0">
                <a:solidFill>
                  <a:srgbClr val="0000CC"/>
                </a:solidFill>
                <a:cs typeface="+mj-cs"/>
              </a:rPr>
              <a:t>number of factors </a:t>
            </a:r>
            <a:r>
              <a:rPr lang="en-US" sz="2200" b="1" dirty="0">
                <a:cs typeface="+mj-cs"/>
              </a:rPr>
              <a:t>under the control of radiographers influence the size and </a:t>
            </a:r>
            <a:r>
              <a:rPr lang="en-US" sz="2200" b="1" dirty="0">
                <a:solidFill>
                  <a:srgbClr val="006600"/>
                </a:solidFill>
                <a:cs typeface="+mj-cs"/>
              </a:rPr>
              <a:t>shape of the x-ray emission </a:t>
            </a:r>
            <a:r>
              <a:rPr lang="en-US" sz="2200" b="1" dirty="0">
                <a:cs typeface="+mj-cs"/>
              </a:rPr>
              <a:t>spectrum and therefore the quality and quantity of the x-ray beam</a:t>
            </a:r>
            <a:r>
              <a:rPr lang="en-US" sz="2200" b="1" dirty="0" smtClean="0">
                <a:cs typeface="+mj-cs"/>
              </a:rPr>
              <a:t>.</a:t>
            </a:r>
          </a:p>
          <a:p>
            <a:pPr>
              <a:buNone/>
            </a:pPr>
            <a:endParaRPr lang="en-US" sz="22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1-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Tube current  (mA) ,  Time (S)   = </a:t>
            </a:r>
            <a:r>
              <a:rPr lang="en-US" sz="2000" b="1" dirty="0" err="1">
                <a:solidFill>
                  <a:srgbClr val="000099"/>
                </a:solidFill>
                <a:latin typeface="Times New Roman" pitchFamily="18" charset="0"/>
                <a:cs typeface="+mj-cs"/>
              </a:rPr>
              <a:t>mAs</a:t>
            </a:r>
            <a:endParaRPr lang="en-US" sz="2000" b="1" dirty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2-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Tube voltage  (kVp) </a:t>
            </a:r>
          </a:p>
          <a:p>
            <a:pPr>
              <a:buNone/>
            </a:pP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3-- Added filtration, </a:t>
            </a:r>
          </a:p>
          <a:p>
            <a:pPr>
              <a:buNone/>
            </a:pP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4- Target 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material</a:t>
            </a:r>
            <a:endParaRPr lang="en-US" sz="2000" b="1" dirty="0" smtClean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5- Voltage 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waveform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6- Distance 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(d)</a:t>
            </a:r>
          </a:p>
          <a:p>
            <a:pPr eaLnBrk="1" hangingPunct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ctr" eaLnBrk="1" hangingPunct="1">
              <a:buNone/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algn="ctr">
              <a:buNone/>
            </a:pPr>
            <a:r>
              <a:rPr lang="en-GB" sz="2000" b="1" dirty="0" smtClean="0">
                <a:cs typeface="+mj-cs"/>
              </a:rPr>
              <a:t>				Bremsstrahlung  and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Characteristic X-ray Spectrum</a:t>
            </a:r>
          </a:p>
          <a:p>
            <a:pPr eaLnBrk="1" hangingPunct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788024" y="3429000"/>
            <a:ext cx="3995936" cy="230178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667"/>
    </mc:Choice>
    <mc:Fallback xmlns="">
      <p:transition spd="slow" advTm="626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856984" cy="649423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X-ray Quality or </a:t>
            </a:r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Penetrability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Energy of an x-ray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: As 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energy of an x-ray beam is increased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, 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penetrability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is also increased</a:t>
            </a:r>
          </a:p>
          <a:p>
            <a:pPr eaLnBrk="1" hangingPunct="1">
              <a:buNone/>
            </a:pP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High-energy photons 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are able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to </a:t>
            </a:r>
            <a:r>
              <a:rPr lang="en-US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penetrate tissue farther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than low-energy photons</a:t>
            </a:r>
          </a:p>
          <a:p>
            <a:pPr eaLnBrk="1" hangingPunct="1"/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High-quality = high-penetrability</a:t>
            </a:r>
          </a:p>
          <a:p>
            <a:r>
              <a:rPr lang="en-US" sz="2000" b="1" dirty="0" smtClean="0">
                <a:latin typeface="Times New Roman" pitchFamily="18" charset="0"/>
                <a:cs typeface="+mj-cs"/>
              </a:rPr>
              <a:t>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farther to the right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the higher the effective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energy or quality</a:t>
            </a:r>
          </a:p>
          <a:p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ctr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X-ray Quantity : </a:t>
            </a:r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number of X-Ray</a:t>
            </a:r>
          </a:p>
          <a:p>
            <a:r>
              <a:rPr lang="en-US" sz="2000" b="1" dirty="0" smtClean="0">
                <a:latin typeface="Times New Roman" pitchFamily="18" charset="0"/>
                <a:cs typeface="+mj-cs"/>
              </a:rPr>
              <a:t>The more values in the curve (number of X-Ray), the higher the x-ray quantity</a:t>
            </a:r>
          </a:p>
          <a:p>
            <a:pPr>
              <a:buNone/>
            </a:pP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mAs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Mili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ampere - seconds (mAs)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– x-ray quantity is proportional to </a:t>
            </a:r>
            <a:r>
              <a:rPr lang="en-US" sz="20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mAs</a:t>
            </a:r>
          </a:p>
          <a:p>
            <a:pPr eaLnBrk="1" hangingPunct="1"/>
            <a:endParaRPr lang="en-US" b="1" dirty="0" smtClean="0">
              <a:latin typeface="+mn-lt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6" name="Picture 5" descr="0100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9604" y="4581128"/>
            <a:ext cx="332763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32"/>
    </mc:Choice>
    <mc:Fallback xmlns="">
      <p:transition spd="slow" advTm="46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Electron Target Interactions</a:t>
            </a:r>
            <a:endParaRPr lang="fa-IR" sz="3600" b="1" dirty="0">
              <a:solidFill>
                <a:srgbClr val="FF000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X-ray production: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the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interaction of the projectile electrons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that are accelerated from the cathode to the X-Ray tube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target.</a:t>
            </a:r>
          </a:p>
          <a:p>
            <a:pPr marL="0" indent="0">
              <a:buNone/>
            </a:pPr>
            <a:r>
              <a:rPr lang="en-US" sz="2000" b="1" dirty="0" smtClean="0">
                <a:cs typeface="+mj-cs"/>
              </a:rPr>
              <a:t>Electron </a:t>
            </a:r>
            <a:r>
              <a:rPr lang="en-US" sz="2000" b="1" dirty="0">
                <a:cs typeface="+mj-cs"/>
              </a:rPr>
              <a:t>kinetic energy is increased by raising the kVp</a:t>
            </a:r>
            <a:r>
              <a:rPr lang="en-US" sz="2000" b="1" dirty="0" smtClean="0">
                <a:cs typeface="+mj-cs"/>
              </a:rPr>
              <a:t>.</a:t>
            </a:r>
          </a:p>
          <a:p>
            <a:endParaRPr lang="en-US" sz="2000" b="1" dirty="0" smtClean="0">
              <a:solidFill>
                <a:srgbClr val="0000CC"/>
              </a:solidFill>
              <a:latin typeface="Times New Roman" panose="02020603050405020304" pitchFamily="18" charset="0"/>
              <a:cs typeface="+mj-cs"/>
            </a:endParaRPr>
          </a:p>
          <a:p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Kinetic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energy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is the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energy of motion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.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+mj-cs"/>
              </a:rPr>
              <a:t>Stationary objects have no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kinetic energy.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       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KE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=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1/2mv</a:t>
            </a:r>
            <a:r>
              <a:rPr lang="en-US" sz="2000" b="1" baseline="30000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2</a:t>
            </a:r>
            <a:endParaRPr lang="fa-IR" sz="2000" b="1" baseline="30000" dirty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Where</a:t>
            </a:r>
          </a:p>
          <a:p>
            <a:pPr marL="0" indent="0">
              <a:buNone/>
            </a:pPr>
            <a:r>
              <a:rPr lang="en-US" sz="2000" b="1" i="1" dirty="0" smtClean="0">
                <a:solidFill>
                  <a:srgbClr val="660066"/>
                </a:solidFill>
                <a:latin typeface="Times New Roman" panose="02020603050405020304" pitchFamily="18" charset="0"/>
                <a:cs typeface="+mj-cs"/>
              </a:rPr>
              <a:t>KE: </a:t>
            </a:r>
            <a:r>
              <a:rPr lang="en-US" sz="2000" b="1" i="1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is kinetic energy in joules.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0" indent="0">
              <a:buNone/>
            </a:pPr>
            <a:r>
              <a:rPr lang="en-US" sz="2000" b="1" i="1" dirty="0" smtClean="0">
                <a:solidFill>
                  <a:srgbClr val="660066"/>
                </a:solidFill>
                <a:latin typeface="Times New Roman" panose="02020603050405020304" pitchFamily="18" charset="0"/>
                <a:cs typeface="+mj-cs"/>
              </a:rPr>
              <a:t>m</a:t>
            </a:r>
            <a:r>
              <a:rPr lang="en-US" sz="2000" b="1" i="1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: 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the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mass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 in kilograms,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i="1" dirty="0" smtClean="0">
                <a:solidFill>
                  <a:srgbClr val="660066"/>
                </a:solidFill>
                <a:latin typeface="Times New Roman" panose="02020603050405020304" pitchFamily="18" charset="0"/>
                <a:cs typeface="+mj-cs"/>
              </a:rPr>
              <a:t>v </a:t>
            </a:r>
            <a:r>
              <a:rPr lang="en-US" sz="2000" b="1" i="1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: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velocity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in meters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per second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,</a:t>
            </a:r>
          </a:p>
          <a:p>
            <a:pPr marL="0" indent="0">
              <a:buNone/>
            </a:pP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 Effect of </a:t>
            </a:r>
            <a:r>
              <a:rPr lang="en-US" sz="2000" b="1" dirty="0">
                <a:solidFill>
                  <a:srgbClr val="0000CC"/>
                </a:solidFill>
                <a:cs typeface="+mj-cs"/>
              </a:rPr>
              <a:t>kinetic energy </a:t>
            </a:r>
            <a:r>
              <a:rPr lang="en-US" sz="2000" b="1" dirty="0" smtClean="0">
                <a:solidFill>
                  <a:srgbClr val="0000CC"/>
                </a:solidFill>
                <a:cs typeface="+mj-cs"/>
              </a:rPr>
              <a:t> on X-ray: </a:t>
            </a:r>
            <a:r>
              <a:rPr lang="en-US" sz="2000" b="1" dirty="0" smtClean="0">
                <a:cs typeface="+mj-cs"/>
              </a:rPr>
              <a:t>As </a:t>
            </a:r>
            <a:r>
              <a:rPr lang="en-US" sz="2000" b="1" dirty="0">
                <a:cs typeface="+mj-cs"/>
              </a:rPr>
              <a:t>electron kinetic energy is increased</a:t>
            </a:r>
            <a:r>
              <a:rPr lang="en-US" sz="2000" b="1" dirty="0" smtClean="0">
                <a:cs typeface="+mj-cs"/>
              </a:rPr>
              <a:t>,</a:t>
            </a:r>
          </a:p>
          <a:p>
            <a:pPr marL="0" indent="0">
              <a:buNone/>
            </a:pPr>
            <a:r>
              <a:rPr lang="en-US" sz="2000" b="1" dirty="0" smtClean="0">
                <a:cs typeface="+mj-cs"/>
              </a:rPr>
              <a:t> </a:t>
            </a:r>
            <a:r>
              <a:rPr lang="en-US" sz="2000" b="1" dirty="0">
                <a:cs typeface="+mj-cs"/>
              </a:rPr>
              <a:t>both the </a:t>
            </a:r>
            <a:r>
              <a:rPr lang="en-US" sz="2000" b="1" dirty="0">
                <a:solidFill>
                  <a:srgbClr val="006600"/>
                </a:solidFill>
                <a:cs typeface="+mj-cs"/>
              </a:rPr>
              <a:t>intensity (quantity</a:t>
            </a:r>
            <a:r>
              <a:rPr lang="en-US" sz="2000" b="1" dirty="0" smtClean="0">
                <a:solidFill>
                  <a:srgbClr val="006600"/>
                </a:solidFill>
                <a:cs typeface="+mj-cs"/>
              </a:rPr>
              <a:t>)</a:t>
            </a:r>
          </a:p>
          <a:p>
            <a:pPr marL="0" indent="0">
              <a:buNone/>
            </a:pPr>
            <a:r>
              <a:rPr lang="en-US" sz="2000" b="1" dirty="0" smtClean="0">
                <a:cs typeface="+mj-cs"/>
              </a:rPr>
              <a:t> </a:t>
            </a:r>
            <a:r>
              <a:rPr lang="en-US" sz="2000" b="1" dirty="0">
                <a:cs typeface="+mj-cs"/>
              </a:rPr>
              <a:t>and the </a:t>
            </a:r>
            <a:r>
              <a:rPr lang="en-US" sz="2000" b="1" dirty="0">
                <a:solidFill>
                  <a:srgbClr val="006600"/>
                </a:solidFill>
                <a:cs typeface="+mj-cs"/>
              </a:rPr>
              <a:t>energy (quality) </a:t>
            </a:r>
            <a:r>
              <a:rPr lang="en-US" sz="2000" b="1" dirty="0">
                <a:cs typeface="+mj-cs"/>
              </a:rPr>
              <a:t>of the x-ray beam are increased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79912" y="6381328"/>
            <a:ext cx="3352800" cy="365125"/>
          </a:xfrm>
        </p:spPr>
        <p:txBody>
          <a:bodyPr/>
          <a:lstStyle/>
          <a:p>
            <a:r>
              <a:rPr lang="en-GB" dirty="0" smtClean="0"/>
              <a:t>Movahedi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1988840"/>
            <a:ext cx="2701796" cy="3199198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6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635"/>
    </mc:Choice>
    <mc:Fallback xmlns="">
      <p:transition spd="slow" advTm="1016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476672"/>
            <a:ext cx="8435280" cy="58479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dirty="0" smtClean="0">
                <a:latin typeface="Times New Roman" pitchFamily="18" charset="0"/>
                <a:cs typeface="Times New Roman" panose="02020603050405020304" pitchFamily="18" charset="0"/>
              </a:rPr>
              <a:t>Factors Affecting the x-ray emission spectrum  (</a:t>
            </a:r>
            <a:r>
              <a:rPr lang="en-US" sz="2000" b="1" dirty="0" err="1" smtClean="0">
                <a:latin typeface="Times New Roman" pitchFamily="18" charset="0"/>
                <a:cs typeface="Times New Roman" panose="02020603050405020304" pitchFamily="18" charset="0"/>
              </a:rPr>
              <a:t>conte</a:t>
            </a:r>
            <a:r>
              <a:rPr lang="en-US" sz="2000" b="1" dirty="0" smtClean="0">
                <a:latin typeface="Times New Roman" pitchFamily="18" charset="0"/>
                <a:cs typeface="Times New Roman" panose="02020603050405020304" pitchFamily="18" charset="0"/>
              </a:rPr>
              <a:t> ..) </a:t>
            </a:r>
          </a:p>
          <a:p>
            <a:pPr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Effect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mA and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anose="02020603050405020304" pitchFamily="18" charset="0"/>
              </a:rPr>
              <a:t>Tube current  (mA) ,  Time (S)   = mAs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990033"/>
                </a:solidFill>
                <a:latin typeface="Times New Roman" pitchFamily="18" charset="0"/>
                <a:cs typeface="Times New Roman" panose="02020603050405020304" pitchFamily="18" charset="0"/>
              </a:rPr>
              <a:t>A change in mA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:  </a:t>
            </a:r>
            <a:r>
              <a:rPr lang="en-US" sz="2000" b="1" dirty="0" smtClean="0">
                <a:latin typeface="Times New Roman" pitchFamily="18" charset="0"/>
                <a:cs typeface="Times New Roman" panose="02020603050405020304" pitchFamily="18" charset="0"/>
              </a:rPr>
              <a:t>results in a </a:t>
            </a:r>
            <a:r>
              <a:rPr lang="en-US" sz="2000" b="1" u="sng" dirty="0" smtClean="0">
                <a:latin typeface="Times New Roman" pitchFamily="18" charset="0"/>
                <a:cs typeface="Times New Roman" panose="02020603050405020304" pitchFamily="18" charset="0"/>
              </a:rPr>
              <a:t>proportional</a:t>
            </a:r>
            <a:r>
              <a:rPr lang="en-US" sz="2000" b="1" dirty="0" smtClean="0">
                <a:latin typeface="Times New Roman" pitchFamily="18" charset="0"/>
                <a:cs typeface="Times New Roman" panose="02020603050405020304" pitchFamily="18" charset="0"/>
              </a:rPr>
              <a:t> change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in number of  X-ray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anose="02020603050405020304" pitchFamily="18" charset="0"/>
              </a:rPr>
              <a:t>( the amplitude )</a:t>
            </a:r>
          </a:p>
          <a:p>
            <a:pPr eaLnBrk="1" hangingPunct="1"/>
            <a:endParaRPr lang="en-US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anose="02020603050405020304" pitchFamily="18" charset="0"/>
              </a:rPr>
              <a:t>The shape of the curve:</a:t>
            </a:r>
            <a:r>
              <a:rPr lang="en-US" sz="2000" b="1" dirty="0" smtClean="0">
                <a:latin typeface="Times New Roman" pitchFamily="18" charset="0"/>
                <a:cs typeface="Times New Roman" panose="02020603050405020304" pitchFamily="18" charset="0"/>
              </a:rPr>
              <a:t>  will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remain the same</a:t>
            </a:r>
          </a:p>
          <a:p>
            <a:pPr eaLnBrk="1" hangingPunct="1"/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anose="02020603050405020304" pitchFamily="18" charset="0"/>
              </a:rPr>
              <a:t>If   mA were doubled: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anose="02020603050405020304" pitchFamily="18" charset="0"/>
              </a:rPr>
              <a:t>the X-ray number would be doubled too</a:t>
            </a:r>
          </a:p>
          <a:p>
            <a:pPr eaLnBrk="1" hangingPunct="1">
              <a:buNone/>
            </a:pPr>
            <a:endParaRPr lang="en-US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figure: changes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current from 200 to 400 mA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twice as many electrons will flow from the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cathode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anode.  </a:t>
            </a:r>
            <a:endParaRPr lang="en-US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6" name="Picture 5" descr="0100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654890" y="4206206"/>
            <a:ext cx="31172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1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67"/>
    </mc:Choice>
    <mc:Fallback xmlns="">
      <p:transition spd="slow" advTm="65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8640"/>
            <a:ext cx="8856984" cy="655272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Factors Affecting the x-ray emission spectrum  (</a:t>
            </a:r>
            <a:r>
              <a:rPr lang="en-US" sz="2000" b="1" dirty="0" err="1" smtClean="0">
                <a:latin typeface="Times New Roman" pitchFamily="18" charset="0"/>
                <a:cs typeface="+mj-cs"/>
              </a:rPr>
              <a:t>conti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..) </a:t>
            </a:r>
          </a:p>
          <a:p>
            <a:pPr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2- kVp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Kilovolt Peak )</a:t>
            </a:r>
            <a:endParaRPr lang="en-US" sz="28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A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change in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kVp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affects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both the</a:t>
            </a:r>
          </a:p>
          <a:p>
            <a:pPr marL="57150" indent="-57150">
              <a:buNone/>
              <a:tabLst>
                <a:tab pos="57150" algn="l"/>
              </a:tabLst>
            </a:pPr>
            <a:r>
              <a:rPr lang="en-US" sz="24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A- production</a:t>
            </a:r>
            <a:r>
              <a:rPr lang="en-US" sz="20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( number of  x- rays )and 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B-  X- Rays  energy </a:t>
            </a:r>
            <a:endParaRPr lang="en-US" sz="2200" b="1" dirty="0" smtClean="0">
              <a:solidFill>
                <a:srgbClr val="990033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endParaRPr lang="en-US" sz="2200" b="1" dirty="0" smtClean="0">
              <a:solidFill>
                <a:srgbClr val="0033CC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2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Increasing Factor 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: If  kVp increases  the x-ray </a:t>
            </a:r>
            <a:r>
              <a:rPr lang="en-US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intensity 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would increase by a </a:t>
            </a:r>
            <a:r>
              <a:rPr lang="en-US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factor of 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kVp</a:t>
            </a:r>
            <a:r>
              <a:rPr lang="en-US" sz="2200" b="1" baseline="30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2</a:t>
            </a:r>
            <a:r>
              <a:rPr lang="en-GB" sz="2200" b="1" dirty="0">
                <a:latin typeface="Times New Roman" pitchFamily="18" charset="0"/>
                <a:cs typeface="+mj-cs"/>
              </a:rPr>
              <a:t> </a:t>
            </a:r>
            <a:r>
              <a:rPr lang="en-GB" sz="2200" b="1" dirty="0" smtClean="0">
                <a:latin typeface="Times New Roman" pitchFamily="18" charset="0"/>
                <a:cs typeface="+mj-cs"/>
              </a:rPr>
              <a:t>(the </a:t>
            </a:r>
            <a:r>
              <a:rPr lang="en-GB" sz="2200" b="1" dirty="0">
                <a:solidFill>
                  <a:srgbClr val="990033"/>
                </a:solidFill>
                <a:latin typeface="Times New Roman" pitchFamily="18" charset="0"/>
                <a:cs typeface="+mj-cs"/>
              </a:rPr>
              <a:t>square</a:t>
            </a:r>
            <a:r>
              <a:rPr lang="en-GB" sz="2200" b="1" dirty="0">
                <a:latin typeface="Times New Roman" pitchFamily="18" charset="0"/>
                <a:cs typeface="+mj-cs"/>
              </a:rPr>
              <a:t> of the </a:t>
            </a:r>
            <a:r>
              <a:rPr lang="en-GB" sz="2200" b="1" dirty="0" smtClean="0">
                <a:latin typeface="Times New Roman" pitchFamily="18" charset="0"/>
                <a:cs typeface="+mj-cs"/>
              </a:rPr>
              <a:t>factor) </a:t>
            </a:r>
            <a:endParaRPr lang="en-US" sz="2200" b="1" baseline="30000" dirty="0" smtClean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(amplitude and the position of the x-ray emission spectrum)</a:t>
            </a:r>
          </a:p>
          <a:p>
            <a:pPr>
              <a:buNone/>
            </a:pPr>
            <a:endParaRPr lang="en-US" sz="22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200" b="1" dirty="0" smtClean="0">
                <a:latin typeface="Times New Roman" panose="02020603050405020304" pitchFamily="18" charset="0"/>
                <a:cs typeface="+mj-cs"/>
              </a:rPr>
              <a:t>figure : The 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lower spectrum </a:t>
            </a:r>
            <a:r>
              <a:rPr lang="en-US" sz="2200" b="1" dirty="0">
                <a:latin typeface="Times New Roman" panose="02020603050405020304" pitchFamily="18" charset="0"/>
                <a:cs typeface="+mj-cs"/>
              </a:rPr>
              <a:t>represents x-ray operation 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at 72 kVp</a:t>
            </a:r>
            <a:r>
              <a:rPr lang="en-US" sz="2200" b="1" dirty="0">
                <a:latin typeface="Times New Roman" panose="02020603050405020304" pitchFamily="18" charset="0"/>
                <a:cs typeface="+mj-cs"/>
              </a:rPr>
              <a:t>, and </a:t>
            </a:r>
            <a:r>
              <a:rPr lang="en-US" sz="2200" b="1" dirty="0" smtClean="0">
                <a:latin typeface="Times New Roman" panose="02020603050405020304" pitchFamily="18" charset="0"/>
                <a:cs typeface="+mj-cs"/>
              </a:rPr>
              <a:t>the</a:t>
            </a:r>
          </a:p>
          <a:p>
            <a:pPr>
              <a:buNone/>
            </a:pPr>
            <a:r>
              <a:rPr lang="en-US" sz="2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upper spectrum </a:t>
            </a:r>
            <a:r>
              <a:rPr lang="en-US" sz="2200" b="1" dirty="0">
                <a:latin typeface="Times New Roman" panose="02020603050405020304" pitchFamily="18" charset="0"/>
                <a:cs typeface="+mj-cs"/>
              </a:rPr>
              <a:t>represents operation at 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82 </a:t>
            </a:r>
            <a:r>
              <a:rPr lang="en-US" sz="2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kVp  </a:t>
            </a:r>
          </a:p>
          <a:p>
            <a:pPr>
              <a:buNone/>
            </a:pPr>
            <a:endParaRPr lang="en-GB" sz="22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2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Higher kVp : </a:t>
            </a:r>
            <a:r>
              <a:rPr lang="en-GB" sz="2200" b="1" dirty="0" smtClean="0">
                <a:latin typeface="Times New Roman" pitchFamily="18" charset="0"/>
                <a:cs typeface="+mj-cs"/>
              </a:rPr>
              <a:t>as kVp raised, </a:t>
            </a:r>
            <a:r>
              <a:rPr lang="en-GB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area under the curve increases.  </a:t>
            </a:r>
            <a:endParaRPr lang="en-GB" sz="22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200" b="1" dirty="0" smtClean="0">
                <a:latin typeface="Times New Roman" pitchFamily="18" charset="0"/>
                <a:cs typeface="+mj-cs"/>
              </a:rPr>
              <a:t>approximating the square of the factor by which kVp was increased (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kVp</a:t>
            </a:r>
            <a:r>
              <a:rPr lang="en-US" sz="2200" b="1" baseline="30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)</a:t>
            </a:r>
            <a:endParaRPr lang="en-GB" sz="22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200" b="1" dirty="0" smtClean="0">
                <a:latin typeface="Times New Roman" pitchFamily="18" charset="0"/>
                <a:cs typeface="+mj-cs"/>
              </a:rPr>
              <a:t>   </a:t>
            </a:r>
          </a:p>
          <a:p>
            <a:pPr>
              <a:buNone/>
            </a:pPr>
            <a:r>
              <a:rPr lang="en-GB" sz="22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Shifting the Curve </a:t>
            </a:r>
            <a:r>
              <a:rPr lang="en-GB" sz="2200" b="1" dirty="0" smtClean="0">
                <a:latin typeface="Times New Roman" pitchFamily="18" charset="0"/>
                <a:cs typeface="+mj-cs"/>
              </a:rPr>
              <a:t>: The curve has shifted </a:t>
            </a:r>
            <a:r>
              <a:rPr lang="en-GB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to the right</a:t>
            </a:r>
            <a:r>
              <a:rPr lang="en-GB" sz="2200" b="1" dirty="0" smtClean="0">
                <a:latin typeface="Times New Roman" pitchFamily="18" charset="0"/>
                <a:cs typeface="+mj-cs"/>
              </a:rPr>
              <a:t>,</a:t>
            </a:r>
          </a:p>
          <a:p>
            <a:pPr>
              <a:buNone/>
            </a:pPr>
            <a:r>
              <a:rPr lang="en-GB" sz="2200" b="1" dirty="0" smtClean="0">
                <a:latin typeface="Times New Roman" pitchFamily="18" charset="0"/>
                <a:cs typeface="+mj-cs"/>
              </a:rPr>
              <a:t> the </a:t>
            </a:r>
            <a:r>
              <a:rPr lang="en-GB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more x – rays are </a:t>
            </a:r>
            <a:r>
              <a:rPr lang="en-GB" sz="2200" b="1" dirty="0" smtClean="0">
                <a:latin typeface="Times New Roman" pitchFamily="18" charset="0"/>
                <a:cs typeface="+mj-cs"/>
              </a:rPr>
              <a:t>emitted at all energies</a:t>
            </a:r>
            <a:endParaRPr lang="en-US" sz="2200" b="1" dirty="0" smtClean="0">
              <a:latin typeface="Times New Roman" pitchFamily="18" charset="0"/>
              <a:cs typeface="+mj-cs"/>
            </a:endParaRPr>
          </a:p>
          <a:p>
            <a:pPr eaLnBrk="1" hangingPunct="1"/>
            <a:endParaRPr lang="en-US" sz="2200" b="1" dirty="0" smtClean="0">
              <a:latin typeface="Times New Roman" pitchFamily="18" charset="0"/>
              <a:cs typeface="+mj-cs"/>
            </a:endParaRPr>
          </a:p>
          <a:p>
            <a:pPr marL="0" indent="0">
              <a:buNone/>
            </a:pPr>
            <a:r>
              <a:rPr lang="en-GB" sz="2200" b="1" dirty="0">
                <a:solidFill>
                  <a:srgbClr val="660066"/>
                </a:solidFill>
                <a:latin typeface="Times New Roman" pitchFamily="18" charset="0"/>
                <a:cs typeface="+mj-cs"/>
              </a:rPr>
              <a:t>kVp </a:t>
            </a:r>
            <a:r>
              <a:rPr lang="en-GB" sz="22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and </a:t>
            </a:r>
            <a:r>
              <a:rPr lang="en-US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+mj-cs"/>
              </a:rPr>
              <a:t>discrete </a:t>
            </a:r>
            <a:r>
              <a:rPr lang="en-US" sz="2200" b="1" dirty="0">
                <a:solidFill>
                  <a:srgbClr val="660066"/>
                </a:solidFill>
                <a:latin typeface="Times New Roman" panose="02020603050405020304" pitchFamily="18" charset="0"/>
                <a:cs typeface="+mj-cs"/>
              </a:rPr>
              <a:t>X-Ray </a:t>
            </a:r>
            <a:r>
              <a:rPr lang="en-US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+mj-cs"/>
              </a:rPr>
              <a:t>: </a:t>
            </a:r>
            <a:r>
              <a:rPr lang="en-US" sz="2200" b="1" dirty="0" smtClean="0">
                <a:latin typeface="Times New Roman" panose="02020603050405020304" pitchFamily="18" charset="0"/>
                <a:cs typeface="+mj-cs"/>
              </a:rPr>
              <a:t>A change in</a:t>
            </a:r>
            <a:r>
              <a:rPr lang="en-GB" sz="22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kVp</a:t>
            </a:r>
            <a:r>
              <a:rPr lang="en-US" sz="2200" b="1" dirty="0" smtClean="0">
                <a:latin typeface="Times New Roman" panose="02020603050405020304" pitchFamily="18" charset="0"/>
                <a:cs typeface="+mj-cs"/>
              </a:rPr>
              <a:t>  has no effect on the position of the discrete X-Ray emission spectrum</a:t>
            </a:r>
          </a:p>
        </p:txBody>
      </p:sp>
      <p:pic>
        <p:nvPicPr>
          <p:cNvPr id="29700" name="Picture 5" descr="0100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710992" y="620688"/>
            <a:ext cx="2337519" cy="155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7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024"/>
    </mc:Choice>
    <mc:Fallback xmlns="">
      <p:transition spd="slow" advTm="129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260648"/>
            <a:ext cx="8856984" cy="640871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en-US" sz="1900" b="1" dirty="0" smtClean="0">
                <a:latin typeface="Times New Roman" pitchFamily="18" charset="0"/>
                <a:cs typeface="+mj-cs"/>
              </a:rPr>
              <a:t>Factors Affecting the x-ray emission spectrum  (</a:t>
            </a:r>
            <a:r>
              <a:rPr lang="en-US" sz="1900" b="1" dirty="0" err="1" smtClean="0">
                <a:latin typeface="Times New Roman" pitchFamily="18" charset="0"/>
                <a:cs typeface="+mj-cs"/>
              </a:rPr>
              <a:t>conti</a:t>
            </a:r>
            <a:r>
              <a:rPr lang="en-US" sz="1900" b="1" dirty="0" smtClean="0">
                <a:latin typeface="Times New Roman" pitchFamily="18" charset="0"/>
                <a:cs typeface="+mj-cs"/>
              </a:rPr>
              <a:t> ..) </a:t>
            </a:r>
          </a:p>
          <a:p>
            <a:pPr algn="ctr">
              <a:buNone/>
            </a:pP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3- Effect of Added Filtration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The aim of Filtration</a:t>
            </a:r>
            <a:r>
              <a:rPr lang="en-US" sz="3600" b="1" dirty="0" smtClean="0">
                <a:latin typeface="Times New Roman" pitchFamily="18" charset="0"/>
                <a:cs typeface="+mj-cs"/>
              </a:rPr>
              <a:t>: </a:t>
            </a:r>
            <a:r>
              <a:rPr lang="en-US" sz="36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reducing patient dose</a:t>
            </a:r>
          </a:p>
          <a:p>
            <a:pPr>
              <a:buNone/>
            </a:pPr>
            <a:r>
              <a:rPr lang="en-US" sz="3600" b="1" dirty="0" smtClean="0">
                <a:latin typeface="Times New Roman" pitchFamily="18" charset="0"/>
                <a:cs typeface="+mj-cs"/>
              </a:rPr>
              <a:t> 1 to 3 mm of aluminum (Al) added to the primary beam to </a:t>
            </a:r>
            <a:r>
              <a:rPr lang="en-US" sz="36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reduce the number of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low-energy x-rays </a:t>
            </a:r>
            <a:r>
              <a:rPr lang="en-US" sz="3600" b="1" dirty="0" smtClean="0">
                <a:latin typeface="Times New Roman" pitchFamily="18" charset="0"/>
                <a:cs typeface="+mj-cs"/>
              </a:rPr>
              <a:t>that reach the patient, </a:t>
            </a:r>
          </a:p>
          <a:p>
            <a:pPr>
              <a:buNone/>
            </a:pPr>
            <a:endParaRPr lang="en-US" sz="3600" b="1" dirty="0" smtClean="0">
              <a:solidFill>
                <a:srgbClr val="990033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Adding filtration Effects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quantity of x-rays :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reduces the quantity of x-rays in the 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low-energy </a:t>
            </a:r>
            <a:r>
              <a:rPr lang="en-US" sz="3600" b="1" dirty="0" smtClean="0">
                <a:latin typeface="Times New Roman" pitchFamily="18" charset="0"/>
                <a:cs typeface="+mj-cs"/>
              </a:rPr>
              <a:t>range</a:t>
            </a:r>
          </a:p>
          <a:p>
            <a:pPr eaLnBrk="1" hangingPunct="1">
              <a:buBlip>
                <a:blip r:embed="rId4"/>
              </a:buBlip>
            </a:pPr>
            <a:endParaRPr lang="en-US" sz="36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average energy </a:t>
            </a:r>
            <a:r>
              <a:rPr lang="en-US" sz="3600" b="1" dirty="0" smtClean="0">
                <a:latin typeface="Times New Roman" pitchFamily="18" charset="0"/>
                <a:cs typeface="+mj-cs"/>
              </a:rPr>
              <a:t>: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increases</a:t>
            </a:r>
            <a:r>
              <a:rPr lang="en-US" sz="3600" b="1" dirty="0" smtClean="0">
                <a:latin typeface="Times New Roman" pitchFamily="18" charset="0"/>
                <a:cs typeface="+mj-cs"/>
              </a:rPr>
              <a:t> the average energy</a:t>
            </a:r>
          </a:p>
          <a:p>
            <a:pPr>
              <a:buNone/>
            </a:pPr>
            <a:r>
              <a:rPr lang="en-US" sz="3600" b="1" dirty="0" smtClean="0">
                <a:latin typeface="Times New Roman" pitchFamily="18" charset="0"/>
                <a:cs typeface="+mj-cs"/>
              </a:rPr>
              <a:t> (higher quality) with a reduction in x-ray quantity </a:t>
            </a:r>
          </a:p>
          <a:p>
            <a:pPr>
              <a:buNone/>
            </a:pPr>
            <a:r>
              <a:rPr lang="en-US" sz="3600" b="1" dirty="0" smtClean="0">
                <a:latin typeface="Times New Roman" pitchFamily="18" charset="0"/>
                <a:cs typeface="+mj-cs"/>
              </a:rPr>
              <a:t>(called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hardening the x-ray beam </a:t>
            </a:r>
            <a:r>
              <a:rPr lang="en-US" sz="3600" b="1" dirty="0" smtClean="0">
                <a:latin typeface="Times New Roman" pitchFamily="18" charset="0"/>
                <a:cs typeface="+mj-cs"/>
              </a:rPr>
              <a:t>)</a:t>
            </a:r>
          </a:p>
          <a:p>
            <a:pPr>
              <a:buNone/>
            </a:pPr>
            <a:endParaRPr lang="en-US" sz="36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Effective Energy :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increasing the effective  energy</a:t>
            </a:r>
          </a:p>
          <a:p>
            <a:pPr>
              <a:buNone/>
            </a:pPr>
            <a:endParaRPr lang="en-US" sz="36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Effect on Characteristic spectrum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 is not affected </a:t>
            </a:r>
            <a:r>
              <a:rPr lang="en-US" sz="3600" b="1" dirty="0" smtClean="0">
                <a:latin typeface="Times New Roman" pitchFamily="18" charset="0"/>
                <a:cs typeface="+mj-cs"/>
              </a:rPr>
              <a:t>&amp; the maximum energy of x-ray emission is not affected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The shape of the curve: 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Lowering the amplitude </a:t>
            </a:r>
            <a:r>
              <a:rPr lang="en-US" sz="3600" b="1" dirty="0" smtClean="0">
                <a:latin typeface="Times New Roman" pitchFamily="18" charset="0"/>
                <a:cs typeface="+mj-cs"/>
              </a:rPr>
              <a:t>and shifting to the right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Effect 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is shown in 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Figure</a:t>
            </a:r>
            <a:r>
              <a:rPr lang="en-US" sz="3600" b="1" dirty="0" smtClean="0">
                <a:latin typeface="Times New Roman" panose="02020603050405020304" pitchFamily="18" charset="0"/>
                <a:cs typeface="+mj-cs"/>
              </a:rPr>
              <a:t>: where </a:t>
            </a:r>
            <a:r>
              <a:rPr lang="en-US" sz="3600" b="1" dirty="0">
                <a:latin typeface="Times New Roman" panose="02020603050405020304" pitchFamily="18" charset="0"/>
                <a:cs typeface="+mj-cs"/>
              </a:rPr>
              <a:t>an x-ray tube is operated at 95 kVp with 2-mm aluminum (Al) added filtration compared with </a:t>
            </a:r>
            <a:r>
              <a:rPr lang="en-US" sz="3600" b="1" dirty="0" smtClean="0">
                <a:latin typeface="Times New Roman" panose="02020603050405020304" pitchFamily="18" charset="0"/>
                <a:cs typeface="+mj-cs"/>
              </a:rPr>
              <a:t>4-mm </a:t>
            </a:r>
            <a:r>
              <a:rPr lang="en-US" sz="3600" b="1" dirty="0">
                <a:latin typeface="Times New Roman" panose="02020603050405020304" pitchFamily="18" charset="0"/>
                <a:cs typeface="+mj-cs"/>
              </a:rPr>
              <a:t>Al added filtration.</a:t>
            </a:r>
            <a:endParaRPr lang="en-US" sz="3600" b="1" dirty="0" smtClean="0">
              <a:latin typeface="Times New Roman" pitchFamily="18" charset="0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76056" y="6488331"/>
            <a:ext cx="3352800" cy="365125"/>
          </a:xfrm>
        </p:spPr>
        <p:txBody>
          <a:bodyPr/>
          <a:lstStyle/>
          <a:p>
            <a:r>
              <a:rPr lang="en-GB" dirty="0" smtClean="0"/>
              <a:t>Movahedi</a:t>
            </a:r>
            <a:endParaRPr lang="en-GB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6372200" y="1628800"/>
            <a:ext cx="2685468" cy="304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6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993"/>
    </mc:Choice>
    <mc:Fallback xmlns="">
      <p:transition spd="slow" advTm="93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5" y="188640"/>
            <a:ext cx="8950864" cy="6048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600" b="1" dirty="0">
                <a:latin typeface="Times New Roman" pitchFamily="18" charset="0"/>
                <a:cs typeface="+mj-cs"/>
              </a:rPr>
              <a:t>Factors Affecting the x-ray emission spectrum  (</a:t>
            </a:r>
            <a:r>
              <a:rPr lang="en-US" sz="1600" b="1" dirty="0" err="1">
                <a:latin typeface="Times New Roman" pitchFamily="18" charset="0"/>
                <a:cs typeface="+mj-cs"/>
              </a:rPr>
              <a:t>conti</a:t>
            </a:r>
            <a:r>
              <a:rPr lang="en-US" sz="1600" b="1" dirty="0">
                <a:latin typeface="Times New Roman" pitchFamily="18" charset="0"/>
                <a:cs typeface="+mj-cs"/>
              </a:rPr>
              <a:t> ..) </a:t>
            </a:r>
          </a:p>
          <a:p>
            <a:pPr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4-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Effect of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Target Material</a:t>
            </a:r>
          </a:p>
          <a:p>
            <a:pPr eaLnBrk="1" hangingPunct="1">
              <a:buNone/>
            </a:pP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The atomic number of the target: 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affects both the </a:t>
            </a:r>
            <a:r>
              <a:rPr lang="en-US" sz="2000" b="1" u="sng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quantity and quality </a:t>
            </a:r>
          </a:p>
          <a:p>
            <a:pPr eaLnBrk="1" hangingPunct="1"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of x-rays</a:t>
            </a:r>
          </a:p>
          <a:p>
            <a:pPr eaLnBrk="1" hangingPunct="1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Increasing the target atomic number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increases the efficiency of x-ray : 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1-production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( number of  x- rays )and 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2- X- Rays  energy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(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energy of characteristic and bremsstrahlung )</a:t>
            </a:r>
          </a:p>
          <a:p>
            <a:pPr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Investigating the effect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: with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an increase in target atomic number.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1- Discrete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emission spectrum 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: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shifts to the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right with an increase in the atomic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number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of the target material. Figure: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2- The continuous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spectrum 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: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increases slightly in </a:t>
            </a:r>
          </a:p>
          <a:p>
            <a:pPr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amplitude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, particularly to the high-energy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side.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6" name="Picture 5" descr="0100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1568" y="3933056"/>
            <a:ext cx="3420849" cy="2451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22"/>
    </mc:Choice>
    <mc:Fallback xmlns="">
      <p:transition spd="slow" advTm="69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8640"/>
            <a:ext cx="8964488" cy="648072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1800" b="1" dirty="0" smtClean="0">
                <a:latin typeface="Times New Roman" pitchFamily="18" charset="0"/>
                <a:cs typeface="+mj-cs"/>
              </a:rPr>
              <a:t>Factors Affecting the x-ray emission spectrum  (</a:t>
            </a:r>
            <a:r>
              <a:rPr lang="en-US" sz="1800" b="1" dirty="0" err="1" smtClean="0">
                <a:latin typeface="Times New Roman" pitchFamily="18" charset="0"/>
                <a:cs typeface="+mj-cs"/>
              </a:rPr>
              <a:t>conte</a:t>
            </a:r>
            <a:r>
              <a:rPr lang="en-US" sz="1800" b="1" dirty="0" smtClean="0">
                <a:latin typeface="Times New Roman" pitchFamily="18" charset="0"/>
                <a:cs typeface="+mj-cs"/>
              </a:rPr>
              <a:t> ..) </a:t>
            </a:r>
          </a:p>
          <a:p>
            <a:pPr algn="ctr">
              <a:buNone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5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-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Effect of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Voltage Waveform</a:t>
            </a:r>
          </a:p>
          <a:p>
            <a:pPr eaLnBrk="1" hangingPunct="1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voltage waveforms:</a:t>
            </a:r>
          </a:p>
          <a:p>
            <a:pPr eaLnBrk="1" hangingPunct="1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+mj-cs"/>
              </a:rPr>
              <a:t>There are principally five voltage waveforms</a:t>
            </a:r>
          </a:p>
          <a:p>
            <a:pPr eaLnBrk="1" hangingPunct="1">
              <a:buNone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+mj-cs"/>
              </a:rPr>
              <a:t> produced by x-rays generators</a:t>
            </a:r>
          </a:p>
          <a:p>
            <a:pPr eaLnBrk="1" hangingPunct="1"/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half-wave rectification, </a:t>
            </a:r>
          </a:p>
          <a:p>
            <a:pPr eaLnBrk="1" hangingPunct="1"/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full-wave rectification, </a:t>
            </a:r>
          </a:p>
          <a:p>
            <a:pPr eaLnBrk="1" hangingPunct="1"/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3-phase/6-pulse, </a:t>
            </a:r>
          </a:p>
          <a:p>
            <a:pPr eaLnBrk="1" hangingPunct="1"/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3-phase/12-pulse, </a:t>
            </a:r>
          </a:p>
          <a:p>
            <a:pPr eaLnBrk="1" hangingPunct="1"/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and high-frequency</a:t>
            </a:r>
            <a:r>
              <a:rPr lang="en-US" sz="20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. </a:t>
            </a:r>
          </a:p>
          <a:p>
            <a:pPr eaLnBrk="1" hangingPunct="1"/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 eaLnBrk="1" hangingPunct="1">
              <a:buNone/>
            </a:pPr>
            <a:r>
              <a:rPr lang="en-US" sz="20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Three- Phase vs. Single-Phase Power: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operation with three-phase power or higher frequency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: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increase in kVp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: is equivalent to an approximate 12%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increase in </a:t>
            </a:r>
            <a:r>
              <a:rPr lang="en-US" sz="2000" b="1" dirty="0" err="1" smtClean="0">
                <a:latin typeface="Times New Roman" pitchFamily="18" charset="0"/>
                <a:cs typeface="+mj-cs"/>
              </a:rPr>
              <a:t>mAs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: Doubling of </a:t>
            </a:r>
            <a:r>
              <a:rPr lang="en-US" sz="2000" b="1" dirty="0" err="1" smtClean="0">
                <a:latin typeface="Times New Roman" pitchFamily="18" charset="0"/>
                <a:cs typeface="+mj-cs"/>
              </a:rPr>
              <a:t>mAs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over single-</a:t>
            </a:r>
            <a:r>
              <a:rPr lang="en-US" sz="2000" b="1" dirty="0" err="1" smtClean="0">
                <a:latin typeface="Times New Roman" pitchFamily="18" charset="0"/>
                <a:cs typeface="+mj-cs"/>
              </a:rPr>
              <a:t>phace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power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(Because of reduced ripple)</a:t>
            </a:r>
          </a:p>
          <a:p>
            <a:pPr>
              <a:buNone/>
            </a:pPr>
            <a:r>
              <a:rPr lang="en-US" sz="2000" dirty="0">
                <a:cs typeface="+mj-cs"/>
              </a:rPr>
              <a:t>FIGURE 7-15 As the voltage across the x-ray tube increases from zero to its peak value, x-ray intensity and energy increase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5711750" y="1000037"/>
            <a:ext cx="3216350" cy="34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478"/>
    </mc:Choice>
    <mc:Fallback xmlns="">
      <p:transition spd="slow" advTm="884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16632"/>
            <a:ext cx="8507288" cy="6207968"/>
          </a:xfrm>
        </p:spPr>
        <p:txBody>
          <a:bodyPr/>
          <a:lstStyle/>
          <a:p>
            <a:pPr algn="ctr"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Factors Affecting the x-ray emission spectrum  (</a:t>
            </a:r>
            <a:r>
              <a:rPr lang="en-US" sz="2000" b="1" dirty="0" err="1" smtClean="0">
                <a:latin typeface="Times New Roman" pitchFamily="18" charset="0"/>
                <a:cs typeface="+mj-cs"/>
              </a:rPr>
              <a:t>conti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..) </a:t>
            </a:r>
          </a:p>
          <a:p>
            <a:pPr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6 -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Effect of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Distance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Distance of an x-ray :  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x-ray intensity </a:t>
            </a:r>
            <a:r>
              <a:rPr lang="en-US" sz="2000" b="1" u="sng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varies inversely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with 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square of the distance from the x-ray target</a:t>
            </a:r>
          </a:p>
          <a:p>
            <a:pPr eaLnBrk="1" hangingPunct="1"/>
            <a:endParaRPr lang="en-US" b="1" dirty="0" smtClean="0">
              <a:latin typeface="+mn-lt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5760640" cy="173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71"/>
    </mc:Choice>
    <mc:Fallback xmlns="">
      <p:transition spd="slow" advTm="25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5000660" cy="77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0" y="928670"/>
            <a:ext cx="6935342" cy="185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85720" y="3074585"/>
            <a:ext cx="5857916" cy="358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/>
          <a:lstStyle/>
          <a:p>
            <a:pPr algn="r" rtl="1"/>
            <a:endParaRPr lang="en-GB" b="1" dirty="0">
              <a:latin typeface="+mn-lt"/>
            </a:endParaRPr>
          </a:p>
        </p:txBody>
      </p:sp>
      <p:sp>
        <p:nvSpPr>
          <p:cNvPr id="62466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74EE80C-07EF-4A6E-B60F-F6F3E67F219D}" type="slidenum">
              <a:rPr lang="ar-SA">
                <a:cs typeface="Arial" charset="0"/>
              </a:rPr>
              <a:pPr>
                <a:defRPr/>
              </a:pPr>
              <a:t>27</a:t>
            </a:fld>
            <a:endParaRPr lang="en-US"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6858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The End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9" name="Picture 4" descr="0409141702481stainedglasschick4-c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556792"/>
            <a:ext cx="5256584" cy="394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500726"/>
          </a:xfrm>
        </p:spPr>
        <p:txBody>
          <a:bodyPr/>
          <a:lstStyle/>
          <a:p>
            <a:r>
              <a:rPr lang="en-GB" b="1" dirty="0" smtClean="0">
                <a:latin typeface="+mn-lt"/>
                <a:cs typeface="+mj-cs"/>
              </a:rPr>
              <a:t>c</a:t>
            </a:r>
            <a:endParaRPr lang="en-GB" b="1" dirty="0">
              <a:latin typeface="+mn-lt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80" y="764704"/>
            <a:ext cx="2028839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323528" y="1264770"/>
            <a:ext cx="6858017" cy="397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500726"/>
          </a:xfrm>
        </p:spPr>
        <p:txBody>
          <a:bodyPr/>
          <a:lstStyle/>
          <a:p>
            <a:r>
              <a:rPr lang="en-GB" b="1" dirty="0" smtClean="0">
                <a:latin typeface="+mn-lt"/>
                <a:cs typeface="+mj-cs"/>
              </a:rPr>
              <a:t>c</a:t>
            </a:r>
            <a:endParaRPr lang="en-GB" b="1" dirty="0">
              <a:latin typeface="+mn-lt"/>
              <a:cs typeface="+mj-cs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142984"/>
            <a:ext cx="496047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214290"/>
            <a:ext cx="5248815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14282" y="2000240"/>
            <a:ext cx="6394261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61926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Atom – Element</a:t>
            </a:r>
          </a:p>
          <a:p>
            <a:pPr>
              <a:buNone/>
            </a:pP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Atom</a:t>
            </a:r>
            <a:r>
              <a:rPr lang="en-US" sz="2400" b="1" dirty="0">
                <a:latin typeface="Times New Roman" pitchFamily="18" charset="0"/>
                <a:cs typeface="+mj-cs"/>
              </a:rPr>
              <a:t> is a Greek </a:t>
            </a:r>
            <a:r>
              <a:rPr lang="en-US" sz="2400" b="1" dirty="0" smtClean="0">
                <a:latin typeface="Times New Roman" pitchFamily="18" charset="0"/>
                <a:cs typeface="+mj-cs"/>
              </a:rPr>
              <a:t>word</a:t>
            </a:r>
          </a:p>
          <a:p>
            <a:pPr>
              <a:buNone/>
            </a:pPr>
            <a:endParaRPr lang="en-US" sz="2400" b="1" dirty="0">
              <a:latin typeface="Times New Roman" pitchFamily="18" charset="0"/>
              <a:cs typeface="+mj-cs"/>
            </a:endParaRPr>
          </a:p>
          <a:p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An atom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is the smallest particle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that has 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all the properties of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an element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r>
              <a:rPr lang="en-US" sz="2000" b="1" u="sng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112 elements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have been identified today</a:t>
            </a:r>
          </a:p>
          <a:p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The fundamental Particles of an atom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: are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Electron, </a:t>
            </a: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Photon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and the </a:t>
            </a: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neutron</a:t>
            </a:r>
          </a:p>
          <a:p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Nuclear Structure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: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Proton and Neutrons</a:t>
            </a:r>
          </a:p>
          <a:p>
            <a:endParaRPr lang="en-US" sz="2000" b="1" dirty="0" smtClean="0">
              <a:latin typeface="Times New Roman" pitchFamily="18" charset="0"/>
              <a:cs typeface="+mj-cs"/>
            </a:endParaRPr>
          </a:p>
          <a:p>
            <a:r>
              <a:rPr lang="en-US" sz="2000" b="1" dirty="0" smtClean="0">
                <a:latin typeface="Times New Roman" pitchFamily="18" charset="0"/>
                <a:cs typeface="+mj-cs"/>
              </a:rPr>
              <a:t>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arrangement of the </a:t>
            </a:r>
            <a:r>
              <a:rPr lang="en-US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Electrons around the nucleus</a:t>
            </a:r>
          </a:p>
          <a:p>
            <a:endParaRPr lang="en-US" sz="2000" b="1" u="sng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endParaRPr lang="en-US" b="1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11" name="Picture 10" descr="atom part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99924" y="548680"/>
            <a:ext cx="2844076" cy="295232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10"/>
    </mc:Choice>
    <mc:Fallback xmlns="">
      <p:transition spd="slow" advTm="29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71472" y="1214422"/>
            <a:ext cx="654986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14281" y="3357562"/>
            <a:ext cx="7456465" cy="2670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14313" y="1071563"/>
            <a:ext cx="8643937" cy="5500687"/>
          </a:xfrm>
        </p:spPr>
        <p:txBody>
          <a:bodyPr/>
          <a:lstStyle/>
          <a:p>
            <a:r>
              <a:rPr lang="en-GB" b="1" dirty="0" smtClean="0">
                <a:latin typeface="+mn-lt"/>
                <a:cs typeface="+mj-cs"/>
              </a:rPr>
              <a:t>c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142984"/>
            <a:ext cx="707231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42844" y="3786190"/>
            <a:ext cx="7199313" cy="18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214313" y="457200"/>
            <a:ext cx="8643937" cy="6115050"/>
          </a:xfrm>
        </p:spPr>
        <p:txBody>
          <a:bodyPr/>
          <a:lstStyle/>
          <a:p>
            <a:r>
              <a:rPr lang="en-GB" b="1" smtClean="0">
                <a:latin typeface="+mn-lt"/>
                <a:cs typeface="+mj-cs"/>
              </a:rPr>
              <a:t>c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6200" y="685800"/>
            <a:ext cx="6357938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85720" y="2285992"/>
            <a:ext cx="6291863" cy="1928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7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" y="577138"/>
            <a:ext cx="6267464" cy="193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8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743200"/>
            <a:ext cx="10001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219200" y="2819400"/>
            <a:ext cx="325278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8"/>
            <a:ext cx="8786874" cy="5643602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latin typeface="+mn-lt"/>
                <a:cs typeface="+mj-cs"/>
              </a:rPr>
              <a:t>A</a:t>
            </a:r>
            <a:endParaRPr lang="en-GB" sz="2400" b="1" dirty="0">
              <a:latin typeface="+mn-lt"/>
              <a:cs typeface="+mj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80003-F03A-4931-A270-A233BB9552AE}" type="slidenum">
              <a:rPr lang="en-GB" smtClean="0"/>
              <a:pPr/>
              <a:t>34</a:t>
            </a:fld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14282" y="357166"/>
            <a:ext cx="5645003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14348" y="1928802"/>
            <a:ext cx="3767373" cy="12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3286124"/>
            <a:ext cx="4377501" cy="105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4707476"/>
            <a:ext cx="5143504" cy="93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22040" y="5643578"/>
            <a:ext cx="534136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8"/>
            <a:ext cx="8786874" cy="5643602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latin typeface="+mn-lt"/>
                <a:cs typeface="+mj-cs"/>
              </a:rPr>
              <a:t>A</a:t>
            </a:r>
            <a:endParaRPr lang="en-GB" sz="2400" b="1" dirty="0">
              <a:latin typeface="+mn-lt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80003-F03A-4931-A270-A233BB9552AE}" type="slidenum">
              <a:rPr lang="en-GB" smtClean="0"/>
              <a:pPr/>
              <a:t>35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00033" y="1071546"/>
            <a:ext cx="457203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14282" y="3143248"/>
            <a:ext cx="4612559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28596" y="4786322"/>
            <a:ext cx="3214710" cy="175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8"/>
            <a:ext cx="8786874" cy="5643602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latin typeface="+mn-lt"/>
                <a:cs typeface="+mj-cs"/>
              </a:rPr>
              <a:t>A</a:t>
            </a:r>
            <a:endParaRPr lang="en-GB" sz="2400" b="1" dirty="0">
              <a:latin typeface="+mn-lt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80003-F03A-4931-A270-A233BB9552AE}" type="slidenum">
              <a:rPr lang="en-GB" smtClean="0"/>
              <a:pPr/>
              <a:t>36</a:t>
            </a:fld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642918"/>
            <a:ext cx="564129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85720" y="2928934"/>
            <a:ext cx="4786347" cy="163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5929354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latin typeface="+mn-lt"/>
                <a:cs typeface="+mj-cs"/>
              </a:rPr>
              <a:t>A</a:t>
            </a:r>
            <a:endParaRPr lang="en-GB" sz="2400" b="1" dirty="0">
              <a:latin typeface="+mn-lt"/>
              <a:cs typeface="+mj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80003-F03A-4931-A270-A233BB9552AE}" type="slidenum">
              <a:rPr lang="en-GB" smtClean="0"/>
              <a:pPr/>
              <a:t>37</a:t>
            </a:fld>
            <a:endParaRPr lang="en-GB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57158" y="500042"/>
            <a:ext cx="637351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214282" y="1142984"/>
            <a:ext cx="46386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14282" y="2857496"/>
            <a:ext cx="567288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0" y="5133975"/>
            <a:ext cx="35528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8"/>
            <a:ext cx="8786874" cy="5643602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latin typeface="+mn-lt"/>
                <a:cs typeface="+mj-cs"/>
              </a:rPr>
              <a:t>A</a:t>
            </a:r>
            <a:endParaRPr lang="en-GB" sz="2400" b="1" dirty="0">
              <a:latin typeface="+mn-lt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80003-F03A-4931-A270-A233BB9552AE}" type="slidenum">
              <a:rPr lang="en-GB" smtClean="0"/>
              <a:pPr/>
              <a:t>38</a:t>
            </a:fld>
            <a:endParaRPr lang="en-GB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57158" y="785794"/>
            <a:ext cx="5494288" cy="97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928802"/>
            <a:ext cx="5286380" cy="87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3071810"/>
            <a:ext cx="3786182" cy="1646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30000" contrast="46000"/>
          </a:blip>
          <a:srcRect/>
          <a:stretch>
            <a:fillRect/>
          </a:stretch>
        </p:blipFill>
        <p:spPr>
          <a:xfrm>
            <a:off x="0" y="1928802"/>
            <a:ext cx="6553200" cy="1292225"/>
          </a:xfrm>
          <a:noFill/>
        </p:spPr>
      </p:pic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642910" y="3786190"/>
            <a:ext cx="3429000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669178" y="714356"/>
            <a:ext cx="6779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buFont typeface="Wingdings" pitchFamily="2" charset="2"/>
              <a:buNone/>
            </a:pP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یک تیوپ اشعه ایکس تابشی  با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70Kvp</a:t>
            </a: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200 </a:t>
            </a:r>
            <a:r>
              <a:rPr lang="en-GB" b="1" dirty="0" err="1" smtClean="0">
                <a:latin typeface="Times New Roman" pitchFamily="18" charset="0"/>
                <a:cs typeface="Times New Roman" pitchFamily="18" charset="0"/>
              </a:rPr>
              <a:t>mAs</a:t>
            </a: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 انجام میدهد؛</a:t>
            </a:r>
          </a:p>
          <a:p>
            <a:pPr algn="r" rtl="1">
              <a:buFont typeface="Wingdings" pitchFamily="2" charset="2"/>
              <a:buNone/>
            </a:pP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که شدت  آن 400میلی راد ( </a:t>
            </a:r>
            <a:r>
              <a:rPr lang="en-GB" b="1" dirty="0" err="1" smtClean="0"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400</a:t>
            </a: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) یا 4 میلی گری در فاصله 90سانتی متری  است</a:t>
            </a:r>
          </a:p>
          <a:p>
            <a:pPr algn="r" rtl="1">
              <a:buFont typeface="Wingdings" pitchFamily="2" charset="2"/>
              <a:buNone/>
            </a:pP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 اگر فاصله به 180 سانتی متر افزایش یابد شدت چقدر خواهد شد. </a:t>
            </a:r>
            <a:endParaRPr lang="fa-I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5"/>
          <p:cNvSpPr>
            <a:spLocks noGrp="1"/>
          </p:cNvSpPr>
          <p:nvPr>
            <p:ph idx="1"/>
          </p:nvPr>
        </p:nvSpPr>
        <p:spPr>
          <a:xfrm>
            <a:off x="179512" y="44624"/>
            <a:ext cx="8784976" cy="6660976"/>
          </a:xfrm>
        </p:spPr>
        <p:txBody>
          <a:bodyPr>
            <a:normAutofit lnSpcReduction="10000"/>
          </a:bodyPr>
          <a:lstStyle/>
          <a:p>
            <a:pPr lvl="0" algn="ctr">
              <a:lnSpc>
                <a:spcPct val="140000"/>
              </a:lnSpc>
              <a:buNone/>
              <a:tabLst>
                <a:tab pos="2279650" algn="l"/>
                <a:tab pos="3897313" algn="l"/>
                <a:tab pos="5340350" algn="l"/>
              </a:tabLst>
            </a:pP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Atom Characteristics</a:t>
            </a:r>
          </a:p>
          <a:p>
            <a:pPr>
              <a:lnSpc>
                <a:spcPct val="140000"/>
              </a:lnSpc>
              <a:buNone/>
              <a:tabLst>
                <a:tab pos="2279650" algn="l"/>
                <a:tab pos="3897313" algn="l"/>
                <a:tab pos="5340350" algn="l"/>
              </a:tabLst>
            </a:pPr>
            <a:r>
              <a:rPr lang="en-US" sz="22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Atomic Number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: 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number of Proton    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(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Z)</a:t>
            </a:r>
          </a:p>
          <a:p>
            <a:pPr>
              <a:lnSpc>
                <a:spcPct val="140000"/>
              </a:lnSpc>
              <a:buNone/>
              <a:tabLst>
                <a:tab pos="2279650" algn="l"/>
                <a:tab pos="3897313" algn="l"/>
                <a:tab pos="5340350" algn="l"/>
              </a:tabLst>
            </a:pPr>
            <a:r>
              <a:rPr lang="en-US" sz="22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Atomic Mass  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: number of </a:t>
            </a:r>
            <a:r>
              <a:rPr lang="en-US" sz="22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Proton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+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 number of </a:t>
            </a:r>
            <a:r>
              <a:rPr lang="en-US" sz="22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Neutron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 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( A  )  </a:t>
            </a:r>
          </a:p>
          <a:p>
            <a:pPr algn="ctr">
              <a:lnSpc>
                <a:spcPct val="140000"/>
              </a:lnSpc>
              <a:buNone/>
              <a:tabLst>
                <a:tab pos="2279650" algn="l"/>
                <a:tab pos="3897313" algn="l"/>
                <a:tab pos="5340350" algn="l"/>
              </a:tabLst>
            </a:pPr>
            <a:r>
              <a:rPr lang="en-US" sz="22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  </a:t>
            </a:r>
            <a:r>
              <a:rPr lang="en-US" sz="2200" b="1" u="sng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A = Z+N </a:t>
            </a:r>
            <a:r>
              <a:rPr lang="en-US" sz="22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   </a:t>
            </a:r>
            <a:r>
              <a:rPr lang="fa-IR" sz="22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     </a:t>
            </a:r>
            <a:endParaRPr lang="en-US" sz="2200" b="1" dirty="0" smtClean="0">
              <a:solidFill>
                <a:srgbClr val="0033CC"/>
              </a:solidFill>
              <a:latin typeface="Times New Roman" pitchFamily="18" charset="0"/>
              <a:cs typeface="+mj-cs"/>
            </a:endParaRPr>
          </a:p>
          <a:p>
            <a:pPr>
              <a:lnSpc>
                <a:spcPct val="140000"/>
              </a:lnSpc>
              <a:buNone/>
              <a:tabLst>
                <a:tab pos="2279650" algn="l"/>
                <a:tab pos="3897313" algn="l"/>
                <a:tab pos="5340350" algn="l"/>
              </a:tabLst>
            </a:pPr>
            <a:r>
              <a:rPr lang="en-US" sz="2200" b="1" baseline="-25000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92</a:t>
            </a:r>
            <a:r>
              <a:rPr lang="en-US" sz="2200" b="1" baseline="30000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238  </a:t>
            </a:r>
            <a:r>
              <a:rPr lang="en-US" sz="22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U</a:t>
            </a:r>
          </a:p>
          <a:p>
            <a:pPr lvl="1" defTabSz="914400" eaLnBrk="1" hangingPunct="1">
              <a:spcBef>
                <a:spcPct val="0"/>
              </a:spcBef>
              <a:buFont typeface="Arial" pitchFamily="34" charset="0"/>
              <a:buNone/>
              <a:tabLst>
                <a:tab pos="881063" algn="l"/>
              </a:tabLst>
            </a:pPr>
            <a:endParaRPr lang="en-US" sz="2200" b="1" dirty="0" smtClean="0">
              <a:latin typeface="Times New Roman" pitchFamily="18" charset="0"/>
              <a:cs typeface="+mj-cs"/>
            </a:endParaRPr>
          </a:p>
          <a:p>
            <a:pPr>
              <a:spcBef>
                <a:spcPct val="0"/>
              </a:spcBef>
              <a:buFont typeface="Arial" pitchFamily="34" charset="0"/>
              <a:buNone/>
              <a:tabLst>
                <a:tab pos="881063" algn="l"/>
              </a:tabLst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Electron Orbits: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The Possible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electron orbits </a:t>
            </a:r>
          </a:p>
          <a:p>
            <a:pPr lvl="1" defTabSz="914400" eaLnBrk="1" hangingPunct="1">
              <a:spcBef>
                <a:spcPct val="0"/>
              </a:spcBef>
              <a:buFont typeface="Arial" pitchFamily="34" charset="0"/>
              <a:buNone/>
              <a:tabLst>
                <a:tab pos="881063" algn="l"/>
              </a:tabLst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are grouped into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different Shells.</a:t>
            </a:r>
          </a:p>
          <a:p>
            <a:pPr lvl="1" defTabSz="914400" eaLnBrk="1" hangingPunct="1">
              <a:spcBef>
                <a:spcPct val="0"/>
              </a:spcBef>
              <a:buFont typeface="Arial" pitchFamily="34" charset="0"/>
              <a:buNone/>
              <a:tabLst>
                <a:tab pos="881063" algn="l"/>
              </a:tabLst>
            </a:pPr>
            <a:endParaRPr lang="en-US" sz="2200" b="1" dirty="0" smtClean="0">
              <a:latin typeface="Times New Roman" pitchFamily="18" charset="0"/>
              <a:cs typeface="+mj-cs"/>
            </a:endParaRPr>
          </a:p>
          <a:p>
            <a:pPr marL="58738" lvl="1" indent="-58738" defTabSz="914400" eaLnBrk="1" hangingPunct="1">
              <a:spcBef>
                <a:spcPct val="0"/>
              </a:spcBef>
              <a:buFont typeface="Arial" pitchFamily="34" charset="0"/>
              <a:buNone/>
              <a:tabLst>
                <a:tab pos="0" algn="l"/>
                <a:tab pos="881063" algn="l"/>
              </a:tabLst>
            </a:pP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Electron Orbit Shells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: given the </a:t>
            </a:r>
            <a:r>
              <a:rPr lang="en-US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code K, L, M, N 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and so forth</a:t>
            </a:r>
          </a:p>
          <a:p>
            <a:pPr algn="l">
              <a:spcBef>
                <a:spcPct val="0"/>
              </a:spcBef>
              <a:buFont typeface="Arial" pitchFamily="34" charset="0"/>
              <a:buNone/>
              <a:tabLst>
                <a:tab pos="881063" algn="l"/>
              </a:tabLst>
            </a:pPr>
            <a:r>
              <a:rPr lang="en-US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K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:2</a:t>
            </a:r>
            <a:r>
              <a:rPr lang="fa-IR" sz="22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,</a:t>
            </a:r>
            <a:r>
              <a:rPr lang="fa-IR" sz="2200" b="1" dirty="0" smtClean="0">
                <a:latin typeface="Times New Roman" pitchFamily="18" charset="0"/>
                <a:cs typeface="+mj-cs"/>
              </a:rPr>
              <a:t>   </a:t>
            </a:r>
            <a:r>
              <a:rPr lang="en-US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L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:8</a:t>
            </a:r>
            <a:r>
              <a:rPr lang="fa-IR" sz="22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,</a:t>
            </a:r>
            <a:r>
              <a:rPr lang="fa-IR" sz="2200" b="1" dirty="0" smtClean="0">
                <a:latin typeface="Times New Roman" pitchFamily="18" charset="0"/>
                <a:cs typeface="+mj-cs"/>
              </a:rPr>
              <a:t>   </a:t>
            </a:r>
            <a:r>
              <a:rPr lang="en-US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M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:18</a:t>
            </a:r>
            <a:r>
              <a:rPr lang="fa-IR" sz="22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,</a:t>
            </a:r>
            <a:r>
              <a:rPr lang="fa-IR" sz="2200" b="1" dirty="0" smtClean="0">
                <a:latin typeface="Times New Roman" pitchFamily="18" charset="0"/>
                <a:cs typeface="+mj-cs"/>
              </a:rPr>
              <a:t>    </a:t>
            </a:r>
            <a:r>
              <a:rPr lang="en-US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N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:32</a:t>
            </a:r>
          </a:p>
          <a:p>
            <a:pPr lvl="1" defTabSz="914400" eaLnBrk="1" hangingPunct="1">
              <a:spcBef>
                <a:spcPct val="0"/>
              </a:spcBef>
              <a:buFont typeface="Arial" pitchFamily="34" charset="0"/>
              <a:buNone/>
              <a:tabLst>
                <a:tab pos="881063" algn="l"/>
              </a:tabLst>
            </a:pPr>
            <a:endParaRPr lang="fa-IR" sz="2200" b="1" dirty="0" smtClean="0">
              <a:latin typeface="Times New Roman" pitchFamily="18" charset="0"/>
              <a:cs typeface="+mj-cs"/>
            </a:endParaRPr>
          </a:p>
          <a:p>
            <a:pPr>
              <a:lnSpc>
                <a:spcPct val="140000"/>
              </a:lnSpc>
              <a:buNone/>
              <a:tabLst>
                <a:tab pos="2279650" algn="l"/>
                <a:tab pos="3897313" algn="l"/>
                <a:tab pos="5340350" algn="l"/>
              </a:tabLst>
            </a:pPr>
            <a:r>
              <a:rPr lang="en-US" sz="22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Electron Binding Energy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: The </a:t>
            </a:r>
            <a:r>
              <a:rPr lang="en-US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closer an electron to </a:t>
            </a:r>
          </a:p>
          <a:p>
            <a:pPr>
              <a:lnSpc>
                <a:spcPct val="140000"/>
              </a:lnSpc>
              <a:buNone/>
              <a:tabLst>
                <a:tab pos="2279650" algn="l"/>
                <a:tab pos="3897313" algn="l"/>
                <a:tab pos="5340350" algn="l"/>
              </a:tabLst>
            </a:pPr>
            <a:r>
              <a:rPr lang="en-US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nucleus 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the </a:t>
            </a:r>
            <a:r>
              <a:rPr lang="en-US" sz="22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bigger its binding energy</a:t>
            </a:r>
            <a:r>
              <a:rPr lang="en-US" sz="2200" b="1" dirty="0" smtClean="0">
                <a:latin typeface="Times New Roman" pitchFamily="18" charset="0"/>
                <a:cs typeface="+mj-cs"/>
              </a:rPr>
              <a:t>.</a:t>
            </a:r>
            <a:r>
              <a:rPr lang="en-US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</a:t>
            </a:r>
          </a:p>
          <a:p>
            <a:pPr>
              <a:lnSpc>
                <a:spcPct val="140000"/>
              </a:lnSpc>
              <a:buNone/>
              <a:tabLst>
                <a:tab pos="2279650" algn="l"/>
                <a:tab pos="3897313" algn="l"/>
                <a:tab pos="5340350" algn="l"/>
              </a:tabLst>
            </a:pPr>
            <a:r>
              <a:rPr lang="en-US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 K &gt; L</a:t>
            </a:r>
            <a:r>
              <a:rPr lang="fa-IR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&gt;</a:t>
            </a:r>
            <a:r>
              <a:rPr lang="fa-IR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2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M</a:t>
            </a:r>
            <a:endParaRPr lang="en-GB" sz="2000" b="1" dirty="0" smtClean="0">
              <a:latin typeface="+mn-lt"/>
              <a:cs typeface="+mj-cs"/>
            </a:endParaRP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231E94-DBFB-4938-B033-A85B5BCAC960}" type="slidenum">
              <a:rPr lang="ar-SA" smtClean="0"/>
              <a:pPr/>
              <a:t>4</a:t>
            </a:fld>
            <a:endParaRPr lang="en-US" smtClean="0"/>
          </a:p>
        </p:txBody>
      </p:sp>
      <p:graphicFrame>
        <p:nvGraphicFramePr>
          <p:cNvPr id="1044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952527"/>
              </p:ext>
            </p:extLst>
          </p:nvPr>
        </p:nvGraphicFramePr>
        <p:xfrm>
          <a:off x="6228184" y="1628800"/>
          <a:ext cx="2407333" cy="2348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92" name="Clip" r:id="rId5" imgW="4435475" imgH="4327525" progId="">
                  <p:embed/>
                </p:oleObj>
              </mc:Choice>
              <mc:Fallback>
                <p:oleObj name="Clip" r:id="rId5" imgW="4435475" imgH="4327525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1628800"/>
                        <a:ext cx="2407333" cy="23488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165304"/>
            <a:ext cx="3352800" cy="365125"/>
          </a:xfrm>
        </p:spPr>
        <p:txBody>
          <a:bodyPr/>
          <a:lstStyle/>
          <a:p>
            <a:r>
              <a:rPr lang="en-GB" dirty="0" smtClean="0"/>
              <a:t>Movahedi</a:t>
            </a:r>
            <a:endParaRPr lang="en-GB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6503660" y="4149080"/>
            <a:ext cx="2618142" cy="242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995"/>
    </mc:Choice>
    <mc:Fallback xmlns="">
      <p:transition spd="slow" advTm="83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142875" y="1000125"/>
            <a:ext cx="8786813" cy="5643563"/>
          </a:xfrm>
        </p:spPr>
        <p:txBody>
          <a:bodyPr/>
          <a:lstStyle/>
          <a:p>
            <a:pPr eaLnBrk="1" hangingPunct="1"/>
            <a:r>
              <a:rPr lang="en-GB" sz="2400" b="1" smtClean="0">
                <a:latin typeface="+mn-lt"/>
                <a:cs typeface="+mj-cs"/>
              </a:rPr>
              <a:t>A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28600" y="2895600"/>
            <a:ext cx="59721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33400" y="5105400"/>
            <a:ext cx="3543300" cy="121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133600" y="762000"/>
            <a:ext cx="5943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b="1" dirty="0"/>
              <a:t>یک تیوپ اشعه ایکس تابشی  با </a:t>
            </a:r>
            <a:r>
              <a:rPr lang="en-GB" b="1" dirty="0" smtClean="0"/>
              <a:t>110Kvp</a:t>
            </a:r>
            <a:r>
              <a:rPr lang="fa-IR" b="1" dirty="0" smtClean="0"/>
              <a:t> </a:t>
            </a:r>
            <a:r>
              <a:rPr lang="en-GB" b="1" dirty="0"/>
              <a:t>, </a:t>
            </a:r>
            <a:r>
              <a:rPr lang="fa-IR" b="1" dirty="0"/>
              <a:t> </a:t>
            </a:r>
            <a:r>
              <a:rPr lang="en-GB" b="1" dirty="0" smtClean="0"/>
              <a:t>10 </a:t>
            </a:r>
            <a:r>
              <a:rPr lang="en-GB" b="1" dirty="0" err="1"/>
              <a:t>mAs</a:t>
            </a:r>
            <a:r>
              <a:rPr lang="fa-IR" b="1" dirty="0"/>
              <a:t> انجام میدهد؛</a:t>
            </a:r>
          </a:p>
          <a:p>
            <a:r>
              <a:rPr lang="fa-IR" b="1" dirty="0"/>
              <a:t>که شدت  آن </a:t>
            </a:r>
            <a:r>
              <a:rPr lang="fa-IR" b="1" dirty="0" smtClean="0"/>
              <a:t> </a:t>
            </a:r>
            <a:r>
              <a:rPr lang="en-GB" b="1" dirty="0" smtClean="0"/>
              <a:t> 32</a:t>
            </a:r>
            <a:r>
              <a:rPr lang="fa-IR" b="1" dirty="0" smtClean="0"/>
              <a:t>میلی </a:t>
            </a:r>
            <a:r>
              <a:rPr lang="fa-IR" b="1" dirty="0"/>
              <a:t>راد ( </a:t>
            </a:r>
            <a:r>
              <a:rPr lang="en-GB" b="1" dirty="0" smtClean="0"/>
              <a:t>32mR</a:t>
            </a:r>
            <a:r>
              <a:rPr lang="fa-IR" b="1" dirty="0" smtClean="0"/>
              <a:t>) </a:t>
            </a:r>
            <a:r>
              <a:rPr lang="fa-IR" b="1" dirty="0"/>
              <a:t>یا </a:t>
            </a:r>
            <a:r>
              <a:rPr lang="en-GB" b="1" dirty="0" smtClean="0"/>
              <a:t>0.32</a:t>
            </a:r>
            <a:r>
              <a:rPr lang="fa-IR" b="1" dirty="0" smtClean="0"/>
              <a:t> </a:t>
            </a:r>
            <a:r>
              <a:rPr lang="fa-IR" b="1" dirty="0"/>
              <a:t>میلی گری </a:t>
            </a:r>
            <a:r>
              <a:rPr lang="fa-IR" b="1" dirty="0" smtClean="0"/>
              <a:t>است اگر میلی آمپر به </a:t>
            </a:r>
            <a:r>
              <a:rPr lang="en-GB" b="1" dirty="0" smtClean="0"/>
              <a:t>20 </a:t>
            </a:r>
            <a:r>
              <a:rPr lang="en-GB" b="1" dirty="0" err="1" smtClean="0"/>
              <a:t>mA</a:t>
            </a:r>
            <a:r>
              <a:rPr lang="fa-IR" b="1" dirty="0" smtClean="0"/>
              <a:t> </a:t>
            </a:r>
            <a:r>
              <a:rPr lang="fa-IR" b="1" dirty="0"/>
              <a:t>افزایش یابد شدت چقدر خواهد شد.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214313" y="457200"/>
            <a:ext cx="8643937" cy="6115050"/>
          </a:xfrm>
        </p:spPr>
        <p:txBody>
          <a:bodyPr/>
          <a:lstStyle/>
          <a:p>
            <a:r>
              <a:rPr lang="en-GB" b="1" smtClean="0">
                <a:latin typeface="+mn-lt"/>
                <a:cs typeface="+mj-cs"/>
              </a:rPr>
              <a:t>c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6200" y="685800"/>
            <a:ext cx="6357938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85720" y="2214554"/>
            <a:ext cx="6524896" cy="200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7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" y="577138"/>
            <a:ext cx="6267464" cy="193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8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743200"/>
            <a:ext cx="10001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219200" y="2819400"/>
            <a:ext cx="4579606" cy="203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50206" cy="6527078"/>
          </a:xfrm>
        </p:spPr>
        <p:txBody>
          <a:bodyPr>
            <a:normAutofit/>
          </a:bodyPr>
          <a:lstStyle/>
          <a:p>
            <a:pPr lvl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The Maximum  number of electron</a:t>
            </a:r>
          </a:p>
          <a:p>
            <a:pPr lvl="1">
              <a:lnSpc>
                <a:spcPct val="130000"/>
              </a:lnSpc>
              <a:spcBef>
                <a:spcPct val="0"/>
              </a:spcBef>
              <a:buNone/>
            </a:pPr>
            <a:r>
              <a:rPr lang="en-GB" sz="2000" b="1" dirty="0" smtClean="0">
                <a:latin typeface="Times New Roman" pitchFamily="18" charset="0"/>
                <a:cs typeface="+mj-cs"/>
              </a:rPr>
              <a:t>That can exist in each Shell </a:t>
            </a:r>
            <a:r>
              <a:rPr lang="en-GB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n</a:t>
            </a:r>
            <a:r>
              <a:rPr lang="en-GB" sz="2000" b="1" baseline="30000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2   </a:t>
            </a:r>
            <a:r>
              <a:rPr lang="en-GB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(Square of two)</a:t>
            </a:r>
            <a:endParaRPr lang="en-GB" sz="2000" b="1" strike="sngStrike" dirty="0" smtClean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lvl="1">
              <a:lnSpc>
                <a:spcPct val="130000"/>
              </a:lnSpc>
              <a:spcBef>
                <a:spcPct val="0"/>
              </a:spcBef>
              <a:buNone/>
            </a:pPr>
            <a:r>
              <a:rPr lang="en-GB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 n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is the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shell number </a:t>
            </a:r>
          </a:p>
          <a:p>
            <a:pPr lvl="1">
              <a:lnSpc>
                <a:spcPct val="130000"/>
              </a:lnSpc>
              <a:spcBef>
                <a:spcPct val="0"/>
              </a:spcBef>
              <a:buNone/>
            </a:pPr>
            <a:endParaRPr lang="en-GB" sz="2000" b="1" dirty="0" smtClean="0">
              <a:cs typeface="+mj-cs"/>
            </a:endParaRPr>
          </a:p>
          <a:p>
            <a:pPr lvl="1">
              <a:lnSpc>
                <a:spcPct val="130000"/>
              </a:lnSpc>
              <a:spcBef>
                <a:spcPct val="0"/>
              </a:spcBef>
              <a:buNone/>
            </a:pPr>
            <a:endParaRPr lang="en-GB" sz="2000" b="1" dirty="0" smtClean="0">
              <a:latin typeface="+mn-lt"/>
              <a:cs typeface="+mj-cs"/>
            </a:endParaRPr>
          </a:p>
          <a:p>
            <a:pPr lvl="1">
              <a:lnSpc>
                <a:spcPct val="130000"/>
              </a:lnSpc>
              <a:spcBef>
                <a:spcPct val="0"/>
              </a:spcBef>
              <a:buNone/>
            </a:pPr>
            <a:endParaRPr lang="en-GB" sz="2000" b="1" dirty="0" smtClean="0">
              <a:cs typeface="+mj-cs"/>
            </a:endParaRPr>
          </a:p>
          <a:p>
            <a:pPr lvl="1">
              <a:lnSpc>
                <a:spcPct val="130000"/>
              </a:lnSpc>
              <a:spcBef>
                <a:spcPct val="0"/>
              </a:spcBef>
              <a:buNone/>
            </a:pPr>
            <a:endParaRPr lang="en-GB" sz="2000" b="1" dirty="0" smtClean="0">
              <a:latin typeface="+mn-lt"/>
              <a:cs typeface="+mj-cs"/>
            </a:endParaRPr>
          </a:p>
          <a:p>
            <a:pPr lvl="1">
              <a:lnSpc>
                <a:spcPct val="130000"/>
              </a:lnSpc>
              <a:spcBef>
                <a:spcPct val="0"/>
              </a:spcBef>
              <a:buNone/>
            </a:pPr>
            <a:endParaRPr lang="en-GB" sz="2000" b="1" dirty="0" smtClean="0">
              <a:cs typeface="+mj-cs"/>
            </a:endParaRPr>
          </a:p>
          <a:p>
            <a:pPr lvl="1">
              <a:lnSpc>
                <a:spcPct val="130000"/>
              </a:lnSpc>
              <a:spcBef>
                <a:spcPct val="0"/>
              </a:spcBef>
              <a:buNone/>
            </a:pPr>
            <a:endParaRPr lang="en-GB" sz="2000" b="1" dirty="0" smtClean="0">
              <a:latin typeface="+mn-lt"/>
              <a:cs typeface="+mj-cs"/>
            </a:endParaRPr>
          </a:p>
          <a:p>
            <a:pPr algn="ctr">
              <a:buNone/>
            </a:pPr>
            <a:r>
              <a:rPr lang="en-GB" sz="24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Atoms are electrically neutral</a:t>
            </a:r>
          </a:p>
          <a:p>
            <a:r>
              <a:rPr lang="en-GB" sz="2000" b="1" dirty="0" smtClean="0">
                <a:latin typeface="Times New Roman" pitchFamily="18" charset="0"/>
                <a:cs typeface="+mj-cs"/>
              </a:rPr>
              <a:t>Total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number of electrons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in the orbit =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number of Protons</a:t>
            </a:r>
          </a:p>
          <a:p>
            <a:endParaRPr lang="en-GB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Ionization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: is the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removal of an electron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from an atom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lum bright="-30000" contrast="4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560226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34649-8CA6-4E1E-A591-0422CAA45ED0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372200" y="4581128"/>
            <a:ext cx="2520280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91"/>
    </mc:Choice>
    <mc:Fallback xmlns="">
      <p:transition spd="slow" advTm="27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94892" cy="6480720"/>
          </a:xfrm>
        </p:spPr>
        <p:txBody>
          <a:bodyPr>
            <a:normAutofit fontScale="92500" lnSpcReduction="10000"/>
          </a:bodyPr>
          <a:lstStyle/>
          <a:p>
            <a:pPr marL="274320" lvl="1" indent="-274320" algn="ctr">
              <a:buClr>
                <a:schemeClr val="accent3"/>
              </a:buClr>
              <a:buSzPct val="95000"/>
              <a:buNone/>
            </a:pPr>
            <a:r>
              <a:rPr lang="en-GB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Interaction of </a:t>
            </a:r>
            <a:r>
              <a:rPr lang="en-GB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Electron </a:t>
            </a:r>
            <a:r>
              <a:rPr lang="en-GB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and  the Target 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Projectile electron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(mA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)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The electron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travelling from 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cathode to anode      </a:t>
            </a:r>
            <a:r>
              <a:rPr lang="en-US" sz="2000" b="1" dirty="0" smtClean="0">
                <a:solidFill>
                  <a:srgbClr val="CC00CC"/>
                </a:solidFill>
                <a:latin typeface="Times New Roman" pitchFamily="18" charset="0"/>
                <a:cs typeface="+mj-cs"/>
              </a:rPr>
              <a:t>(mA) = Projectile electron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solidFill>
                  <a:srgbClr val="800080"/>
                </a:solidFill>
                <a:latin typeface="Times New Roman" pitchFamily="18" charset="0"/>
                <a:cs typeface="+mj-cs"/>
              </a:rPr>
              <a:t>Kinetic Energy 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Electron </a:t>
            </a:r>
            <a:r>
              <a:rPr lang="en-US" sz="2000" b="1" dirty="0">
                <a:latin typeface="Times New Roman" pitchFamily="18" charset="0"/>
                <a:cs typeface="+mj-cs"/>
              </a:rPr>
              <a:t>Kinetic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Energy is because of the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high voltage (kVp)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between the cathode and the anode .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GB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Interaction of Electron and  the Target </a:t>
            </a:r>
            <a:endParaRPr lang="en-US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When these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Projectile electron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hit the metal atoms of target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they </a:t>
            </a:r>
            <a:r>
              <a:rPr lang="en-US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transfer their kinetic energy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to the target atoms.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projectile electron interacts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with either the </a:t>
            </a:r>
          </a:p>
          <a:p>
            <a:pPr marL="0" lvl="1" indent="0">
              <a:buClr>
                <a:schemeClr val="accent3"/>
              </a:buClr>
              <a:buSzPct val="95000"/>
              <a:buNone/>
            </a:pPr>
            <a:r>
              <a:rPr lang="en-US" sz="2000" b="1" u="sng" dirty="0" smtClean="0">
                <a:solidFill>
                  <a:srgbClr val="800080"/>
                </a:solidFill>
                <a:latin typeface="Times New Roman" pitchFamily="18" charset="0"/>
                <a:cs typeface="+mj-cs"/>
              </a:rPr>
              <a:t>A) orbital electron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or </a:t>
            </a:r>
          </a:p>
          <a:p>
            <a:pPr marL="0" lvl="1" indent="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B) the nuclear field of target atoms.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These interaction  results: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Conversion of kinetic energy into</a:t>
            </a:r>
          </a:p>
          <a:p>
            <a:pPr marL="274320" lvl="1" indent="-27432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800080"/>
                </a:solidFill>
                <a:latin typeface="Times New Roman" pitchFamily="18" charset="0"/>
                <a:cs typeface="+mj-cs"/>
              </a:rPr>
              <a:t>  heat  (99% )and</a:t>
            </a:r>
          </a:p>
          <a:p>
            <a:pPr marL="274320" lvl="1" indent="-27432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800080"/>
                </a:solidFill>
                <a:latin typeface="Times New Roman" pitchFamily="18" charset="0"/>
                <a:cs typeface="+mj-cs"/>
              </a:rPr>
              <a:t> X-Ray (1%)</a:t>
            </a:r>
            <a:endParaRPr lang="en-US" sz="2000" b="1" dirty="0">
              <a:solidFill>
                <a:srgbClr val="800080"/>
              </a:solidFill>
              <a:latin typeface="Times New Roman" pitchFamily="18" charset="0"/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Only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approximately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1%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of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electron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kinetic energy is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used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for the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production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of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x-radiation</a:t>
            </a:r>
            <a:endParaRPr lang="en-GB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endParaRPr lang="fa-IR" sz="2000" b="1" dirty="0">
              <a:latin typeface="Times New Roman" pitchFamily="18" charset="0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6876256" y="4221088"/>
            <a:ext cx="2098148" cy="249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oup 20"/>
          <p:cNvGrpSpPr>
            <a:grpSpLocks/>
          </p:cNvGrpSpPr>
          <p:nvPr/>
        </p:nvGrpSpPr>
        <p:grpSpPr bwMode="auto">
          <a:xfrm>
            <a:off x="6814164" y="1052736"/>
            <a:ext cx="2160240" cy="1296144"/>
            <a:chOff x="760" y="2672"/>
            <a:chExt cx="2360" cy="1344"/>
          </a:xfrm>
        </p:grpSpPr>
        <p:pic>
          <p:nvPicPr>
            <p:cNvPr id="9" name="Picture 18" descr="xray_anim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68" y="2688"/>
              <a:ext cx="2352" cy="1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19"/>
            <p:cNvSpPr>
              <a:spLocks noChangeArrowheads="1"/>
            </p:cNvSpPr>
            <p:nvPr/>
          </p:nvSpPr>
          <p:spPr bwMode="auto">
            <a:xfrm>
              <a:off x="760" y="2672"/>
              <a:ext cx="2352" cy="1344"/>
            </a:xfrm>
            <a:prstGeom prst="rect">
              <a:avLst/>
            </a:prstGeom>
            <a:noFill/>
            <a:ln w="2857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fa-IR" altLang="fa-IR" sz="2000" b="1"/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1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560"/>
    </mc:Choice>
    <mc:Fallback xmlns="">
      <p:transition spd="slow" advTm="108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3" y="188640"/>
            <a:ext cx="8928993" cy="64087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Heat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Conversion to heat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Most kinetic energy of projectile e- is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converted into </a:t>
            </a: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heat – 99%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X 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–Radiation: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Only 1% of 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projectile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e-  </a:t>
            </a:r>
            <a:r>
              <a:rPr lang="en-US" sz="2000" b="1" dirty="0">
                <a:latin typeface="Times New Roman" pitchFamily="18" charset="0"/>
                <a:cs typeface="+mj-cs"/>
              </a:rPr>
              <a:t>kinetic energy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is used for production of  X –Radiation</a:t>
            </a:r>
          </a:p>
          <a:p>
            <a:pPr marL="0" indent="0">
              <a:buNone/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The efficiency of  X-ray production 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is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Independent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of mA</a:t>
            </a:r>
          </a:p>
          <a:p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Doubling the x-ray tube current </a:t>
            </a:r>
            <a:r>
              <a:rPr lang="en-US" sz="2000" b="1" dirty="0">
                <a:latin typeface="Times New Roman" pitchFamily="18" charset="0"/>
                <a:cs typeface="+mj-cs"/>
              </a:rPr>
              <a:t>doubles the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heat produced</a:t>
            </a:r>
          </a:p>
          <a:p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Projectile e- interact with the outer-shell e- </a:t>
            </a:r>
            <a:r>
              <a:rPr lang="en-US" sz="2000" b="1" dirty="0">
                <a:latin typeface="Times New Roman" pitchFamily="18" charset="0"/>
                <a:cs typeface="+mj-cs"/>
              </a:rPr>
              <a:t>of the target atoms </a:t>
            </a:r>
            <a:r>
              <a:rPr lang="en-US" sz="2000" b="1" u="sng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but do not transfer enough energy to the outer-shell e- to ionize</a:t>
            </a:r>
          </a:p>
          <a:p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Increasing kVp: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The </a:t>
            </a:r>
            <a:r>
              <a:rPr lang="en-US" sz="2000" b="1" dirty="0">
                <a:latin typeface="Times New Roman" pitchFamily="18" charset="0"/>
                <a:cs typeface="+mj-cs"/>
              </a:rPr>
              <a:t>efficiency of X-ray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production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latin typeface="Times New Roman" pitchFamily="18" charset="0"/>
                <a:cs typeface="+mj-cs"/>
              </a:rPr>
              <a:t>increases with increasing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kVp.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and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will also increase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heat production</a:t>
            </a:r>
          </a:p>
          <a:p>
            <a:endParaRPr lang="en-US" b="1" dirty="0" smtClean="0">
              <a:latin typeface="+mn-lt"/>
              <a:cs typeface="+mj-cs"/>
            </a:endParaRPr>
          </a:p>
          <a:p>
            <a:pPr eaLnBrk="1" hangingPunct="1"/>
            <a:endParaRPr lang="en-US" b="1" dirty="0" smtClean="0">
              <a:latin typeface="+mn-lt"/>
              <a:cs typeface="+mj-cs"/>
            </a:endParaRPr>
          </a:p>
        </p:txBody>
      </p:sp>
      <p:pic>
        <p:nvPicPr>
          <p:cNvPr id="10244" name="Picture 5" descr="010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403" y="4293095"/>
            <a:ext cx="3028597" cy="2408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29"/>
    </mc:Choice>
    <mc:Fallback xmlns="">
      <p:transition spd="slow" advTm="38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88640"/>
            <a:ext cx="8820596" cy="6453460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X-Ray Production &amp; Emission</a:t>
            </a:r>
          </a:p>
          <a:p>
            <a:pPr marL="0" indent="0">
              <a:buNone/>
            </a:pPr>
            <a:endParaRPr lang="en-US" sz="2200" b="1" dirty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200" b="1" dirty="0">
                <a:latin typeface="Times New Roman" panose="02020603050405020304" pitchFamily="18" charset="0"/>
                <a:cs typeface="+mj-cs"/>
              </a:rPr>
              <a:t>Those interaction produces 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two types of </a:t>
            </a:r>
            <a:r>
              <a:rPr lang="en-US" sz="2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X-Ray</a:t>
            </a:r>
          </a:p>
          <a:p>
            <a:pPr>
              <a:buNone/>
            </a:pPr>
            <a:r>
              <a:rPr lang="en-GB" sz="24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1- </a:t>
            </a:r>
            <a:r>
              <a:rPr lang="en-GB" sz="2400" b="1" dirty="0">
                <a:solidFill>
                  <a:srgbClr val="660066"/>
                </a:solidFill>
                <a:latin typeface="Times New Roman" pitchFamily="18" charset="0"/>
                <a:cs typeface="+mj-cs"/>
              </a:rPr>
              <a:t>Characteristic and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660066"/>
                </a:solidFill>
                <a:latin typeface="Times New Roman" pitchFamily="18" charset="0"/>
                <a:cs typeface="+mj-cs"/>
              </a:rPr>
              <a:t>2- </a:t>
            </a:r>
            <a:r>
              <a:rPr lang="en-GB" sz="24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Bremsstrahlung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srgbClr val="660066"/>
                </a:solidFill>
                <a:latin typeface="Times New Roman" pitchFamily="18" charset="0"/>
                <a:cs typeface="+mj-cs"/>
              </a:rPr>
              <a:t>  </a:t>
            </a:r>
            <a:endParaRPr lang="en-GB" sz="2400" b="1" dirty="0">
              <a:solidFill>
                <a:srgbClr val="660066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 are accelerated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cathode to the target of the anode, three effects take place: 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the production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heat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formation of characteristic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x-rays</a:t>
            </a:r>
          </a:p>
          <a:p>
            <a:pPr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bremsstrahlung x-rays. 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</a:t>
            </a:r>
            <a:r>
              <a:rPr lang="en-US" sz="2400" b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x-rays </a:t>
            </a:r>
            <a:r>
              <a:rPr lang="en-US" sz="2400" b="1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when an electron ionizes an inner-shell electron of a target atom.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inner-shell void is filled, a characteristic x-ray is emitted. 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Bremsstrahlung </a:t>
            </a:r>
            <a:r>
              <a:rPr lang="en-US" sz="2400" b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x-rays </a:t>
            </a:r>
            <a:r>
              <a:rPr lang="en-US" sz="2400" b="1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by the slowing down of an electron by the target atom’s nuclear field. </a:t>
            </a:r>
            <a:endParaRPr lang="en-US" sz="2000" b="1" dirty="0">
              <a:solidFill>
                <a:srgbClr val="C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55576" y="188640"/>
            <a:ext cx="7851648" cy="72008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97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039"/>
    </mc:Choice>
    <mc:Fallback>
      <p:transition spd="slow" advTm="87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916"/>
            <a:ext cx="8229600" cy="72378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+mj-cs"/>
              </a:rPr>
              <a:t>1- Characteristic 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+mj-cs"/>
              </a:rPr>
              <a:t>Radiation</a:t>
            </a:r>
            <a:endParaRPr lang="fa-IR" sz="3600" b="1" dirty="0">
              <a:solidFill>
                <a:srgbClr val="C0000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764704"/>
            <a:ext cx="8712968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Production of the Characteristic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Radiation 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+mj-cs"/>
              </a:rPr>
              <a:t>: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If the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projectile electron interacts with an inner-shell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electron of the target atom characteristic X-Rays can be produced</a:t>
            </a:r>
          </a:p>
          <a:p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Characteristic 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x-rays are emitted when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an outer-shell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electron fills an inner-shell void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.</a:t>
            </a:r>
          </a:p>
          <a:p>
            <a:endParaRPr lang="en-US" sz="2000" b="1" dirty="0" smtClean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+mj-cs"/>
              </a:rPr>
              <a:t>Characteristic x-rays are produced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after ionization of a K-shell electron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.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When an outer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shell electron fills the vacancy in the K shell</a:t>
            </a:r>
            <a:r>
              <a:rPr lang="en-US" sz="2000" b="1" dirty="0">
                <a:latin typeface="Times New Roman" panose="02020603050405020304" pitchFamily="18" charset="0"/>
                <a:cs typeface="+mj-cs"/>
              </a:rPr>
              <a:t>, an x-ray is emitted.</a:t>
            </a:r>
            <a:endParaRPr lang="fa-IR" sz="2000" b="1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3728" y="4328042"/>
            <a:ext cx="6528854" cy="2499582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5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44"/>
    </mc:Choice>
    <mc:Fallback xmlns="">
      <p:transition spd="slow" advTm="406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3154</TotalTime>
  <Words>2470</Words>
  <Application>Microsoft Office PowerPoint</Application>
  <PresentationFormat>On-screen Show (4:3)</PresentationFormat>
  <Paragraphs>435</Paragraphs>
  <Slides>42</Slides>
  <Notes>0</Notes>
  <HiddenSlides>0</HiddenSlides>
  <MMClips>25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Flow</vt:lpstr>
      <vt:lpstr>Clip</vt:lpstr>
      <vt:lpstr>PowerPoint Presentation</vt:lpstr>
      <vt:lpstr>Electron Target Interactions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1- Characteristic Radiation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foojan</dc:creator>
  <cp:lastModifiedBy>Apadana</cp:lastModifiedBy>
  <cp:revision>355</cp:revision>
  <dcterms:created xsi:type="dcterms:W3CDTF">2009-09-10T17:57:40Z</dcterms:created>
  <dcterms:modified xsi:type="dcterms:W3CDTF">2021-03-09T10:56:10Z</dcterms:modified>
</cp:coreProperties>
</file>