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6"/>
  </p:notesMasterIdLst>
  <p:sldIdLst>
    <p:sldId id="256" r:id="rId2"/>
    <p:sldId id="257" r:id="rId3"/>
    <p:sldId id="258" r:id="rId4"/>
    <p:sldId id="259" r:id="rId5"/>
    <p:sldId id="260" r:id="rId6"/>
    <p:sldId id="261" r:id="rId7"/>
    <p:sldId id="264" r:id="rId8"/>
    <p:sldId id="265" r:id="rId9"/>
    <p:sldId id="266" r:id="rId10"/>
    <p:sldId id="267" r:id="rId11"/>
    <p:sldId id="268" r:id="rId12"/>
    <p:sldId id="269" r:id="rId13"/>
    <p:sldId id="271" r:id="rId14"/>
    <p:sldId id="272" r:id="rId15"/>
    <p:sldId id="275" r:id="rId16"/>
    <p:sldId id="276" r:id="rId17"/>
    <p:sldId id="277" r:id="rId18"/>
    <p:sldId id="278" r:id="rId19"/>
    <p:sldId id="279" r:id="rId20"/>
    <p:sldId id="280" r:id="rId21"/>
    <p:sldId id="281" r:id="rId22"/>
    <p:sldId id="282" r:id="rId23"/>
    <p:sldId id="283" r:id="rId24"/>
    <p:sldId id="284" r:id="rId25"/>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38" d="100"/>
          <a:sy n="38" d="100"/>
        </p:scale>
        <p:origin x="1362"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10A8676B-5CCA-4065-9993-B58DD1BD8462}" type="datetimeFigureOut">
              <a:rPr lang="fa-IR" smtClean="0"/>
              <a:pPr/>
              <a:t>29/01/1441</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5ACC9C2-4070-4115-8BD5-0968AC394772}" type="slidenum">
              <a:rPr lang="fa-IR" smtClean="0"/>
              <a:pPr/>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a:t>
            </a:fld>
            <a:endParaRPr lang="fa-I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10</a:t>
            </a:fld>
            <a:endParaRPr lang="fa-I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ACC9C2-4070-4115-8BD5-0968AC394772}" type="slidenum">
              <a:rPr lang="fa-IR" smtClean="0"/>
              <a:pPr/>
              <a:t>11</a:t>
            </a:fld>
            <a:endParaRPr lang="fa-I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12</a:t>
            </a:fld>
            <a:endParaRPr lang="fa-I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13</a:t>
            </a:fld>
            <a:endParaRPr lang="fa-I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14</a:t>
            </a:fld>
            <a:endParaRPr lang="fa-I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15</a:t>
            </a:fld>
            <a:endParaRPr lang="fa-I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16</a:t>
            </a:fld>
            <a:endParaRPr lang="fa-I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17</a:t>
            </a:fld>
            <a:endParaRPr lang="fa-I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18</a:t>
            </a:fld>
            <a:endParaRPr lang="fa-I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19</a:t>
            </a:fld>
            <a:endParaRPr lang="fa-I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a:t>
            </a:fld>
            <a:endParaRPr lang="fa-I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20</a:t>
            </a:fld>
            <a:endParaRPr lang="fa-I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21</a:t>
            </a:fld>
            <a:endParaRPr lang="fa-I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22</a:t>
            </a:fld>
            <a:endParaRPr lang="fa-I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23</a:t>
            </a:fld>
            <a:endParaRPr lang="fa-I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24</a:t>
            </a:fld>
            <a:endParaRPr lang="fa-I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a:t>
            </a:fld>
            <a:endParaRPr lang="fa-I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4</a:t>
            </a:fld>
            <a:endParaRPr lang="fa-I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5</a:t>
            </a:fld>
            <a:endParaRPr lang="fa-I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6</a:t>
            </a:fld>
            <a:endParaRPr lang="fa-I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7</a:t>
            </a:fld>
            <a:endParaRPr lang="fa-I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8</a:t>
            </a:fld>
            <a:endParaRPr lang="fa-I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9</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4ADFE73-8B94-4D78-BA20-A533E4A995AE}" type="datetimeFigureOut">
              <a:rPr lang="fa-IR" smtClean="0"/>
              <a:pPr/>
              <a:t>29/01/1441</a:t>
            </a:fld>
            <a:endParaRPr lang="fa-I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fa-I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396948FC-2928-4C9A-8C2C-E9049681E4E9}"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ADFE73-8B94-4D78-BA20-A533E4A995AE}" type="datetimeFigureOut">
              <a:rPr lang="fa-IR" smtClean="0"/>
              <a:pPr/>
              <a:t>29/01/1441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96948FC-2928-4C9A-8C2C-E9049681E4E9}"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ADFE73-8B94-4D78-BA20-A533E4A995AE}" type="datetimeFigureOut">
              <a:rPr lang="fa-IR" smtClean="0"/>
              <a:pPr/>
              <a:t>29/01/1441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96948FC-2928-4C9A-8C2C-E9049681E4E9}"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54ADFE73-8B94-4D78-BA20-A533E4A995AE}" type="datetimeFigureOut">
              <a:rPr lang="fa-IR" smtClean="0"/>
              <a:pPr/>
              <a:t>29/01/1441</a:t>
            </a:fld>
            <a:endParaRPr lang="fa-IR"/>
          </a:p>
        </p:txBody>
      </p:sp>
      <p:sp>
        <p:nvSpPr>
          <p:cNvPr id="9" name="Slide Number Placeholder 8"/>
          <p:cNvSpPr>
            <a:spLocks noGrp="1"/>
          </p:cNvSpPr>
          <p:nvPr>
            <p:ph type="sldNum" sz="quarter" idx="15"/>
          </p:nvPr>
        </p:nvSpPr>
        <p:spPr/>
        <p:txBody>
          <a:bodyPr rtlCol="0"/>
          <a:lstStyle/>
          <a:p>
            <a:fld id="{396948FC-2928-4C9A-8C2C-E9049681E4E9}" type="slidenum">
              <a:rPr lang="fa-IR" smtClean="0"/>
              <a:pPr/>
              <a:t>‹#›</a:t>
            </a:fld>
            <a:endParaRPr lang="fa-IR"/>
          </a:p>
        </p:txBody>
      </p:sp>
      <p:sp>
        <p:nvSpPr>
          <p:cNvPr id="10" name="Footer Placeholder 9"/>
          <p:cNvSpPr>
            <a:spLocks noGrp="1"/>
          </p:cNvSpPr>
          <p:nvPr>
            <p:ph type="ftr" sz="quarter" idx="16"/>
          </p:nvPr>
        </p:nvSpPr>
        <p:spPr/>
        <p:txBody>
          <a:bodyPr rtlCol="0"/>
          <a:lstStyle/>
          <a:p>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54ADFE73-8B94-4D78-BA20-A533E4A995AE}" type="datetimeFigureOut">
              <a:rPr lang="fa-IR" smtClean="0"/>
              <a:pPr/>
              <a:t>29/01/1441</a:t>
            </a:fld>
            <a:endParaRPr lang="fa-I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fa-I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396948FC-2928-4C9A-8C2C-E9049681E4E9}"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4ADFE73-8B94-4D78-BA20-A533E4A995AE}" type="datetimeFigureOut">
              <a:rPr lang="fa-IR" smtClean="0"/>
              <a:pPr/>
              <a:t>29/01/1441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396948FC-2928-4C9A-8C2C-E9049681E4E9}" type="slidenum">
              <a:rPr lang="fa-IR" smtClean="0"/>
              <a:pPr/>
              <a:t>‹#›</a:t>
            </a:fld>
            <a:endParaRPr lang="fa-I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4ADFE73-8B94-4D78-BA20-A533E4A995AE}" type="datetimeFigureOut">
              <a:rPr lang="fa-IR" smtClean="0"/>
              <a:pPr/>
              <a:t>29/01/1441</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396948FC-2928-4C9A-8C2C-E9049681E4E9}" type="slidenum">
              <a:rPr lang="fa-IR" smtClean="0"/>
              <a:pPr/>
              <a:t>‹#›</a:t>
            </a:fld>
            <a:endParaRPr lang="fa-I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4ADFE73-8B94-4D78-BA20-A533E4A995AE}" type="datetimeFigureOut">
              <a:rPr lang="fa-IR" smtClean="0"/>
              <a:pPr/>
              <a:t>29/01/1441</a:t>
            </a:fld>
            <a:endParaRPr lang="fa-IR"/>
          </a:p>
        </p:txBody>
      </p:sp>
      <p:sp>
        <p:nvSpPr>
          <p:cNvPr id="7" name="Slide Number Placeholder 6"/>
          <p:cNvSpPr>
            <a:spLocks noGrp="1"/>
          </p:cNvSpPr>
          <p:nvPr>
            <p:ph type="sldNum" sz="quarter" idx="11"/>
          </p:nvPr>
        </p:nvSpPr>
        <p:spPr/>
        <p:txBody>
          <a:bodyPr rtlCol="0"/>
          <a:lstStyle/>
          <a:p>
            <a:fld id="{396948FC-2928-4C9A-8C2C-E9049681E4E9}" type="slidenum">
              <a:rPr lang="fa-IR" smtClean="0"/>
              <a:pPr/>
              <a:t>‹#›</a:t>
            </a:fld>
            <a:endParaRPr lang="fa-IR"/>
          </a:p>
        </p:txBody>
      </p:sp>
      <p:sp>
        <p:nvSpPr>
          <p:cNvPr id="8" name="Footer Placeholder 7"/>
          <p:cNvSpPr>
            <a:spLocks noGrp="1"/>
          </p:cNvSpPr>
          <p:nvPr>
            <p:ph type="ftr" sz="quarter" idx="12"/>
          </p:nvPr>
        </p:nvSpPr>
        <p:spPr/>
        <p:txBody>
          <a:bodyPr rtlCol="0"/>
          <a:lstStyle/>
          <a:p>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ADFE73-8B94-4D78-BA20-A533E4A995AE}" type="datetimeFigureOut">
              <a:rPr lang="fa-IR" smtClean="0"/>
              <a:pPr/>
              <a:t>29/01/1441</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396948FC-2928-4C9A-8C2C-E9049681E4E9}"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54ADFE73-8B94-4D78-BA20-A533E4A995AE}" type="datetimeFigureOut">
              <a:rPr lang="fa-IR" smtClean="0"/>
              <a:pPr/>
              <a:t>29/01/1441</a:t>
            </a:fld>
            <a:endParaRPr lang="fa-IR"/>
          </a:p>
        </p:txBody>
      </p:sp>
      <p:sp>
        <p:nvSpPr>
          <p:cNvPr id="22" name="Slide Number Placeholder 21"/>
          <p:cNvSpPr>
            <a:spLocks noGrp="1"/>
          </p:cNvSpPr>
          <p:nvPr>
            <p:ph type="sldNum" sz="quarter" idx="15"/>
          </p:nvPr>
        </p:nvSpPr>
        <p:spPr/>
        <p:txBody>
          <a:bodyPr rtlCol="0"/>
          <a:lstStyle/>
          <a:p>
            <a:fld id="{396948FC-2928-4C9A-8C2C-E9049681E4E9}" type="slidenum">
              <a:rPr lang="fa-IR" smtClean="0"/>
              <a:pPr/>
              <a:t>‹#›</a:t>
            </a:fld>
            <a:endParaRPr lang="fa-IR"/>
          </a:p>
        </p:txBody>
      </p:sp>
      <p:sp>
        <p:nvSpPr>
          <p:cNvPr id="23" name="Footer Placeholder 22"/>
          <p:cNvSpPr>
            <a:spLocks noGrp="1"/>
          </p:cNvSpPr>
          <p:nvPr>
            <p:ph type="ftr" sz="quarter" idx="16"/>
          </p:nvPr>
        </p:nvSpPr>
        <p:spPr/>
        <p:txBody>
          <a:bodyPr rtlCol="0"/>
          <a:lstStyle/>
          <a:p>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4ADFE73-8B94-4D78-BA20-A533E4A995AE}" type="datetimeFigureOut">
              <a:rPr lang="fa-IR" smtClean="0"/>
              <a:pPr/>
              <a:t>29/01/1441</a:t>
            </a:fld>
            <a:endParaRPr lang="fa-IR"/>
          </a:p>
        </p:txBody>
      </p:sp>
      <p:sp>
        <p:nvSpPr>
          <p:cNvPr id="18" name="Slide Number Placeholder 17"/>
          <p:cNvSpPr>
            <a:spLocks noGrp="1"/>
          </p:cNvSpPr>
          <p:nvPr>
            <p:ph type="sldNum" sz="quarter" idx="11"/>
          </p:nvPr>
        </p:nvSpPr>
        <p:spPr/>
        <p:txBody>
          <a:bodyPr rtlCol="0"/>
          <a:lstStyle/>
          <a:p>
            <a:fld id="{396948FC-2928-4C9A-8C2C-E9049681E4E9}" type="slidenum">
              <a:rPr lang="fa-IR" smtClean="0"/>
              <a:pPr/>
              <a:t>‹#›</a:t>
            </a:fld>
            <a:endParaRPr lang="fa-IR"/>
          </a:p>
        </p:txBody>
      </p:sp>
      <p:sp>
        <p:nvSpPr>
          <p:cNvPr id="21" name="Footer Placeholder 20"/>
          <p:cNvSpPr>
            <a:spLocks noGrp="1"/>
          </p:cNvSpPr>
          <p:nvPr>
            <p:ph type="ftr" sz="quarter" idx="12"/>
          </p:nvPr>
        </p:nvSpPr>
        <p:spPr/>
        <p:txBody>
          <a:bodyPr rtlCol="0"/>
          <a:lstStyle/>
          <a:p>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4ADFE73-8B94-4D78-BA20-A533E4A995AE}" type="datetimeFigureOut">
              <a:rPr lang="fa-IR" smtClean="0"/>
              <a:pPr/>
              <a:t>29/01/1441</a:t>
            </a:fld>
            <a:endParaRPr lang="fa-I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a-I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96948FC-2928-4C9A-8C2C-E9049681E4E9}"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86125" y="642938"/>
            <a:ext cx="2428875" cy="708025"/>
          </a:xfrm>
          <a:prstGeom prst="rect">
            <a:avLst/>
          </a:prstGeom>
          <a:noFill/>
        </p:spPr>
        <p:txBody>
          <a:bodyPr>
            <a:spAutoFit/>
          </a:bodyPr>
          <a:lstStyle/>
          <a:p>
            <a:pPr algn="ctr" fontAlgn="auto">
              <a:spcBef>
                <a:spcPts val="0"/>
              </a:spcBef>
              <a:spcAft>
                <a:spcPts val="0"/>
              </a:spcAft>
              <a:defRPr/>
            </a:pPr>
            <a:r>
              <a:rPr lang="fa-IR" sz="4000" dirty="0">
                <a:solidFill>
                  <a:schemeClr val="tx2">
                    <a:lumMod val="75000"/>
                  </a:schemeClr>
                </a:solidFill>
                <a:latin typeface="+mn-lt"/>
                <a:cs typeface="B Titr" pitchFamily="2" charset="-78"/>
              </a:rPr>
              <a:t>باسمه تعالی</a:t>
            </a:r>
            <a:endParaRPr lang="en-US" sz="4000" dirty="0">
              <a:solidFill>
                <a:schemeClr val="tx2">
                  <a:lumMod val="75000"/>
                </a:schemeClr>
              </a:solidFill>
              <a:latin typeface="+mn-lt"/>
              <a:cs typeface="B Titr" pitchFamily="2" charset="-78"/>
            </a:endParaRPr>
          </a:p>
        </p:txBody>
      </p:sp>
      <p:sp>
        <p:nvSpPr>
          <p:cNvPr id="6" name="Rectangle 4"/>
          <p:cNvSpPr>
            <a:spLocks noGrp="1" noChangeArrowheads="1"/>
          </p:cNvSpPr>
          <p:nvPr>
            <p:ph type="subTitle" idx="1"/>
          </p:nvPr>
        </p:nvSpPr>
        <p:spPr>
          <a:xfrm>
            <a:off x="2285984" y="4500570"/>
            <a:ext cx="6172200" cy="1371600"/>
          </a:xfrm>
        </p:spPr>
        <p:txBody>
          <a:bodyPr>
            <a:noAutofit/>
          </a:bodyPr>
          <a:lstStyle/>
          <a:p>
            <a:pPr algn="r" eaLnBrk="1" fontAlgn="auto" hangingPunct="1">
              <a:spcAft>
                <a:spcPts val="0"/>
              </a:spcAft>
              <a:buFont typeface="Wingdings"/>
              <a:buNone/>
              <a:defRPr/>
            </a:pPr>
            <a:r>
              <a:rPr lang="fa-IR" sz="3600" dirty="0" smtClean="0">
                <a:cs typeface="B Davat" pitchFamily="2" charset="-78"/>
              </a:rPr>
              <a:t>دکتر آرش مانی</a:t>
            </a:r>
            <a:endParaRPr lang="fa-IR" sz="1600" dirty="0" smtClean="0">
              <a:cs typeface="B Davat" pitchFamily="2" charset="-78"/>
            </a:endParaRPr>
          </a:p>
          <a:p>
            <a:pPr algn="r" eaLnBrk="1" fontAlgn="auto" hangingPunct="1">
              <a:spcAft>
                <a:spcPts val="0"/>
              </a:spcAft>
              <a:buFont typeface="Wingdings"/>
              <a:buNone/>
              <a:defRPr/>
            </a:pPr>
            <a:r>
              <a:rPr lang="fa-IR" sz="2400" dirty="0" smtClean="0">
                <a:solidFill>
                  <a:schemeClr val="tx1"/>
                </a:solidFill>
                <a:cs typeface="B Ferdosi" pitchFamily="2" charset="-78"/>
              </a:rPr>
              <a:t>روانشناس، دکترای تخصصی علوم اعصاب شناختی</a:t>
            </a:r>
          </a:p>
          <a:p>
            <a:pPr algn="r" eaLnBrk="1" fontAlgn="auto" hangingPunct="1">
              <a:spcAft>
                <a:spcPts val="0"/>
              </a:spcAft>
              <a:buFont typeface="Wingdings"/>
              <a:buNone/>
              <a:defRPr/>
            </a:pPr>
            <a:r>
              <a:rPr lang="fa-IR" sz="2800" smtClean="0">
                <a:solidFill>
                  <a:schemeClr val="tx1"/>
                </a:solidFill>
                <a:cs typeface="B Ferdosi" pitchFamily="2" charset="-78"/>
              </a:rPr>
              <a:t>دانشیار، </a:t>
            </a:r>
            <a:r>
              <a:rPr lang="fa-IR" sz="2800" dirty="0" smtClean="0">
                <a:solidFill>
                  <a:schemeClr val="tx1"/>
                </a:solidFill>
                <a:cs typeface="B Ferdosi" pitchFamily="2" charset="-78"/>
              </a:rPr>
              <a:t>گروه آموزشی روانپزشکی</a:t>
            </a:r>
          </a:p>
          <a:p>
            <a:pPr algn="r" eaLnBrk="1" fontAlgn="auto" hangingPunct="1">
              <a:spcAft>
                <a:spcPts val="0"/>
              </a:spcAft>
              <a:buFont typeface="Wingdings"/>
              <a:buNone/>
              <a:defRPr/>
            </a:pPr>
            <a:r>
              <a:rPr lang="fa-IR" dirty="0" smtClean="0">
                <a:solidFill>
                  <a:schemeClr val="tx1"/>
                </a:solidFill>
                <a:cs typeface="B Ferdosi" pitchFamily="2" charset="-78"/>
              </a:rPr>
              <a:t>دانشگاه علوم پزشکی شیراز؛ بیمارستان حافظ</a:t>
            </a:r>
            <a:endParaRPr lang="en-US" sz="2400" dirty="0" smtClean="0">
              <a:solidFill>
                <a:schemeClr val="tx1"/>
              </a:solidFill>
              <a:cs typeface="B Ferdosi" pitchFamily="2" charset="-78"/>
            </a:endParaRPr>
          </a:p>
        </p:txBody>
      </p:sp>
      <p:sp>
        <p:nvSpPr>
          <p:cNvPr id="7" name="Title 1"/>
          <p:cNvSpPr>
            <a:spLocks noGrp="1"/>
          </p:cNvSpPr>
          <p:nvPr>
            <p:ph type="ctrTitle"/>
          </p:nvPr>
        </p:nvSpPr>
        <p:spPr>
          <a:xfrm>
            <a:off x="1714480" y="2285992"/>
            <a:ext cx="6172200" cy="1894362"/>
          </a:xfrm>
        </p:spPr>
        <p:txBody>
          <a:bodyPr>
            <a:noAutofit/>
          </a:bodyPr>
          <a:lstStyle/>
          <a:p>
            <a:pPr eaLnBrk="1" fontAlgn="auto" hangingPunct="1">
              <a:spcAft>
                <a:spcPts val="0"/>
              </a:spcAft>
              <a:defRPr/>
            </a:pPr>
            <a:r>
              <a:rPr lang="fa-IR" sz="4400" dirty="0" smtClean="0">
                <a:solidFill>
                  <a:srgbClr val="0070C0"/>
                </a:solidFill>
                <a:cs typeface="B Jadid" pitchFamily="2" charset="-78"/>
              </a:rPr>
              <a:t>فصل شانزدهم </a:t>
            </a:r>
            <a:br>
              <a:rPr lang="fa-IR" sz="4400" dirty="0" smtClean="0">
                <a:solidFill>
                  <a:srgbClr val="0070C0"/>
                </a:solidFill>
                <a:cs typeface="B Jadid" pitchFamily="2" charset="-78"/>
              </a:rPr>
            </a:br>
            <a:r>
              <a:rPr lang="fa-IR" sz="4400" dirty="0" smtClean="0">
                <a:solidFill>
                  <a:srgbClr val="0070C0"/>
                </a:solidFill>
                <a:cs typeface="B Jadid" pitchFamily="2" charset="-78"/>
              </a:rPr>
              <a:t>  روش های درمان</a:t>
            </a:r>
            <a:endParaRPr lang="en-US" sz="4000" dirty="0">
              <a:solidFill>
                <a:srgbClr val="0070C0"/>
              </a:solidFill>
              <a:cs typeface="B Jadid" pitchFamily="2" charset="-78"/>
            </a:endParaRPr>
          </a:p>
        </p:txBody>
      </p:sp>
      <p:sp>
        <p:nvSpPr>
          <p:cNvPr id="8" name="TextBox 7"/>
          <p:cNvSpPr txBox="1"/>
          <p:nvPr/>
        </p:nvSpPr>
        <p:spPr>
          <a:xfrm>
            <a:off x="5867400" y="1714500"/>
            <a:ext cx="2847975" cy="769938"/>
          </a:xfrm>
          <a:prstGeom prst="rect">
            <a:avLst/>
          </a:prstGeom>
          <a:noFill/>
        </p:spPr>
        <p:txBody>
          <a:bodyPr>
            <a:spAutoFit/>
          </a:bodyPr>
          <a:lstStyle/>
          <a:p>
            <a:pPr algn="ctr" fontAlgn="auto">
              <a:spcBef>
                <a:spcPts val="0"/>
              </a:spcBef>
              <a:spcAft>
                <a:spcPts val="0"/>
              </a:spcAft>
              <a:defRPr/>
            </a:pPr>
            <a:r>
              <a:rPr lang="fa-IR" sz="4400" dirty="0">
                <a:solidFill>
                  <a:schemeClr val="tx2">
                    <a:lumMod val="75000"/>
                  </a:schemeClr>
                </a:solidFill>
                <a:latin typeface="+mn-lt"/>
                <a:cs typeface="B Titr" pitchFamily="2" charset="-78"/>
              </a:rPr>
              <a:t>جلسه </a:t>
            </a:r>
            <a:r>
              <a:rPr lang="fa-IR" sz="4400" dirty="0" smtClean="0">
                <a:solidFill>
                  <a:schemeClr val="tx2">
                    <a:lumMod val="75000"/>
                  </a:schemeClr>
                </a:solidFill>
                <a:cs typeface="B Titr" pitchFamily="2" charset="-78"/>
              </a:rPr>
              <a:t>دهم</a:t>
            </a:r>
            <a:endParaRPr lang="en-US" sz="4400" dirty="0">
              <a:solidFill>
                <a:schemeClr val="tx2">
                  <a:lumMod val="75000"/>
                </a:schemeClr>
              </a:solidFill>
              <a:latin typeface="+mn-lt"/>
              <a:cs typeface="B Titr"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درمان های روانکاوی</a:t>
            </a:r>
            <a:endParaRPr lang="fa-IR" sz="3600" dirty="0">
              <a:cs typeface="B Homa" pitchFamily="2" charset="-78"/>
            </a:endParaRPr>
          </a:p>
        </p:txBody>
      </p:sp>
      <p:sp>
        <p:nvSpPr>
          <p:cNvPr id="3" name="Content Placeholder 2"/>
          <p:cNvSpPr>
            <a:spLocks noGrp="1"/>
          </p:cNvSpPr>
          <p:nvPr>
            <p:ph sz="quarter" idx="1"/>
          </p:nvPr>
        </p:nvSpPr>
        <p:spPr/>
        <p:txBody>
          <a:bodyPr>
            <a:noAutofit/>
          </a:bodyPr>
          <a:lstStyle/>
          <a:p>
            <a:pPr algn="just"/>
            <a:r>
              <a:rPr lang="fa-IR" sz="3600" dirty="0" smtClean="0">
                <a:cs typeface="B Koodak" pitchFamily="2" charset="-78"/>
              </a:rPr>
              <a:t>تداعی آزاد: در این فن درمانجو تشویق می شود قید وبند از اندیشه ها و هیجان های خود بردارد و هر آنچه به دهنش می رسد را بدون سانسور بگوید.</a:t>
            </a:r>
          </a:p>
          <a:p>
            <a:pPr algn="just"/>
            <a:r>
              <a:rPr lang="fa-IR" sz="3600" dirty="0" smtClean="0">
                <a:cs typeface="B Koodak" pitchFamily="2" charset="-78"/>
              </a:rPr>
              <a:t>تحلیل رؤیا: سخن گفتن شخص از رؤیا هایش و سپس تداعی آزاد درباره آن.</a:t>
            </a:r>
          </a:p>
          <a:p>
            <a:pPr algn="just"/>
            <a:r>
              <a:rPr lang="fa-IR" sz="3600" dirty="0" smtClean="0">
                <a:cs typeface="B Koodak" pitchFamily="2" charset="-78"/>
              </a:rPr>
              <a:t>انتقال: نگرش های درمانجو نسبت به درمانگر.</a:t>
            </a:r>
            <a:endParaRPr lang="fa-IR" sz="3600" dirty="0">
              <a:cs typeface="B Koodak" pitchFamily="2"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رفتاردرمانی</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استفاده از اصول یادگیری و شرطی سازی در راستای درمان اختلالات روانی</a:t>
            </a:r>
          </a:p>
          <a:p>
            <a:pPr algn="just"/>
            <a:endParaRPr lang="fa-IR" sz="3200" dirty="0" smtClean="0">
              <a:cs typeface="B Koodak" pitchFamily="2" charset="-78"/>
            </a:endParaRPr>
          </a:p>
          <a:p>
            <a:pPr algn="just"/>
            <a:r>
              <a:rPr lang="fa-IR" sz="3200" dirty="0" smtClean="0">
                <a:cs typeface="B Koodak" pitchFamily="2" charset="-78"/>
              </a:rPr>
              <a:t>رفتار ناسازگارانه راه و روشی است برای کنار آمدن با فشارروانی که شخص آن را یادگرفته.</a:t>
            </a:r>
          </a:p>
          <a:p>
            <a:pPr algn="just"/>
            <a:r>
              <a:rPr lang="fa-IR" sz="3200" dirty="0" smtClean="0">
                <a:cs typeface="B Koodak" pitchFamily="2" charset="-78"/>
              </a:rPr>
              <a:t>قصد تغییر شخصیت نداشته و بدنبال تغییر رفتارهای غیرانطباقی در موقعیت های معین</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رفتاردرمانی</a:t>
            </a:r>
            <a:endParaRPr lang="fa-IR" sz="3600" dirty="0">
              <a:cs typeface="B Homa" pitchFamily="2" charset="-78"/>
            </a:endParaRPr>
          </a:p>
        </p:txBody>
      </p:sp>
      <p:sp>
        <p:nvSpPr>
          <p:cNvPr id="3" name="Content Placeholder 2"/>
          <p:cNvSpPr>
            <a:spLocks noGrp="1"/>
          </p:cNvSpPr>
          <p:nvPr>
            <p:ph sz="quarter" idx="1"/>
          </p:nvPr>
        </p:nvSpPr>
        <p:spPr/>
        <p:txBody>
          <a:bodyPr>
            <a:normAutofit lnSpcReduction="10000"/>
          </a:bodyPr>
          <a:lstStyle/>
          <a:p>
            <a:pPr algn="just"/>
            <a:r>
              <a:rPr lang="fa-IR" sz="3200" dirty="0" smtClean="0">
                <a:cs typeface="B Koodak" pitchFamily="2" charset="-78"/>
              </a:rPr>
              <a:t>حساسیت زدایی و مواجهه واقعی: همان شرطی زدایی و شرطی سازی تقابلی است.</a:t>
            </a:r>
          </a:p>
          <a:p>
            <a:pPr algn="just"/>
            <a:r>
              <a:rPr lang="fa-IR" sz="3200" dirty="0" smtClean="0">
                <a:cs typeface="B Koodak" pitchFamily="2" charset="-78"/>
              </a:rPr>
              <a:t> استفاده زیاد در از بین بردن ترس ها و هراس ها</a:t>
            </a:r>
          </a:p>
          <a:p>
            <a:pPr algn="just"/>
            <a:r>
              <a:rPr lang="fa-IR" sz="3200" dirty="0" smtClean="0">
                <a:cs typeface="B Koodak" pitchFamily="2" charset="-78"/>
              </a:rPr>
              <a:t>استفاده از آرامسازی عضلانی+تهیه سلسله مراتب + تجسم موقعیت یا مواجه شدن واقعی با آن</a:t>
            </a:r>
          </a:p>
          <a:p>
            <a:pPr algn="just"/>
            <a:r>
              <a:rPr lang="fa-IR" sz="3200" dirty="0" smtClean="0">
                <a:cs typeface="B Koodak" pitchFamily="2" charset="-78"/>
              </a:rPr>
              <a:t>تقویت انتخابی: نیرومندسازی رفتارهای معین، برخاسته از اصول شرطی سازی کنشگر برای تغییر رفتار</a:t>
            </a:r>
          </a:p>
          <a:p>
            <a:pPr algn="just"/>
            <a:r>
              <a:rPr lang="fa-IR" sz="3200" dirty="0" smtClean="0">
                <a:cs typeface="B Koodak" pitchFamily="2" charset="-78"/>
              </a:rPr>
              <a:t>سرمشق دهی: یادگیری از طریق مشاهده و تقلید رفتار دیگران</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رفتاردرمانی</a:t>
            </a:r>
            <a:endParaRPr lang="fa-IR" sz="4000" dirty="0">
              <a:cs typeface="B Homa" pitchFamily="2" charset="-78"/>
            </a:endParaRPr>
          </a:p>
        </p:txBody>
      </p:sp>
      <p:sp>
        <p:nvSpPr>
          <p:cNvPr id="3" name="Content Placeholder 2"/>
          <p:cNvSpPr>
            <a:spLocks noGrp="1"/>
          </p:cNvSpPr>
          <p:nvPr>
            <p:ph sz="quarter" idx="1"/>
          </p:nvPr>
        </p:nvSpPr>
        <p:spPr/>
        <p:txBody>
          <a:bodyPr>
            <a:noAutofit/>
          </a:bodyPr>
          <a:lstStyle/>
          <a:p>
            <a:pPr algn="just"/>
            <a:r>
              <a:rPr lang="fa-IR" sz="3200" dirty="0" smtClean="0">
                <a:cs typeface="B Koodak" pitchFamily="2" charset="-78"/>
              </a:rPr>
              <a:t>خودگردانی: بازبینی و مشاهده رفتار خویش و تغییر رفتار غیرانطباقی به کمک شیوه هایی چون تفویت و تنبیه خویش.</a:t>
            </a:r>
          </a:p>
          <a:p>
            <a:pPr algn="just"/>
            <a:r>
              <a:rPr lang="fa-IR" sz="3200" dirty="0" smtClean="0">
                <a:cs typeface="B Koodak" pitchFamily="2" charset="-78"/>
              </a:rPr>
              <a:t>تقویت خویشتن: پاداش فوری دادن به خویش به خاطر دستیابی به هدفی معین.</a:t>
            </a:r>
          </a:p>
          <a:p>
            <a:pPr algn="just"/>
            <a:r>
              <a:rPr lang="fa-IR" sz="3200" dirty="0" smtClean="0">
                <a:cs typeface="B Koodak" pitchFamily="2" charset="-78"/>
              </a:rPr>
              <a:t>تنبیه خویش: تدارک نتیج بیزارکننده به خاطر دست نیافتن به هدف</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رفتاردرمانی شناختی</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در رفتار درمانی صرفا به تغییر رفتار و نه تغییر تفکر و نحوه استدلال پرداخته می شود.</a:t>
            </a:r>
          </a:p>
          <a:p>
            <a:pPr algn="just"/>
            <a:r>
              <a:rPr lang="fa-IR" sz="3200" dirty="0" smtClean="0">
                <a:cs typeface="B Koodak" pitchFamily="2" charset="-78"/>
              </a:rPr>
              <a:t>شامل فنونی است برای شکل دهی رفتار و رویه هایی برای تغییر باورهای غیرانطباقی.</a:t>
            </a:r>
          </a:p>
          <a:p>
            <a:pPr algn="just"/>
            <a:r>
              <a:rPr lang="fa-IR" sz="3200" dirty="0" smtClean="0">
                <a:cs typeface="B Koodak" pitchFamily="2" charset="-78"/>
              </a:rPr>
              <a:t>رفتاردرمانگرهای شناختی پذیرفته اند که برای تغییر پایدار در رفتار لازم است تغییراتی در باورهای شخص ایجاد شود.</a:t>
            </a:r>
          </a:p>
          <a:p>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درمان های انسان گرا</a:t>
            </a:r>
            <a:endParaRPr lang="fa-IR" sz="3600" dirty="0">
              <a:cs typeface="B Homa" pitchFamily="2" charset="-78"/>
            </a:endParaRPr>
          </a:p>
        </p:txBody>
      </p:sp>
      <p:sp>
        <p:nvSpPr>
          <p:cNvPr id="3" name="Content Placeholder 2"/>
          <p:cNvSpPr>
            <a:spLocks noGrp="1"/>
          </p:cNvSpPr>
          <p:nvPr>
            <p:ph sz="quarter" idx="1"/>
          </p:nvPr>
        </p:nvSpPr>
        <p:spPr/>
        <p:txBody>
          <a:bodyPr>
            <a:normAutofit lnSpcReduction="10000"/>
          </a:bodyPr>
          <a:lstStyle/>
          <a:p>
            <a:pPr algn="just"/>
            <a:r>
              <a:rPr lang="fa-IR" sz="3200" dirty="0" smtClean="0">
                <a:cs typeface="B Koodak" pitchFamily="2" charset="-78"/>
              </a:rPr>
              <a:t>بر پایه نگرش انسان گرا به شخصیت استوار است.</a:t>
            </a:r>
          </a:p>
          <a:p>
            <a:pPr algn="just"/>
            <a:r>
              <a:rPr lang="fa-IR" sz="3200" dirty="0" smtClean="0">
                <a:cs typeface="B Koodak" pitchFamily="2" charset="-78"/>
              </a:rPr>
              <a:t>همگی بر گرایش فرد به رشد و خودشکوفایی تأکید دارند.</a:t>
            </a:r>
          </a:p>
          <a:p>
            <a:pPr algn="just"/>
            <a:r>
              <a:rPr lang="fa-IR" sz="3200" dirty="0" smtClean="0">
                <a:cs typeface="B Koodak" pitchFamily="2" charset="-78"/>
              </a:rPr>
              <a:t>اختلال های روانی را برخاسته از اختلال در فرایند دست یابی به توانمندی های بالقوه شخصی می دانند .</a:t>
            </a:r>
          </a:p>
          <a:p>
            <a:pPr algn="just"/>
            <a:r>
              <a:rPr lang="fa-IR" sz="3200" dirty="0" smtClean="0">
                <a:cs typeface="B Koodak" pitchFamily="2" charset="-78"/>
              </a:rPr>
              <a:t>این درمانگران سعی دارند مردم را یاری دهند تا با من واقعی هویش مواجه شوند و در مورد زندگانی و رفتار خویش بجای آنکه بگذارند رویدادهای بیرونی همه چیز را رقم بزند خودشان دست به کار انتخابهای سنجیده شوند.</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شیوه درمانی درمانجومدار</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بنیان گذاری شده توسط کارل راجرز</a:t>
            </a:r>
          </a:p>
          <a:p>
            <a:pPr algn="just"/>
            <a:r>
              <a:rPr lang="fa-IR" sz="3200" dirty="0" smtClean="0">
                <a:cs typeface="B Koodak" pitchFamily="2" charset="-78"/>
              </a:rPr>
              <a:t>درمانجو خود بهترین متخصص احوال خویش است و مردم می توانند راه حل مشکلات خود را بیابند. </a:t>
            </a:r>
          </a:p>
          <a:p>
            <a:pPr algn="just"/>
            <a:r>
              <a:rPr lang="fa-IR" sz="3200" dirty="0" smtClean="0">
                <a:cs typeface="B Koodak" pitchFamily="2" charset="-78"/>
              </a:rPr>
              <a:t>وظیفه درمانگر تسهیل این جریان است نه پرسش های کاونده یا تفسیر یا ارائه تدابیر عملی.</a:t>
            </a:r>
          </a:p>
          <a:p>
            <a:pPr algn="just"/>
            <a:r>
              <a:rPr lang="fa-IR" sz="3200" dirty="0" smtClean="0">
                <a:cs typeface="B Koodak" pitchFamily="2" charset="-78"/>
              </a:rPr>
              <a:t>راجرز معتقد بود همدلی، صداقت و محبت مهم ترین ویژگی های هر درمانگر است.</a:t>
            </a:r>
          </a:p>
          <a:p>
            <a:pPr algn="just"/>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رویکرد التقاطی</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عمده درمانگران به روش درمانی واحدی بسنده   نمی کنند بلکه رویکردی التقاطی دارند. بدین معنا که برای هر درمانجو به لحاظ شخصیت و ویژگی های بیمارگون خاص او، شیوه ای را از میان مجموعه شیوه های موجود به کار می برند که برای او مناسب تر از همه باشد.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گروه درمانی، زوج درمانی و خانواده درمانی</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2800" dirty="0" smtClean="0">
                <a:cs typeface="B Koodak" pitchFamily="2" charset="-78"/>
              </a:rPr>
              <a:t>بسیاری از اختلال های هیجانی مشکلاتی است که فرد در ارتباط با دیگران دارد. گروه درمانی شرایطی فراهم می آورد تا درمانجو مشکلات خود را در حضور دیگران حل کند، واکنش دیگران به رفتار خود را ببیند و هنگامی که شیوه های پاسخ دهی وی رضایت بخش نیست روش های تازه ای را در پیش بگیرد.</a:t>
            </a:r>
          </a:p>
          <a:p>
            <a:pPr algn="just"/>
            <a:r>
              <a:rPr lang="fa-IR" sz="2800" dirty="0" smtClean="0">
                <a:cs typeface="B Koodak" pitchFamily="2" charset="-78"/>
              </a:rPr>
              <a:t>مطالعات نشان داده که برای درمان مشکلات زناشویی درمان هردو مؤثرتر از یکی به تنهایی است. کمک به مبادله احساسات، ایجاد تفاهم و حساسیت بیشتر به نیازهای یکدیگر و یافتن راه های مؤثرتر برای حل و فصل تعارض های طرفین ازجمله مواردی است که انجام می شود.</a:t>
            </a:r>
            <a:endParaRPr lang="fa-IR" sz="2800" dirty="0">
              <a:cs typeface="B Koodak" pitchFamily="2" charset="-7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درمان کودکان</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تمامی روش های مطرح شده در شرایطی برای درمان کودکان و نوجوانان نیز کاربرد دارد.</a:t>
            </a:r>
          </a:p>
          <a:p>
            <a:pPr algn="just"/>
            <a:r>
              <a:rPr lang="fa-IR" sz="3200" dirty="0" smtClean="0">
                <a:cs typeface="B Koodak" pitchFamily="2" charset="-78"/>
              </a:rPr>
              <a:t>میزان کارایی هر درمان احتمالا بیش از هرچیز به نوع اختلال کودک یا نوجوان بستگی دارد.</a:t>
            </a:r>
          </a:p>
          <a:p>
            <a:pPr algn="just"/>
            <a:r>
              <a:rPr lang="fa-IR" sz="3200" dirty="0" smtClean="0">
                <a:cs typeface="B Koodak" pitchFamily="2" charset="-78"/>
              </a:rPr>
              <a:t>در انتخاب درمان باید ویژگی های دوره رشدی بیمار، فقدان تأثیر سوء بر روی کودک را باید درنظر گرفت.</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800" dirty="0" smtClean="0">
                <a:cs typeface="B Homa" pitchFamily="2" charset="-78"/>
              </a:rPr>
              <a:t>زمینه تاریخی</a:t>
            </a:r>
            <a:endParaRPr lang="fa-IR" sz="4800" dirty="0">
              <a:cs typeface="B Homa" pitchFamily="2" charset="-78"/>
            </a:endParaRPr>
          </a:p>
        </p:txBody>
      </p:sp>
      <p:sp>
        <p:nvSpPr>
          <p:cNvPr id="3" name="Content Placeholder 2"/>
          <p:cNvSpPr>
            <a:spLocks noGrp="1"/>
          </p:cNvSpPr>
          <p:nvPr>
            <p:ph sz="quarter" idx="1"/>
          </p:nvPr>
        </p:nvSpPr>
        <p:spPr/>
        <p:txBody>
          <a:bodyPr>
            <a:normAutofit fontScale="92500"/>
          </a:bodyPr>
          <a:lstStyle/>
          <a:p>
            <a:pPr algn="just"/>
            <a:r>
              <a:rPr lang="fa-IR" sz="4000" dirty="0" smtClean="0">
                <a:cs typeface="B Koodak" pitchFamily="2" charset="-78"/>
              </a:rPr>
              <a:t>بر اساس نظریه های اولیه در خصوص اختلال روانی، کسی که رفتارهای غیرعادی دارد توسط ارواح خبیث تسخیر شده است.</a:t>
            </a:r>
          </a:p>
          <a:p>
            <a:pPr algn="just"/>
            <a:r>
              <a:rPr lang="fa-IR" sz="4000" dirty="0" smtClean="0">
                <a:cs typeface="B Koodak" pitchFamily="2" charset="-78"/>
              </a:rPr>
              <a:t>بر این اساس با کمک ورد، جادو و داروهای گیاهی این ارواح را بیرون می راندند. در صورت عدم تأثی درمانی از روش های شدیدتر مثل کتک زدن با چوب و گرسنگی دادن استفاده می کردند.</a:t>
            </a:r>
            <a:endParaRPr lang="fa-IR" sz="4000" dirty="0">
              <a:cs typeface="B Koodak" pitchFamily="2"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عامل های مشترک رواندرمانی ها</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r>
              <a:rPr lang="fa-IR" sz="3600" dirty="0" smtClean="0">
                <a:cs typeface="B Koodak" pitchFamily="2" charset="-78"/>
              </a:rPr>
              <a:t>رابطه محبت و اعتماد</a:t>
            </a:r>
          </a:p>
          <a:p>
            <a:r>
              <a:rPr lang="fa-IR" sz="3600" dirty="0" smtClean="0">
                <a:cs typeface="B Koodak" pitchFamily="2" charset="-78"/>
              </a:rPr>
              <a:t>اطمینان خاطر و دلگرمی</a:t>
            </a:r>
          </a:p>
          <a:p>
            <a:r>
              <a:rPr lang="fa-IR" sz="3600" dirty="0" smtClean="0">
                <a:cs typeface="B Koodak" pitchFamily="2" charset="-78"/>
              </a:rPr>
              <a:t>حساسیت زدایی</a:t>
            </a:r>
          </a:p>
          <a:p>
            <a:r>
              <a:rPr lang="fa-IR" sz="3600" dirty="0" smtClean="0">
                <a:cs typeface="B Koodak" pitchFamily="2" charset="-78"/>
              </a:rPr>
              <a:t>تقویت پاسخ های انطباقی</a:t>
            </a:r>
          </a:p>
          <a:p>
            <a:r>
              <a:rPr lang="fa-IR" sz="3600" dirty="0" smtClean="0">
                <a:cs typeface="B Koodak" pitchFamily="2" charset="-78"/>
              </a:rPr>
              <a:t>شناخت یا بینش </a:t>
            </a:r>
            <a:endParaRPr lang="fa-IR" sz="3600" dirty="0">
              <a:cs typeface="B Koodak" pitchFamily="2" charset="-78"/>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درمان های زیستی</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2800" dirty="0" smtClean="0">
                <a:cs typeface="B Koodak" pitchFamily="2" charset="-78"/>
              </a:rPr>
              <a:t>رویکرد زیستی به رفتار نابهنجار مبتنی بر این مفروضه است که اختلال های روانی همانند بیماری جسمانی ناشی از کژکاری های زیست شیمیایی یا فیزیولوژیایی مغز است.</a:t>
            </a:r>
          </a:p>
          <a:p>
            <a:pPr algn="just"/>
            <a:r>
              <a:rPr lang="fa-IR" sz="2800" dirty="0" smtClean="0">
                <a:cs typeface="B Koodak" pitchFamily="2" charset="-78"/>
              </a:rPr>
              <a:t>دارو درمانی و ضربه برقی تشنج آور در زمره این درمان ها هستند.</a:t>
            </a:r>
            <a:endParaRPr lang="fa-IR" sz="2800" dirty="0">
              <a:cs typeface="B Koodak" pitchFamily="2" charset="-78"/>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داروهای رواندرمانبخش</a:t>
            </a:r>
            <a:endParaRPr lang="fa-IR" sz="3600" dirty="0">
              <a:cs typeface="B Homa" pitchFamily="2" charset="-78"/>
            </a:endParaRPr>
          </a:p>
        </p:txBody>
      </p:sp>
      <p:sp>
        <p:nvSpPr>
          <p:cNvPr id="3" name="Content Placeholder 2"/>
          <p:cNvSpPr>
            <a:spLocks noGrp="1"/>
          </p:cNvSpPr>
          <p:nvPr>
            <p:ph sz="quarter" idx="1"/>
          </p:nvPr>
        </p:nvSpPr>
        <p:spPr/>
        <p:txBody>
          <a:bodyPr>
            <a:noAutofit/>
          </a:bodyPr>
          <a:lstStyle/>
          <a:p>
            <a:pPr algn="just"/>
            <a:r>
              <a:rPr lang="fa-IR" sz="2800" dirty="0" smtClean="0">
                <a:cs typeface="B Koodak" pitchFamily="2" charset="-78"/>
              </a:rPr>
              <a:t>در بین تدابیر درمانی توفیق داروها در تغییر خلق و رفتار بیماران از همه بیشتر بوده است.</a:t>
            </a:r>
          </a:p>
          <a:p>
            <a:pPr algn="just"/>
            <a:r>
              <a:rPr lang="fa-IR" sz="2800" dirty="0" smtClean="0">
                <a:solidFill>
                  <a:srgbClr val="FF0000"/>
                </a:solidFill>
                <a:cs typeface="B Koodak" pitchFamily="2" charset="-78"/>
              </a:rPr>
              <a:t>داروهای ضداضطراب: </a:t>
            </a:r>
            <a:r>
              <a:rPr lang="fa-IR" sz="2800" dirty="0" smtClean="0">
                <a:cs typeface="B Koodak" pitchFamily="2" charset="-78"/>
              </a:rPr>
              <a:t>این داروها غالبا در زمره بنزودیازپین ها قرار دارند. به نام آرامبخش مشهورند.این داروها فشار عصبی را کم می کنند و باعث خواب آلودگی می شوند.</a:t>
            </a:r>
          </a:p>
          <a:p>
            <a:pPr algn="just"/>
            <a:r>
              <a:rPr lang="fa-IR" sz="2800" dirty="0" smtClean="0">
                <a:solidFill>
                  <a:srgbClr val="FF0000"/>
                </a:solidFill>
                <a:cs typeface="B Koodak" pitchFamily="2" charset="-78"/>
              </a:rPr>
              <a:t>داروهای ضدروانپریشی: </a:t>
            </a:r>
            <a:r>
              <a:rPr lang="fa-IR" sz="2800" dirty="0" smtClean="0">
                <a:cs typeface="B Koodak" pitchFamily="2" charset="-78"/>
              </a:rPr>
              <a:t>نخستین داروهایی که نشانه های اسکیزوفرنی را از بین میبرد از خانواده دارویی فنوتیازین بود از قبیل تورازین و فلوفنازین. دارو های ضدروانپریشی گیرنده های دوپامین را از کار می اندازد. این داروها در کاستن از توهم و گمگشتگی و بازگرداندن تفکر منطقی مؤثرند.</a:t>
            </a:r>
          </a:p>
          <a:p>
            <a:pPr algn="just"/>
            <a:endParaRPr lang="fa-IR" sz="2800" dirty="0">
              <a:solidFill>
                <a:srgbClr val="FF0000"/>
              </a:solidFill>
              <a:cs typeface="B Koodak" pitchFamily="2" charset="-7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داروهای رواندرمانبخش</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2800" dirty="0" smtClean="0">
                <a:cs typeface="B Koodak" pitchFamily="2" charset="-78"/>
              </a:rPr>
              <a:t>داروهای ضدافسردگی: این داروها به فرد انرژی می بخشند. این نوع اثر ناشی از بیشتر کردن دودسته پیک عصبی ( نوراپی نفرین و سروتونین) می باشد.</a:t>
            </a:r>
          </a:p>
          <a:p>
            <a:pPr algn="just">
              <a:buNone/>
            </a:pPr>
            <a:r>
              <a:rPr lang="fa-IR" sz="2800" dirty="0" smtClean="0">
                <a:cs typeface="B Koodak" pitchFamily="2" charset="-78"/>
              </a:rPr>
              <a:t>           - بازدارنده های اکسیدسازی تک آمینه(</a:t>
            </a:r>
            <a:r>
              <a:rPr lang="en-US" sz="2800" dirty="0" smtClean="0">
                <a:cs typeface="B Koodak" pitchFamily="2" charset="-78"/>
              </a:rPr>
              <a:t>MAO</a:t>
            </a:r>
            <a:r>
              <a:rPr lang="fa-IR" sz="2800" dirty="0" smtClean="0">
                <a:cs typeface="B Koodak" pitchFamily="2" charset="-78"/>
              </a:rPr>
              <a:t>) آنزیمی را از کارمی اندازد که می تواند نوراپی نفرین و سروتونین را ازبین ببرد.</a:t>
            </a:r>
          </a:p>
          <a:p>
            <a:pPr algn="just">
              <a:buNone/>
            </a:pPr>
            <a:r>
              <a:rPr lang="fa-IR" sz="2800" dirty="0" smtClean="0">
                <a:cs typeface="B Koodak" pitchFamily="2" charset="-78"/>
              </a:rPr>
              <a:t>           - ضدافسردگی های سه حلقه ای: از بازگیری سروتونین و نوراپی نفرین جلوگیری کرده و از این راه بر طول دوره فعالیت پیک عصبی می افزایند.</a:t>
            </a:r>
            <a:endParaRPr lang="fa-IR" sz="2800" dirty="0">
              <a:cs typeface="B Koodak" pitchFamily="2" charset="-7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درمان با ضربه برقی تشنج آور</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marL="514350" indent="-514350" algn="just"/>
            <a:r>
              <a:rPr lang="fa-IR" sz="2800" dirty="0" smtClean="0">
                <a:cs typeface="B Koodak" pitchFamily="2" charset="-78"/>
              </a:rPr>
              <a:t>در این درمان از مغز بیمار جریان برق خفیفی گذرانده می شود تا در او حمله تشنجی شبیه به تشنج صرع ایجاد شود.</a:t>
            </a:r>
          </a:p>
          <a:p>
            <a:pPr marL="514350" indent="-514350" algn="just"/>
            <a:r>
              <a:rPr lang="fa-IR" sz="2800" dirty="0" smtClean="0">
                <a:cs typeface="B Koodak" pitchFamily="2" charset="-78"/>
              </a:rPr>
              <a:t>برای بیمار مواد بیهوش کننده و آرام ساز عضلات استفاده می شود. جریان برق بسیار کوتاه و خفیفی از طریق شقیقه نیمکره نابرتر مغز گذرانده می شود. این جریان کمترین جریانی است که منجر به حمله تشنجی می شودزیرا خود حمله تشنجی اثر درمانی دارد نه جریان برق.</a:t>
            </a:r>
          </a:p>
          <a:p>
            <a:pPr marL="514350" indent="-514350" algn="just"/>
            <a:r>
              <a:rPr lang="fa-IR" sz="2800" dirty="0" smtClean="0">
                <a:cs typeface="B Koodak" pitchFamily="2" charset="-78"/>
              </a:rPr>
              <a:t>مهمترین شکایت بیماران مشکلات حافظه است که اگر جریان برق خفیف و فقط روی بخش نابرتر مغز اعمال شود اختلالات حافظه به حداقل می رسد.</a:t>
            </a:r>
          </a:p>
          <a:p>
            <a:pPr marL="514350" indent="-514350" algn="just">
              <a:buNone/>
            </a:pPr>
            <a:endParaRPr lang="fa-IR" sz="2800" dirty="0">
              <a:cs typeface="B Koodak"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smtClean="0">
                <a:cs typeface="B Homa" pitchFamily="2" charset="-78"/>
              </a:rPr>
              <a:t>زمینه تاریخی</a:t>
            </a:r>
            <a:endParaRPr lang="fa-IR" sz="4400" dirty="0">
              <a:cs typeface="B Homa" pitchFamily="2" charset="-78"/>
            </a:endParaRPr>
          </a:p>
        </p:txBody>
      </p:sp>
      <p:sp>
        <p:nvSpPr>
          <p:cNvPr id="5" name="Content Placeholder 4"/>
          <p:cNvSpPr>
            <a:spLocks noGrp="1"/>
          </p:cNvSpPr>
          <p:nvPr>
            <p:ph sz="quarter" idx="1"/>
          </p:nvPr>
        </p:nvSpPr>
        <p:spPr/>
        <p:txBody>
          <a:bodyPr>
            <a:normAutofit/>
          </a:bodyPr>
          <a:lstStyle/>
          <a:p>
            <a:pPr algn="just"/>
            <a:r>
              <a:rPr lang="fa-IR" sz="3200" dirty="0" smtClean="0">
                <a:cs typeface="B Koodak" pitchFamily="2" charset="-78"/>
              </a:rPr>
              <a:t>در کار شناخت اختلال های روانی در غرب اولین گام را بقراط پزشک یونانی برداشت.</a:t>
            </a:r>
          </a:p>
          <a:p>
            <a:pPr algn="just"/>
            <a:r>
              <a:rPr lang="fa-IR" sz="3200" dirty="0" smtClean="0">
                <a:cs typeface="B Koodak" pitchFamily="2" charset="-78"/>
              </a:rPr>
              <a:t>بقراط دیدگاه دیو شناختی را نپذیرفت و بجای آن اختلال های روانی را ناشی از اختلال تعادل بین خلط های بدن بشمار می آورد.</a:t>
            </a:r>
          </a:p>
          <a:p>
            <a:pPr algn="just"/>
            <a:r>
              <a:rPr lang="fa-IR" sz="3200" dirty="0" smtClean="0">
                <a:cs typeface="B Koodak" pitchFamily="2" charset="-78"/>
              </a:rPr>
              <a:t>در قرون وسطی مجددا خرافات و دیو شناسی از سر گرفته شد و متعاقبا رفتار های ستمگرانه به منظور بیرون راندن شیطان و ارواح تکرار شد.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800" dirty="0" smtClean="0">
                <a:cs typeface="B Homa" pitchFamily="2" charset="-78"/>
              </a:rPr>
              <a:t>نخستین تیمارستان ها</a:t>
            </a:r>
            <a:endParaRPr lang="fa-IR" sz="4800" dirty="0">
              <a:cs typeface="B Homa" pitchFamily="2" charset="-78"/>
            </a:endParaRPr>
          </a:p>
        </p:txBody>
      </p:sp>
      <p:sp>
        <p:nvSpPr>
          <p:cNvPr id="3" name="Content Placeholder 2"/>
          <p:cNvSpPr>
            <a:spLocks noGrp="1"/>
          </p:cNvSpPr>
          <p:nvPr>
            <p:ph sz="quarter" idx="1"/>
          </p:nvPr>
        </p:nvSpPr>
        <p:spPr/>
        <p:txBody>
          <a:bodyPr>
            <a:normAutofit lnSpcReduction="10000"/>
          </a:bodyPr>
          <a:lstStyle/>
          <a:p>
            <a:pPr algn="just"/>
            <a:r>
              <a:rPr lang="fa-IR" sz="3600" dirty="0" smtClean="0">
                <a:cs typeface="B Koodak" pitchFamily="2" charset="-78"/>
              </a:rPr>
              <a:t>در اواخر قرون وسطی در شهرها برای بیماران روانی تیمارستان ایجادشد.</a:t>
            </a:r>
          </a:p>
          <a:p>
            <a:pPr algn="just"/>
            <a:r>
              <a:rPr lang="fa-IR" sz="3600" dirty="0" smtClean="0">
                <a:cs typeface="B Koodak" pitchFamily="2" charset="-78"/>
              </a:rPr>
              <a:t>این تیمارستان ها در واقع زندان بود به این معنا که بیماران را در اتاق های تنگ و تاریک و کثیف به زنجیر می کشیدند و با آن ها بیشتر همجون جانور رفتار می شد تا انسان.</a:t>
            </a:r>
          </a:p>
          <a:p>
            <a:pPr algn="just"/>
            <a:r>
              <a:rPr lang="fa-IR" sz="3600" dirty="0" smtClean="0">
                <a:cs typeface="B Koodak" pitchFamily="2" charset="-78"/>
              </a:rPr>
              <a:t>تا سال 1972 این روند ادامه داشت تا زمانی که فیلیپ پینل مسؤولیت تیمارستانی را در پاریس بعهده گرفت.</a:t>
            </a:r>
            <a:endParaRPr lang="fa-IR" sz="3600" dirty="0">
              <a:cs typeface="B Koodak"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800" dirty="0" smtClean="0">
                <a:cs typeface="B Homa" pitchFamily="2" charset="-78"/>
              </a:rPr>
              <a:t>نخستین تیمارستان ها</a:t>
            </a:r>
            <a:endParaRPr lang="fa-IR" sz="4800" dirty="0">
              <a:cs typeface="B Homa" pitchFamily="2" charset="-78"/>
            </a:endParaRPr>
          </a:p>
        </p:txBody>
      </p:sp>
      <p:sp>
        <p:nvSpPr>
          <p:cNvPr id="3" name="Content Placeholder 2"/>
          <p:cNvSpPr>
            <a:spLocks noGrp="1"/>
          </p:cNvSpPr>
          <p:nvPr>
            <p:ph sz="quarter" idx="1"/>
          </p:nvPr>
        </p:nvSpPr>
        <p:spPr/>
        <p:txBody>
          <a:bodyPr>
            <a:normAutofit/>
          </a:bodyPr>
          <a:lstStyle/>
          <a:p>
            <a:pPr>
              <a:buFont typeface="Courier New" pitchFamily="49" charset="0"/>
              <a:buChar char="o"/>
            </a:pPr>
            <a:r>
              <a:rPr lang="fa-IR" sz="3200" dirty="0" smtClean="0">
                <a:cs typeface="B Koodak" pitchFamily="2" charset="-78"/>
              </a:rPr>
              <a:t>پینا غل و زنجیر را از بیملران روانی جدا کرد و به نتایج خوبی رسید بطوریکه بسیاری از بیماران بهبود یافته و مرخص شدند.</a:t>
            </a:r>
          </a:p>
          <a:p>
            <a:pPr>
              <a:buFont typeface="Courier New" pitchFamily="49" charset="0"/>
              <a:buChar char="o"/>
            </a:pPr>
            <a:r>
              <a:rPr lang="fa-IR" sz="3200" dirty="0" smtClean="0">
                <a:cs typeface="B Koodak" pitchFamily="2" charset="-78"/>
              </a:rPr>
              <a:t>با همه پیشرفت ها در نخستین سال های 1900 هنوز مردم بیماری های روانی را نمی شناختندو تیمارستان و بیمار روانی ایجاد رعب و وحشت می کرد.</a:t>
            </a:r>
          </a:p>
          <a:p>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smtClean="0">
                <a:cs typeface="B Homa" pitchFamily="2" charset="-78"/>
              </a:rPr>
              <a:t>تسهیلات درمانی نوین</a:t>
            </a:r>
            <a:endParaRPr lang="fa-IR" sz="4400" dirty="0">
              <a:cs typeface="B Homa" pitchFamily="2" charset="-78"/>
            </a:endParaRPr>
          </a:p>
        </p:txBody>
      </p:sp>
      <p:sp>
        <p:nvSpPr>
          <p:cNvPr id="3" name="Content Placeholder 2"/>
          <p:cNvSpPr>
            <a:spLocks noGrp="1"/>
          </p:cNvSpPr>
          <p:nvPr>
            <p:ph sz="quarter" idx="1"/>
          </p:nvPr>
        </p:nvSpPr>
        <p:spPr/>
        <p:txBody>
          <a:bodyPr>
            <a:normAutofit lnSpcReduction="10000"/>
          </a:bodyPr>
          <a:lstStyle/>
          <a:p>
            <a:pPr algn="just"/>
            <a:r>
              <a:rPr lang="fa-IR" sz="3600" dirty="0" smtClean="0">
                <a:cs typeface="B Koodak" pitchFamily="2" charset="-78"/>
              </a:rPr>
              <a:t>نسبت به گذشته وضع بیمارستان های روانی بسیار بهتر شده و در آن ها خدماتی چون رواندرمانی فردی، گروهی، فعالیت های تفریحی، کاردرمانی و دوره های آموزشی برای ترخیص از بیمارستان ارائه می شود.</a:t>
            </a:r>
          </a:p>
          <a:p>
            <a:pPr algn="just"/>
            <a:r>
              <a:rPr lang="fa-IR" sz="3600" dirty="0" smtClean="0">
                <a:cs typeface="B Koodak" pitchFamily="2" charset="-78"/>
              </a:rPr>
              <a:t>جنبش پناه گاه زدایی: بدلیل اثرات زیانبار بستری شدن از 1960 بجای مداوا در بیمارستان بر درمان در محیط زندگی تأکید شد.</a:t>
            </a:r>
          </a:p>
          <a:p>
            <a:pPr algn="just"/>
            <a:endParaRPr lang="fa-IR" sz="3600" dirty="0">
              <a:cs typeface="B Koodak"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fa-IR" sz="4400" dirty="0" smtClean="0">
                <a:cs typeface="B Homa" pitchFamily="2" charset="-78"/>
              </a:rPr>
              <a:t>متخصصانی که به رواندرمانی می پردازند</a:t>
            </a:r>
            <a:endParaRPr lang="fa-IR" sz="44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روان پزشک</a:t>
            </a:r>
          </a:p>
          <a:p>
            <a:pPr algn="just"/>
            <a:r>
              <a:rPr lang="fa-IR" sz="3200" dirty="0" smtClean="0">
                <a:cs typeface="B Koodak" pitchFamily="2" charset="-78"/>
              </a:rPr>
              <a:t>روانکاو</a:t>
            </a:r>
          </a:p>
          <a:p>
            <a:pPr algn="just"/>
            <a:r>
              <a:rPr lang="fa-IR" sz="3200" dirty="0" smtClean="0">
                <a:cs typeface="B Koodak" pitchFamily="2" charset="-78"/>
              </a:rPr>
              <a:t>روان شناس     بالینی</a:t>
            </a:r>
          </a:p>
          <a:p>
            <a:pPr algn="just">
              <a:buNone/>
            </a:pPr>
            <a:r>
              <a:rPr lang="fa-IR" sz="3200" dirty="0" smtClean="0">
                <a:cs typeface="B Koodak" pitchFamily="2" charset="-78"/>
              </a:rPr>
              <a:t>                           مشاوره</a:t>
            </a:r>
          </a:p>
          <a:p>
            <a:pPr algn="just">
              <a:buNone/>
            </a:pPr>
            <a:r>
              <a:rPr lang="fa-IR" sz="3200" dirty="0" smtClean="0">
                <a:cs typeface="B Koodak" pitchFamily="2" charset="-78"/>
              </a:rPr>
              <a:t>                          آموزشگاهی</a:t>
            </a:r>
          </a:p>
          <a:p>
            <a:pPr algn="just"/>
            <a:r>
              <a:rPr lang="fa-IR" sz="3200" dirty="0" smtClean="0">
                <a:cs typeface="B Koodak" pitchFamily="2" charset="-78"/>
              </a:rPr>
              <a:t>مددکار اجتماعی</a:t>
            </a:r>
          </a:p>
          <a:p>
            <a:pPr algn="just"/>
            <a:r>
              <a:rPr lang="fa-IR" sz="3200" dirty="0" smtClean="0">
                <a:cs typeface="B Koodak" pitchFamily="2" charset="-78"/>
              </a:rPr>
              <a:t>پرستار روانپزشکی</a:t>
            </a:r>
          </a:p>
          <a:p>
            <a:pPr algn="just">
              <a:buNone/>
            </a:pPr>
            <a:endParaRPr lang="fa-IR" sz="3200" dirty="0">
              <a:cs typeface="B Koodak" pitchFamily="2" charset="-78"/>
            </a:endParaRPr>
          </a:p>
        </p:txBody>
      </p:sp>
      <p:sp>
        <p:nvSpPr>
          <p:cNvPr id="5" name="Right Brace 4"/>
          <p:cNvSpPr/>
          <p:nvPr/>
        </p:nvSpPr>
        <p:spPr>
          <a:xfrm>
            <a:off x="5429256" y="2714620"/>
            <a:ext cx="500066" cy="1785950"/>
          </a:xfrm>
          <a:prstGeom prst="rightBrace">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fa-I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شیوه های رواندرمانی</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600" dirty="0" smtClean="0">
                <a:cs typeface="B Koodak" pitchFamily="2" charset="-78"/>
              </a:rPr>
              <a:t>رواندرمانی: درمان اختلال های روانی به کمک تدابیر روان شناختی(غیر از تدابیر جسمانی یا زیستی)</a:t>
            </a:r>
          </a:p>
          <a:p>
            <a:pPr algn="just"/>
            <a:r>
              <a:rPr lang="fa-IR" sz="3600" dirty="0" smtClean="0">
                <a:cs typeface="B Koodak" pitchFamily="2" charset="-78"/>
              </a:rPr>
              <a:t>هدف کمک به بیمار در راستای اینست که بتواند رفتار، اندیشه و هیجاناتش را طوری تغییر دهد که برای کنار آمدن با فشار روانی و مردم شیوه های کارسازتری را بکار ببرد.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درمان های روانکاوی</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600" dirty="0" smtClean="0">
                <a:cs typeface="B Koodak" pitchFamily="2" charset="-78"/>
              </a:rPr>
              <a:t>مفروضه اصلی: تا وقتی شخص شناخت کاملی از زیربنای ناهوشیار اختلال کنونی خود در روابط اولیه اش با والدین، خواهر و برادرهایش پیدانکند نمی تواند اختلالش را حل و فصل کند.</a:t>
            </a:r>
          </a:p>
          <a:p>
            <a:pPr algn="just"/>
            <a:r>
              <a:rPr lang="fa-IR" sz="3600" dirty="0" smtClean="0">
                <a:cs typeface="B Koodak" pitchFamily="2" charset="-78"/>
              </a:rPr>
              <a:t>هدف روانکاوی به هوشیاری آوردن تعارض های ناهوشیار و حل آن ها بصورتی معقولانه تر می باشد.</a:t>
            </a:r>
            <a:endParaRPr lang="fa-IR" sz="3600" dirty="0">
              <a:cs typeface="B Koodak" pitchFamily="2"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1372</TotalTime>
  <Words>1516</Words>
  <Application>Microsoft Office PowerPoint</Application>
  <PresentationFormat>On-screen Show (4:3)</PresentationFormat>
  <Paragraphs>125</Paragraphs>
  <Slides>24</Slides>
  <Notes>24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24</vt:i4>
      </vt:variant>
    </vt:vector>
  </HeadingPairs>
  <TitlesOfParts>
    <vt:vector size="38" baseType="lpstr">
      <vt:lpstr>Arial</vt:lpstr>
      <vt:lpstr>B Davat</vt:lpstr>
      <vt:lpstr>B Ferdosi</vt:lpstr>
      <vt:lpstr>B Homa</vt:lpstr>
      <vt:lpstr>B Jadid</vt:lpstr>
      <vt:lpstr>B Koodak</vt:lpstr>
      <vt:lpstr>B Titr</vt:lpstr>
      <vt:lpstr>Calibri</vt:lpstr>
      <vt:lpstr>Century Schoolbook</vt:lpstr>
      <vt:lpstr>Courier New</vt:lpstr>
      <vt:lpstr>Times New Roman</vt:lpstr>
      <vt:lpstr>Wingdings</vt:lpstr>
      <vt:lpstr>Wingdings 2</vt:lpstr>
      <vt:lpstr>Oriel</vt:lpstr>
      <vt:lpstr>فصل شانزدهم    روش های درمان</vt:lpstr>
      <vt:lpstr>زمینه تاریخی</vt:lpstr>
      <vt:lpstr>زمینه تاریخی</vt:lpstr>
      <vt:lpstr>نخستین تیمارستان ها</vt:lpstr>
      <vt:lpstr>نخستین تیمارستان ها</vt:lpstr>
      <vt:lpstr>تسهیلات درمانی نوین</vt:lpstr>
      <vt:lpstr>متخصصانی که به رواندرمانی می پردازند</vt:lpstr>
      <vt:lpstr>شیوه های رواندرمانی</vt:lpstr>
      <vt:lpstr>درمان های روانکاوی</vt:lpstr>
      <vt:lpstr>درمان های روانکاوی</vt:lpstr>
      <vt:lpstr>رفتاردرمانی</vt:lpstr>
      <vt:lpstr>رفتاردرمانی</vt:lpstr>
      <vt:lpstr>رفتاردرمانی</vt:lpstr>
      <vt:lpstr>رفتاردرمانی شناختی</vt:lpstr>
      <vt:lpstr>درمان های انسان گرا</vt:lpstr>
      <vt:lpstr>شیوه درمانی درمانجومدار</vt:lpstr>
      <vt:lpstr>رویکرد التقاطی</vt:lpstr>
      <vt:lpstr>گروه درمانی، زوج درمانی و خانواده درمانی</vt:lpstr>
      <vt:lpstr>درمان کودکان</vt:lpstr>
      <vt:lpstr>عامل های مشترک رواندرمانی ها</vt:lpstr>
      <vt:lpstr>درمان های زیستی</vt:lpstr>
      <vt:lpstr>داروهای رواندرمانبخش</vt:lpstr>
      <vt:lpstr>داروهای رواندرمانبخش</vt:lpstr>
      <vt:lpstr>درمان با ضربه برقی تشنج آور</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 Haghighat</dc:creator>
  <cp:lastModifiedBy>Windows User</cp:lastModifiedBy>
  <cp:revision>8</cp:revision>
  <dcterms:created xsi:type="dcterms:W3CDTF">2013-05-02T14:13:39Z</dcterms:created>
  <dcterms:modified xsi:type="dcterms:W3CDTF">2019-09-28T20:07:23Z</dcterms:modified>
</cp:coreProperties>
</file>