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1" r:id="rId1"/>
  </p:sldMasterIdLst>
  <p:notesMasterIdLst>
    <p:notesMasterId r:id="rId26"/>
  </p:notesMasterIdLst>
  <p:handoutMasterIdLst>
    <p:handoutMasterId r:id="rId27"/>
  </p:handoutMasterIdLst>
  <p:sldIdLst>
    <p:sldId id="442" r:id="rId2"/>
    <p:sldId id="542" r:id="rId3"/>
    <p:sldId id="616" r:id="rId4"/>
    <p:sldId id="543" r:id="rId5"/>
    <p:sldId id="545" r:id="rId6"/>
    <p:sldId id="617" r:id="rId7"/>
    <p:sldId id="460" r:id="rId8"/>
    <p:sldId id="618" r:id="rId9"/>
    <p:sldId id="462" r:id="rId10"/>
    <p:sldId id="619" r:id="rId11"/>
    <p:sldId id="625" r:id="rId12"/>
    <p:sldId id="463" r:id="rId13"/>
    <p:sldId id="551" r:id="rId14"/>
    <p:sldId id="552" r:id="rId15"/>
    <p:sldId id="546" r:id="rId16"/>
    <p:sldId id="502" r:id="rId17"/>
    <p:sldId id="553" r:id="rId18"/>
    <p:sldId id="550" r:id="rId19"/>
    <p:sldId id="594" r:id="rId20"/>
    <p:sldId id="595" r:id="rId21"/>
    <p:sldId id="596" r:id="rId22"/>
    <p:sldId id="557" r:id="rId23"/>
    <p:sldId id="513" r:id="rId24"/>
    <p:sldId id="516" r:id="rId25"/>
  </p:sldIdLst>
  <p:sldSz cx="9144000" cy="6858000" type="screen4x3"/>
  <p:notesSz cx="6781800" cy="9926638"/>
  <p:defaultTextStyle>
    <a:defPPr>
      <a:defRPr lang="fa-I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CC0066"/>
    <a:srgbClr val="000000"/>
    <a:srgbClr val="0033CC"/>
    <a:srgbClr val="CC0099"/>
    <a:srgbClr val="D60093"/>
    <a:srgbClr val="0000CC"/>
    <a:srgbClr val="008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79" autoAdjust="0"/>
    <p:restoredTop sz="94650" autoAdjust="0"/>
  </p:normalViewPr>
  <p:slideViewPr>
    <p:cSldViewPr>
      <p:cViewPr varScale="1">
        <p:scale>
          <a:sx n="49" d="100"/>
          <a:sy n="49" d="100"/>
        </p:scale>
        <p:origin x="-140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5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notesViewPr>
    <p:cSldViewPr>
      <p:cViewPr varScale="1">
        <p:scale>
          <a:sx n="40" d="100"/>
          <a:sy n="40" d="100"/>
        </p:scale>
        <p:origin x="-3120" y="-126"/>
      </p:cViewPr>
      <p:guideLst>
        <p:guide orient="horz" pos="3127"/>
        <p:guide pos="21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5A9BE-94FE-4753-80A8-7DF72ED08392}" type="datetimeFigureOut">
              <a:rPr lang="en-US" smtClean="0"/>
              <a:pPr/>
              <a:t>15-Mar-20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E8B1A-6AA3-467A-BC5F-34FF2A21B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98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A2E5F25-8B2D-4A12-A516-27858315208B}" type="datetimeFigureOut">
              <a:rPr lang="en-US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27652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9428583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EC97FC2-4DD5-4B7A-A46F-33EE4D5BAEE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15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7ABEF6-4D98-40E0-8DDB-820566700FF0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34BCB-E969-485C-A50F-62F47094A91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64EFC-9528-4E1D-A1B4-F17BAACD4557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FBEE-AAFC-40EA-9FD1-29B4FB36638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7F184D-75F6-4F59-843B-E795BFED0969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B073B-AC76-443E-AC5A-E54BF5DD9A3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771BEB-8EC9-4D5D-9C05-66C6A7C59BD0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E1985C-4A22-410F-BE09-5D32A943617A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ACA05-1F35-4F18-8714-D990DDD80B6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C65CE8-4E05-4C89-A051-DB57788203CB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387A09-3BEB-4998-9D7E-170377486D9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E599E-4F4F-4995-8758-9D3A5B07BF2F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8BD6B-945E-446C-B2B7-AFF5C85EECB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18D4EC-6A08-4319-89F4-3A852472684F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C1D69-2B1C-4474-BF7A-9930601C499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85D3F0-88BF-4DC4-8FAF-E88C7C037D94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C2A03-949D-45D3-AF98-1D70EE8A8F8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BF848-07C3-4B44-9FEB-4A67ED1CFA2D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0EDE8-F70D-47D8-985E-BFB02368B3B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4C8F2A-7074-4645-A816-DECFDD450696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C3378-6DEA-4927-8E64-3A679B69ADC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5C7BAE-D859-41BC-85C4-C857EE01A771}" type="datetime1">
              <a:rPr lang="en-US" smtClean="0"/>
              <a:pPr>
                <a:defRPr/>
              </a:pPr>
              <a:t>15-Mar-20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B6DAED-2640-4C50-B448-F0BEBF660A0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 fontScale="85000" lnSpcReduction="20000"/>
          </a:bodyPr>
          <a:lstStyle/>
          <a:p>
            <a:pPr algn="r" rtl="1">
              <a:lnSpc>
                <a:spcPct val="80000"/>
              </a:lnSpc>
              <a:buNone/>
            </a:pPr>
            <a:r>
              <a:rPr lang="fa-IR" sz="2600" b="1" dirty="0" smtClean="0">
                <a:latin typeface="Times New Roman" pitchFamily="18" charset="0"/>
                <a:cs typeface="+mj-cs"/>
              </a:rPr>
              <a:t>رفرنس: </a:t>
            </a:r>
            <a:r>
              <a:rPr lang="fa-IR" sz="26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پزشكي عقابيان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6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فصل 4)</a:t>
            </a:r>
            <a:r>
              <a:rPr lang="fa-IR" sz="2600" b="1" dirty="0" smtClean="0">
                <a:latin typeface="Times New Roman" pitchFamily="18" charset="0"/>
                <a:cs typeface="+mj-cs"/>
              </a:rPr>
              <a:t> </a:t>
            </a:r>
            <a:endParaRPr lang="fa-IR" sz="26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ctr" rtl="1">
              <a:buNone/>
            </a:pPr>
            <a:r>
              <a:rPr lang="fa-IR" sz="2600" b="1" dirty="0" smtClean="0">
                <a:solidFill>
                  <a:srgbClr val="FF0000"/>
                </a:solidFill>
                <a:cs typeface="+mj-cs"/>
              </a:rPr>
              <a:t>بخش پنجم: تشکیل تصویر در رادیولوژی</a:t>
            </a:r>
            <a:r>
              <a:rPr lang="fa-IR" sz="2600" b="1" dirty="0" smtClean="0">
                <a:cs typeface="+mj-cs"/>
              </a:rPr>
              <a:t> صفحه 181</a:t>
            </a:r>
            <a:endParaRPr lang="en-US" sz="2600" dirty="0" smtClean="0">
              <a:cs typeface="+mj-cs"/>
            </a:endParaRPr>
          </a:p>
          <a:p>
            <a:pPr algn="r" rtl="1"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موضوع:</a:t>
            </a:r>
          </a:p>
          <a:p>
            <a:pPr algn="ctr" rtl="1">
              <a:buNone/>
            </a:pP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5 A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A</a:t>
            </a:r>
            <a:endParaRPr lang="fa-IR" sz="43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400" b="1" dirty="0" smtClean="0">
                <a:solidFill>
                  <a:srgbClr val="0000CC"/>
                </a:solidFill>
                <a:cs typeface="+mj-cs"/>
              </a:rPr>
              <a:t>فیلم پرتو نگاری و خصوصیات آن</a:t>
            </a:r>
            <a:endParaRPr lang="en-US" sz="2400" dirty="0" smtClean="0">
              <a:solidFill>
                <a:srgbClr val="0000CC"/>
              </a:solidFill>
              <a:cs typeface="+mj-cs"/>
            </a:endParaRPr>
          </a:p>
          <a:p>
            <a:pPr algn="r" rtl="1">
              <a:buNone/>
              <a:defRPr/>
            </a:pPr>
            <a:r>
              <a:rPr lang="fa-I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ساختمان فیلم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وعمل ظهور و ثبوت تصویر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صفحه 181</a:t>
            </a:r>
          </a:p>
          <a:p>
            <a:pPr algn="r" rtl="1">
              <a:lnSpc>
                <a:spcPct val="80000"/>
              </a:lnSpc>
              <a:buNone/>
            </a:pPr>
            <a:r>
              <a:rPr lang="fa-I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دانسيته اپتيكي فيلم صفحه 183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None/>
            </a:pPr>
            <a:r>
              <a:rPr lang="fa-I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کنتراست تصویر </a:t>
            </a:r>
            <a:r>
              <a:rPr lang="fa-IR" sz="18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صفحه </a:t>
            </a:r>
            <a:r>
              <a:rPr lang="fa-IR" sz="1800" b="1" dirty="0" smtClean="0">
                <a:solidFill>
                  <a:srgbClr val="0000CC"/>
                </a:solidFill>
                <a:cs typeface="+mj-cs"/>
              </a:rPr>
              <a:t>184</a:t>
            </a:r>
          </a:p>
          <a:p>
            <a:pPr algn="r" rtl="1">
              <a:lnSpc>
                <a:spcPct val="80000"/>
              </a:lnSpc>
              <a:buNone/>
            </a:pPr>
            <a:r>
              <a:rPr lang="fa-IR" sz="2400" b="1" dirty="0" smtClean="0">
                <a:solidFill>
                  <a:srgbClr val="0000CC"/>
                </a:solidFill>
                <a:cs typeface="+mj-cs"/>
              </a:rPr>
              <a:t>صفحات تقویت کننده و خصوصیات آنها صفحه 185</a:t>
            </a:r>
            <a:endParaRPr lang="en-GB" sz="2400" dirty="0" smtClean="0">
              <a:solidFill>
                <a:srgbClr val="0000CC"/>
              </a:solidFill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2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latin typeface="Times New Roman" pitchFamily="18" charset="0"/>
                <a:cs typeface="+mj-cs"/>
              </a:rPr>
              <a:t>اهداف: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latin typeface="Times New Roman" pitchFamily="18" charset="0"/>
                <a:cs typeface="+mj-cs"/>
              </a:rPr>
              <a:t>اهميت موضوع وكاربرد محتواي درس: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latin typeface="Times New Roman" pitchFamily="18" charset="0"/>
                <a:cs typeface="+mj-cs"/>
              </a:rPr>
              <a:t>اولويت تدريس:</a:t>
            </a: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2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latin typeface="Times New Roman" pitchFamily="18" charset="0"/>
                <a:cs typeface="+mj-cs"/>
              </a:rPr>
              <a:t>منابع بيشترجهت پژوهش و امتحان:</a:t>
            </a: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فيزيك پزشكي  تکاور </a:t>
            </a:r>
            <a:r>
              <a:rPr lang="fa-IR" sz="2200" b="1" dirty="0" smtClean="0">
                <a:latin typeface="Times New Roman" pitchFamily="18" charset="0"/>
                <a:cs typeface="+mj-cs"/>
              </a:rPr>
              <a:t>- </a:t>
            </a:r>
            <a:r>
              <a:rPr lang="fa-IR" sz="22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راديولوژي تشخيصي (كريستينسن)</a:t>
            </a:r>
            <a:endParaRPr lang="en-US" sz="22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2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200" b="1" dirty="0" smtClean="0">
                <a:latin typeface="Times New Roman" pitchFamily="18" charset="0"/>
                <a:cs typeface="+mj-cs"/>
              </a:rPr>
              <a:t>نحوه ارزيابي: </a:t>
            </a:r>
            <a:r>
              <a:rPr lang="fa-IR" sz="22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كوييز- امتحان- حضور و غياب</a:t>
            </a:r>
            <a:endParaRPr lang="en-US" sz="22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2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3810000" y="6324600"/>
            <a:ext cx="21336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8534400" cy="712787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57400"/>
            <a:ext cx="3147406" cy="202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944"/>
    </mc:Choice>
    <mc:Fallback xmlns="">
      <p:transition spd="slow" advTm="89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82000" cy="48736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Image Contrast </a:t>
            </a:r>
            <a:r>
              <a:rPr lang="fa-IR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  </a:t>
            </a:r>
            <a:endParaRPr lang="en-US" sz="2800" b="1" dirty="0" smtClean="0">
              <a:solidFill>
                <a:srgbClr val="A5002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304800" y="609600"/>
            <a:ext cx="8534400" cy="60198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altLang="fa-IR" sz="20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optical density of two point on the exposed film</a:t>
            </a:r>
          </a:p>
          <a:p>
            <a:pPr>
              <a:buNone/>
            </a:pPr>
            <a:r>
              <a:rPr lang="en-US" altLang="fa-I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Contrast= </a:t>
            </a:r>
            <a:r>
              <a:rPr lang="en-US" sz="2400" b="1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baseline="-25000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2  </a:t>
            </a:r>
            <a:r>
              <a:rPr lang="en-US" sz="2400" b="1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- D</a:t>
            </a:r>
            <a:r>
              <a:rPr lang="en-US" sz="2400" b="1" baseline="-25000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</a:p>
          <a:p>
            <a:pPr>
              <a:buNone/>
            </a:pPr>
            <a:endParaRPr lang="en-US" altLang="fa-IR" sz="2400" b="1" dirty="0" smtClean="0">
              <a:solidFill>
                <a:srgbClr val="99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da-DK" sz="2000" b="1" dirty="0" smtClean="0">
                <a:latin typeface="Times New Roman" pitchFamily="18" charset="0"/>
                <a:cs typeface="Times New Roman" panose="02020603050405020304" pitchFamily="18" charset="0"/>
              </a:rPr>
              <a:t>contrast = log (I</a:t>
            </a:r>
            <a:r>
              <a:rPr lang="en-US" sz="2000" b="1" baseline="-25000" dirty="0" smtClean="0">
                <a:latin typeface="Times New Roman" pitchFamily="18" charset="0"/>
                <a:cs typeface="Times New Roman" panose="02020603050405020304" pitchFamily="18" charset="0"/>
              </a:rPr>
              <a:t>o</a:t>
            </a:r>
            <a:r>
              <a:rPr lang="da-DK" sz="2000" b="1" dirty="0" smtClean="0">
                <a:latin typeface="Times New Roman" pitchFamily="18" charset="0"/>
                <a:cs typeface="Times New Roman" panose="02020603050405020304" pitchFamily="18" charset="0"/>
              </a:rPr>
              <a:t>/I</a:t>
            </a:r>
            <a:r>
              <a:rPr lang="en-US" sz="2000" b="1" baseline="-25000" dirty="0" smtClean="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da-DK" sz="2000" b="1" dirty="0" smtClean="0">
                <a:latin typeface="Times New Roman" pitchFamily="18" charset="0"/>
                <a:cs typeface="Times New Roman" panose="02020603050405020304" pitchFamily="18" charset="0"/>
              </a:rPr>
              <a:t>) – log (I</a:t>
            </a:r>
            <a:r>
              <a:rPr lang="en-US" sz="2000" b="1" baseline="-25000" dirty="0" smtClean="0">
                <a:latin typeface="Times New Roman" pitchFamily="18" charset="0"/>
                <a:cs typeface="Times New Roman" panose="02020603050405020304" pitchFamily="18" charset="0"/>
              </a:rPr>
              <a:t>o</a:t>
            </a:r>
            <a:r>
              <a:rPr lang="da-DK" sz="2000" b="1" dirty="0" smtClean="0">
                <a:latin typeface="Times New Roman" pitchFamily="18" charset="0"/>
                <a:cs typeface="Times New Roman" panose="02020603050405020304" pitchFamily="18" charset="0"/>
              </a:rPr>
              <a:t>/I</a:t>
            </a:r>
            <a:r>
              <a:rPr lang="en-US" sz="2000" b="1" baseline="-25000" dirty="0" smtClean="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da-DK" sz="2000" b="1" dirty="0" smtClean="0">
                <a:latin typeface="Times New Roman" pitchFamily="18" charset="0"/>
                <a:cs typeface="Times New Roman" panose="02020603050405020304" pitchFamily="18" charset="0"/>
              </a:rPr>
              <a:t>)   </a:t>
            </a:r>
          </a:p>
          <a:p>
            <a:pPr eaLnBrk="1" hangingPunct="1">
              <a:buFont typeface="Arial" pitchFamily="34" charset="0"/>
              <a:buNone/>
            </a:pPr>
            <a:r>
              <a:rPr lang="da-DK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Contrast = - (log I</a:t>
            </a:r>
            <a:r>
              <a:rPr lang="en-US" sz="2400" b="1" baseline="-25000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da-DK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 - log I</a:t>
            </a:r>
            <a:r>
              <a:rPr lang="en-US" sz="2400" b="1" baseline="-25000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da-DK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buFont typeface="Arial" pitchFamily="34" charset="0"/>
              <a:buNone/>
            </a:pPr>
            <a:r>
              <a:rPr lang="da-DK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The image Cotrast is important in diagonesti radigraghi </a:t>
            </a:r>
          </a:p>
          <a:p>
            <a:pPr algn="r" rtl="1" eaLnBrk="1" hangingPunct="1">
              <a:buNone/>
            </a:pPr>
            <a:r>
              <a:rPr 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تفسیر پزشک</a:t>
            </a:r>
          </a:p>
          <a:p>
            <a:pPr algn="l" eaLnBrk="1" hangingPunct="1">
              <a:buNone/>
            </a:pPr>
            <a:endParaRPr lang="fa-IR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l" eaLnBrk="1" hangingPunct="1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Factors affecting C : </a:t>
            </a:r>
          </a:p>
          <a:p>
            <a:pPr algn="l" eaLnBrk="1" hangingPunct="1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kVp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Body Thickness: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 (d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2-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baseline="-25000" dirty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)</a:t>
            </a: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  </a:t>
            </a:r>
            <a:endParaRPr lang="fa-IR" sz="2000" b="1" dirty="0" smtClean="0">
              <a:solidFill>
                <a:srgbClr val="003399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l"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linear attenuation </a:t>
            </a:r>
            <a:r>
              <a:rPr lang="fa-IR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(µ</a:t>
            </a:r>
            <a:r>
              <a:rPr lang="en-US" sz="2000" b="1" baseline="-25000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- µ</a:t>
            </a:r>
            <a:r>
              <a:rPr lang="en-US" sz="2000" b="1" baseline="-25000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) </a:t>
            </a:r>
            <a:r>
              <a:rPr lang="fa-IR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rtl="1" eaLnBrk="1" hangingPunct="1">
              <a:buNone/>
            </a:pPr>
            <a:endParaRPr lang="fa-IR" sz="2000" b="1" dirty="0" smtClean="0">
              <a:solidFill>
                <a:srgbClr val="990033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33794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D683FE2-7736-470D-8E71-1CE2479A925E}" type="slidenum">
              <a:rPr lang="ar-SA">
                <a:cs typeface="Arial" charset="0"/>
              </a:rPr>
              <a:pPr>
                <a:defRPr/>
              </a:pPr>
              <a:t>10</a:t>
            </a:fld>
            <a:endParaRPr lang="en-US" dirty="0">
              <a:cs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47"/>
    </mc:Choice>
    <mc:Fallback xmlns="">
      <p:transition spd="slow" advTm="9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2792"/>
            <a:ext cx="3960439" cy="64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4"/>
    </mc:Choice>
    <mc:Fallback xmlns="">
      <p:transition spd="slow" advTm="14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28600"/>
            <a:ext cx="8777318" cy="64008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منحني مشخصه فيلم:  </a:t>
            </a:r>
          </a:p>
          <a:p>
            <a:pPr algn="r" rtl="1" eaLnBrk="1" hangingPunct="1">
              <a:lnSpc>
                <a:spcPct val="80000"/>
              </a:lnSpc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منحنی ویژه فیلم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لازم است که </a:t>
            </a:r>
            <a:r>
              <a:rPr lang="fa-IR" sz="2000" b="1" u="sng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رابطه بین </a:t>
            </a:r>
            <a:r>
              <a:rPr lang="fa-IR" sz="2000" b="1" u="sng" dirty="0" smtClean="0">
                <a:solidFill>
                  <a:srgbClr val="CC0099"/>
                </a:solidFill>
                <a:latin typeface="Times New Roman" pitchFamily="18" charset="0"/>
                <a:cs typeface="+mj-cs"/>
              </a:rPr>
              <a:t>تابشی</a:t>
            </a:r>
            <a:r>
              <a:rPr lang="fa-IR" sz="2000" b="1" u="sng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که به فیلم میرسد و </a:t>
            </a:r>
            <a:r>
              <a:rPr lang="fa-IR" sz="2000" b="1" u="sng" dirty="0" smtClean="0">
                <a:solidFill>
                  <a:srgbClr val="CC0099"/>
                </a:solidFill>
                <a:latin typeface="Times New Roman" pitchFamily="18" charset="0"/>
                <a:cs typeface="+mj-cs"/>
              </a:rPr>
              <a:t>دانسیته ای </a:t>
            </a:r>
            <a:r>
              <a:rPr lang="fa-IR" sz="2000" b="1" u="sng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که روی فیلم ایجاد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میشود بدانیم</a:t>
            </a:r>
          </a:p>
          <a:p>
            <a:pPr algn="r" rtl="1" eaLnBrk="1" hangingPunct="1">
              <a:lnSpc>
                <a:spcPct val="80000"/>
              </a:lnSpc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رسم منحنی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تغییرهای دانسیته فیلم (چگالی) در برابر شدت تابشی که به فیلم میرسد.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0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گامای فیلم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بیشینه ( ماکزیمم)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شیب منحنی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را گامای فیلم نامند و 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بیانگر</a:t>
            </a:r>
          </a:p>
          <a:p>
            <a:pPr algn="r" rtl="1">
              <a:lnSpc>
                <a:spcPct val="80000"/>
              </a:lnSpc>
              <a:buNone/>
            </a:pP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کنتراست فیلم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ما ميگويد كه چقدر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 </a:t>
            </a:r>
            <a:r>
              <a:rPr lang="fa-IR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تغيير در تابش به فيلم تغيير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در دانسيته فيلم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پيدا ميشود.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فیلمی که اندازه آن برابر 1 باشد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</a:t>
            </a:r>
            <a:r>
              <a:rPr lang="el-GR" sz="2000" b="1" dirty="0" smtClean="0">
                <a:latin typeface="Times New Roman" pitchFamily="18" charset="0"/>
                <a:cs typeface="+mj-cs"/>
              </a:rPr>
              <a:t>γ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= 45)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نگاره ای با کنتراست دلخواه است.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 </a:t>
            </a:r>
            <a:r>
              <a:rPr lang="fa-IR" sz="2000" b="1" dirty="0" smtClean="0">
                <a:solidFill>
                  <a:srgbClr val="FF3399"/>
                </a:solidFill>
                <a:latin typeface="Times New Roman" pitchFamily="18" charset="0"/>
                <a:cs typeface="+mj-cs"/>
              </a:rPr>
              <a:t>منحني مشخصه فيلم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 </a:t>
            </a: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اگر بجاي تفاضل دانسيته هاي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D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2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،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تفاوت در مقادير اكسپوژر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ايجاد كننده آنها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را (بر حسب لگاريتم) از منحني مشخصه فيلم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قرار دهيم، طبق رابطه </a:t>
            </a:r>
          </a:p>
          <a:p>
            <a:pPr algn="ctr" rtl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-D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  <a:sym typeface="Symbol"/>
              </a:rPr>
              <a:t>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(logE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- log E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)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buNone/>
            </a:pP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در اين فرمول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E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E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اكسپوژرها يا پرتودهي هاي مربوط به</a:t>
            </a:r>
          </a:p>
          <a:p>
            <a:pPr algn="r" rtl="1">
              <a:lnSpc>
                <a:spcPct val="80000"/>
              </a:lnSpc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دانسيته هاي  پر شيب ترين قسمت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منحني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هستند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  <a:sym typeface="Symbol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  <a:sym typeface="Symbol"/>
              </a:rPr>
              <a:t> </a:t>
            </a:r>
            <a:r>
              <a:rPr lang="en-US" sz="2000" b="1" u="sng" dirty="0" smtClean="0">
                <a:solidFill>
                  <a:srgbClr val="FF0066"/>
                </a:solidFill>
                <a:latin typeface="Times New Roman" pitchFamily="18" charset="0"/>
                <a:cs typeface="+mj-cs"/>
                <a:sym typeface="Symbol"/>
              </a:rPr>
              <a:t></a:t>
            </a:r>
            <a:r>
              <a:rPr lang="en-US" sz="2000" b="1" u="sng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u="sng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شيب منحي مشخصه فيلم مي باشد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 كنتراست فيلم را تعيين مي كند.</a:t>
            </a: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12</a:t>
            </a:fld>
            <a:endParaRPr lang="fa-I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7" y="3124200"/>
            <a:ext cx="309534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766"/>
    </mc:Choice>
    <mc:Fallback xmlns="">
      <p:transition spd="slow" advTm="138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32460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حساسيت فيلم     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185</a:t>
            </a:r>
            <a:endParaRPr lang="en-US" sz="2000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حساسيت يك فيلم راديوگرافي،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معني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كمترين ميزان تشعشع  اشعه ايكس است كه مي تواند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دانسيته مشخصي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را ايجاد نمايد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فيلمهاي حساسيت بالا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داراي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ذرات برميدنقره درشت تري در امولسيون فيلم هستند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و لذا با نور كمتري (اشعه ايكس) تحت تاثير قرار گرفته و سياهي روي آنها ايجاد مي شود. 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</a:t>
            </a:r>
          </a:p>
          <a:p>
            <a:pPr marL="274320" indent="-274320" algn="ctr" rtl="1">
              <a:buClr>
                <a:schemeClr val="accent3"/>
              </a:buClr>
              <a:buNone/>
              <a:defRPr/>
            </a:pP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صفحات تقویت کننده </a:t>
            </a:r>
            <a:r>
              <a:rPr lang="fa-IR" sz="1800" b="1" dirty="0" smtClean="0">
                <a:cs typeface="+mj-cs"/>
              </a:rPr>
              <a:t>(فولی - </a:t>
            </a:r>
            <a:r>
              <a:rPr lang="fa-IR" sz="1800" b="1" dirty="0" smtClean="0">
                <a:latin typeface="Times New Roman" pitchFamily="18" charset="0"/>
                <a:cs typeface="+mj-cs"/>
              </a:rPr>
              <a:t>صفحات تشديد كننده يا اسكرين) </a:t>
            </a:r>
            <a:r>
              <a:rPr lang="fa-IR" sz="1800" b="1" dirty="0" smtClean="0">
                <a:cs typeface="+mj-cs"/>
              </a:rPr>
              <a:t> </a:t>
            </a:r>
            <a:endParaRPr lang="en-US" sz="1800" b="1" dirty="0" smtClean="0">
              <a:cs typeface="+mj-cs"/>
            </a:endParaRP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صفحات </a:t>
            </a: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تقویت کننده </a:t>
            </a:r>
            <a:r>
              <a:rPr lang="fa-IR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يا اسكرين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این صفحات انرژي دسته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پرتو ايكس پر انرژی</a:t>
            </a:r>
            <a:r>
              <a:rPr lang="en-GB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endParaRPr lang="fa-IR" sz="2000" b="1" dirty="0" smtClean="0">
              <a:solidFill>
                <a:srgbClr val="0080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قبل از رسيدن به فيلم به چندین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نور مرئي کم انرژی تبديل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شده و نور اين صفحات فيلم را تحت تابش قرار مي دهند. </a:t>
            </a:r>
            <a:endParaRPr lang="fa-IR" sz="2000" b="1" dirty="0" smtClean="0">
              <a:cs typeface="+mj-cs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a-IR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تقسیم بندی فیلمهای رادیوگرافی به دو گروه اصلی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A</a:t>
            </a:r>
            <a:r>
              <a:rPr lang="fa-IR" sz="2000" b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 :تابش بطور مستقیم: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اين فيلم ها بطور مستقيم توسط پرتو ايكس مورد تابش قرار میگيرند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 مانند فيلم هاي دندانپزشكي و چشم)</a:t>
            </a:r>
          </a:p>
          <a:p>
            <a:pPr algn="r" rtl="1" eaLnBrk="1" hangingPunct="1">
              <a:buNone/>
              <a:defRPr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B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: تركيب فيلم اسكرين </a:t>
            </a:r>
          </a:p>
          <a:p>
            <a:pPr algn="r" rtl="1" eaLnBrk="1" hangingPunct="1"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فيلم هاي با حساسيت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بسيار پايين به ايكس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ولي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با حساسيت نسبتاً بالا ( حدود 90درصد) به نور مرئي </a:t>
            </a: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كاهش دوز جذبي بيمار: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كاهش بين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25 تا 100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هنگام استفاده از صفحات تشديد كننده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8414683-BBAE-4893-8872-03F55EF04CB1}" type="slidenum">
              <a:rPr lang="ar-SA">
                <a:cs typeface="Arial" charset="0"/>
              </a:rPr>
              <a:pPr>
                <a:defRPr/>
              </a:pPr>
              <a:t>13</a:t>
            </a:fld>
            <a:endParaRPr lang="en-US" dirty="0">
              <a:cs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94"/>
    </mc:Choice>
    <mc:Fallback xmlns="">
      <p:transition spd="slow" advTm="132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248400"/>
          </a:xfrm>
        </p:spPr>
        <p:txBody>
          <a:bodyPr>
            <a:normAutofit/>
          </a:bodyPr>
          <a:lstStyle/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محل دو صفحه تشديد كننده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درون كاست و فیلم بین صفحات تقویت کننده قرار گرفته</a:t>
            </a:r>
          </a:p>
          <a:p>
            <a:pPr algn="r" rtl="1"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جنس ماده صفحه تشدید کننده 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از ماده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تابشگر </a:t>
            </a:r>
            <a:r>
              <a:rPr lang="fa-IR" sz="2000" b="1" u="sng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(فسفر)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تشکیل شده </a:t>
            </a: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فسفر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هنگامی که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فسفر با اشعه ایکس تحریک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شود ؛ از خود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نور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ساطع میکند  </a:t>
            </a: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  <a:defRPr/>
            </a:pP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مشهور ترین این فسفرها:</a:t>
            </a:r>
          </a:p>
          <a:p>
            <a:pPr algn="r" rtl="1" eaLnBrk="1" hangingPunct="1">
              <a:buFont typeface="Wingdings" pitchFamily="2" charset="2"/>
              <a:buChar char="Ø"/>
              <a:defRPr/>
            </a:pP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نوع قدیمی: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تنگستات کلسیم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(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(Ca WO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4</a:t>
            </a: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که</a:t>
            </a: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نور آبی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تشعشع مینماید</a:t>
            </a:r>
          </a:p>
          <a:p>
            <a:pPr algn="r" rtl="1" eaLnBrk="1" hangingPunct="1">
              <a:buFont typeface="Wingdings" pitchFamily="2" charset="2"/>
              <a:buChar char="Ø"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سولفید روی </a:t>
            </a:r>
          </a:p>
          <a:p>
            <a:pPr algn="r" rtl="1" eaLnBrk="1" hangingPunct="1">
              <a:buFont typeface="Wingdings" pitchFamily="2" charset="2"/>
              <a:buChar char="Ø"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سولفات سرب باریم </a:t>
            </a:r>
          </a:p>
          <a:p>
            <a:pPr algn="r" rtl="1" eaLnBrk="1" hangingPunct="1">
              <a:buFont typeface="Wingdings" pitchFamily="2" charset="2"/>
              <a:buChar char="Ø"/>
              <a:defRPr/>
            </a:pP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جدیدا</a:t>
            </a:r>
            <a:r>
              <a:rPr lang="fa-IR" sz="2000" b="1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smtClean="0">
                <a:cs typeface="+mj-cs"/>
              </a:rPr>
              <a:t>اکنون </a:t>
            </a:r>
            <a:r>
              <a:rPr lang="fa-IR" sz="2000" b="1" dirty="0" smtClean="0">
                <a:cs typeface="+mj-cs"/>
              </a:rPr>
              <a:t>از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مواد نادر خاکي گادلينيوم و لانتانوم </a:t>
            </a:r>
          </a:p>
          <a:p>
            <a:pPr algn="r" rtl="1">
              <a:buFont typeface="Wingdings" pitchFamily="2" charset="2"/>
              <a:buChar char="Ø"/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سولفات باريم استرونسيم، ييتريوم و</a:t>
            </a:r>
            <a:endParaRPr lang="fa-IR" sz="2000" b="1" dirty="0" smtClean="0">
              <a:cs typeface="+mj-cs"/>
            </a:endParaRPr>
          </a:p>
          <a:p>
            <a:pPr algn="r" rtl="1">
              <a:buFont typeface="Wingdings" pitchFamily="2" charset="2"/>
              <a:buChar char="Ø"/>
              <a:defRPr/>
            </a:pPr>
            <a:endParaRPr lang="fa-IR" sz="2000" b="1" dirty="0" smtClean="0">
              <a:cs typeface="+mj-cs"/>
            </a:endParaRPr>
          </a:p>
          <a:p>
            <a:pPr algn="r" rtl="1">
              <a:buFont typeface="Wingdings" pitchFamily="2" charset="2"/>
              <a:buChar char="Ø"/>
              <a:defRPr/>
            </a:pPr>
            <a:endParaRPr lang="fa-IR" sz="2000" b="1" dirty="0">
              <a:cs typeface="+mj-cs"/>
            </a:endParaRPr>
          </a:p>
          <a:p>
            <a:pPr algn="r" rtl="1">
              <a:buFont typeface="Wingdings" pitchFamily="2" charset="2"/>
              <a:buChar char="Ø"/>
              <a:defRPr/>
            </a:pPr>
            <a:endParaRPr lang="fa-IR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فاکتور تقویت: </a:t>
            </a:r>
            <a:r>
              <a:rPr lang="fa-IR" sz="2000" b="1" dirty="0" smtClean="0">
                <a:cs typeface="+mj-cs"/>
              </a:rPr>
              <a:t>برای نمایش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چگونگی تبدیل اشعه ایکس به نور مرئی</a:t>
            </a:r>
            <a:r>
              <a:rPr lang="fa-IR" sz="2000" b="1" dirty="0" smtClean="0">
                <a:cs typeface="+mj-cs"/>
              </a:rPr>
              <a:t> در این صفحات و موثر بدن این تبدیل، فاکتور تقویت می شود.</a:t>
            </a:r>
            <a:endParaRPr lang="en-US" sz="2000" dirty="0" smtClean="0">
              <a:solidFill>
                <a:srgbClr val="D60093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u="sng" dirty="0" smtClean="0">
                <a:solidFill>
                  <a:srgbClr val="D60093"/>
                </a:solidFill>
                <a:cs typeface="+mj-cs"/>
              </a:rPr>
              <a:t>پرتودهی لازم بدون صفحات</a:t>
            </a: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 = </a:t>
            </a:r>
            <a:r>
              <a:rPr lang="en-US" sz="2000" b="1" dirty="0" smtClean="0">
                <a:solidFill>
                  <a:srgbClr val="D60093"/>
                </a:solidFill>
                <a:cs typeface="+mj-cs"/>
              </a:rPr>
              <a:t> ) </a:t>
            </a: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 </a:t>
            </a:r>
            <a:r>
              <a:rPr lang="en-US" sz="2000" b="1" dirty="0" smtClean="0">
                <a:solidFill>
                  <a:srgbClr val="D60093"/>
                </a:solidFill>
                <a:cs typeface="+mj-cs"/>
              </a:rPr>
              <a:t>   (  I.F </a:t>
            </a: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فاکتور تقویت</a:t>
            </a:r>
            <a:endParaRPr lang="en-US" sz="2000" dirty="0" smtClean="0">
              <a:solidFill>
                <a:srgbClr val="D60093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پرتو دهی لازم با صفحات</a:t>
            </a:r>
          </a:p>
          <a:p>
            <a:pPr marL="274320" indent="-274320" algn="r" rtl="1">
              <a:buClr>
                <a:schemeClr val="accent3"/>
              </a:buClr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Wingdings" pitchFamily="2" charset="2"/>
              <a:buChar char="Ø"/>
              <a:defRPr/>
            </a:pPr>
            <a:endParaRPr lang="en-GB" sz="2000" b="1" dirty="0" smtClean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A9B7919-E01D-4162-A815-D21FB41588B1}" type="slidenum">
              <a:rPr lang="ar-SA">
                <a:cs typeface="Arial" charset="0"/>
              </a:rPr>
              <a:pPr>
                <a:defRPr/>
              </a:pPr>
              <a:t>14</a:t>
            </a:fld>
            <a:endParaRPr lang="en-US">
              <a:cs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3329879" cy="214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658"/>
    </mc:Choice>
    <mc:Fallback xmlns="">
      <p:transition spd="slow" advTm="97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10600" cy="64198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a-IR" sz="2400" b="1" dirty="0">
                <a:cs typeface="+mj-cs"/>
              </a:rPr>
              <a:t>  </a:t>
            </a: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كاست راديوگرافي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186</a:t>
            </a:r>
            <a:endParaRPr lang="en-US" sz="2000" dirty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 	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جعبه اي است شامل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لايه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هاي غير قابل نفوذ به نور مرئي، </a:t>
            </a:r>
            <a:r>
              <a:rPr lang="fa-IR" sz="2000" b="1" dirty="0">
                <a:latin typeface="Times New Roman" pitchFamily="18" charset="0"/>
                <a:cs typeface="+mj-cs"/>
              </a:rPr>
              <a:t>كه صفحات تقويت كننده و فيلم راديولوژي را بصورت ساندويچي در خود جاي مي دهد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سطح داخلي كاست </a:t>
            </a:r>
            <a:r>
              <a:rPr lang="fa-IR" sz="2000" b="1" dirty="0">
                <a:latin typeface="Times New Roman" pitchFamily="18" charset="0"/>
                <a:cs typeface="+mj-cs"/>
              </a:rPr>
              <a:t>توسط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صفحات تقويت كننده </a:t>
            </a:r>
            <a:r>
              <a:rPr lang="fa-IR" sz="2000" b="1" dirty="0">
                <a:latin typeface="Times New Roman" pitchFamily="18" charset="0"/>
                <a:cs typeface="+mj-cs"/>
              </a:rPr>
              <a:t>پوشانده شده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است.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صفحه بالايي كاست </a:t>
            </a:r>
            <a:r>
              <a:rPr lang="fa-IR" sz="2000" b="1" dirty="0">
                <a:latin typeface="Times New Roman" pitchFamily="18" charset="0"/>
                <a:cs typeface="+mj-cs"/>
              </a:rPr>
              <a:t>كه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در معرض تابش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اشعه </a:t>
            </a:r>
            <a:r>
              <a:rPr lang="fa-IR" sz="2000" b="1" dirty="0">
                <a:latin typeface="Times New Roman" pitchFamily="18" charset="0"/>
                <a:cs typeface="+mj-cs"/>
              </a:rPr>
              <a:t>است نسبت به اشعه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i="1" dirty="0" smtClean="0">
                <a:latin typeface="Times New Roman" pitchFamily="18" charset="0"/>
                <a:cs typeface="+mj-cs"/>
              </a:rPr>
              <a:t>x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شفاف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بوده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و از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جنس يك ماده سبك يا پلاستيك</a:t>
            </a:r>
            <a:r>
              <a:rPr lang="fa-IR" sz="2000" b="1" dirty="0">
                <a:latin typeface="Times New Roman" pitchFamily="18" charset="0"/>
                <a:cs typeface="+mj-cs"/>
              </a:rPr>
              <a:t> است. 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صفحه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پشتي كاست</a:t>
            </a:r>
            <a:r>
              <a:rPr lang="fa-IR" sz="2000" b="1" dirty="0">
                <a:latin typeface="Times New Roman" pitchFamily="18" charset="0"/>
                <a:cs typeface="+mj-cs"/>
              </a:rPr>
              <a:t>، </a:t>
            </a:r>
            <a:r>
              <a:rPr lang="en-US" sz="2000" b="1" i="1" dirty="0">
                <a:latin typeface="Times New Roman" pitchFamily="18" charset="0"/>
                <a:cs typeface="+mj-cs"/>
              </a:rPr>
              <a:t>‌</a:t>
            </a:r>
            <a:r>
              <a:rPr lang="fa-IR" sz="2000" b="1" dirty="0">
                <a:latin typeface="Times New Roman" pitchFamily="18" charset="0"/>
                <a:cs typeface="+mj-cs"/>
              </a:rPr>
              <a:t>از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جنس فلز با عدد اتمي بالا است </a:t>
            </a:r>
            <a:r>
              <a:rPr lang="fa-IR" sz="2000" b="1" dirty="0">
                <a:latin typeface="Times New Roman" pitchFamily="18" charset="0"/>
                <a:cs typeface="+mj-cs"/>
              </a:rPr>
              <a:t>تا تشعشعات جذب نشده در صفحات تقويت كننده يا فيلم را جذب كند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فيلم و كاست ها در اندازه هاي </a:t>
            </a:r>
            <a:r>
              <a:rPr lang="fa-IR" sz="2000" b="1" dirty="0">
                <a:latin typeface="Times New Roman" pitchFamily="18" charset="0"/>
                <a:cs typeface="+mj-cs"/>
              </a:rPr>
              <a:t>مختلف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en-US" sz="2000" b="1" i="1" dirty="0">
                <a:latin typeface="Times New Roman" pitchFamily="18" charset="0"/>
                <a:cs typeface="+mj-cs"/>
              </a:rPr>
              <a:t>cm</a:t>
            </a:r>
            <a:r>
              <a:rPr lang="fa-IR" sz="2000" b="1" dirty="0">
                <a:latin typeface="Times New Roman" pitchFamily="18" charset="0"/>
                <a:cs typeface="+mj-cs"/>
              </a:rPr>
              <a:t>35×43، </a:t>
            </a:r>
            <a:r>
              <a:rPr lang="en-US" sz="2000" b="1" i="1" dirty="0">
                <a:latin typeface="Times New Roman" pitchFamily="18" charset="0"/>
                <a:cs typeface="+mj-cs"/>
              </a:rPr>
              <a:t>cm</a:t>
            </a:r>
            <a:r>
              <a:rPr lang="fa-IR" sz="2000" b="1" dirty="0">
                <a:latin typeface="Times New Roman" pitchFamily="18" charset="0"/>
                <a:cs typeface="+mj-cs"/>
              </a:rPr>
              <a:t>35×35، </a:t>
            </a:r>
            <a:r>
              <a:rPr lang="en-US" sz="2000" b="1" i="1" dirty="0">
                <a:latin typeface="Times New Roman" pitchFamily="18" charset="0"/>
                <a:cs typeface="+mj-cs"/>
              </a:rPr>
              <a:t>cm</a:t>
            </a:r>
            <a:r>
              <a:rPr lang="fa-IR" sz="2000" b="1" dirty="0">
                <a:latin typeface="Times New Roman" pitchFamily="18" charset="0"/>
                <a:cs typeface="+mj-cs"/>
              </a:rPr>
              <a:t>40×30، </a:t>
            </a:r>
            <a:r>
              <a:rPr lang="en-US" sz="2000" b="1" i="1" dirty="0">
                <a:latin typeface="Times New Roman" pitchFamily="18" charset="0"/>
                <a:cs typeface="+mj-cs"/>
              </a:rPr>
              <a:t>cm</a:t>
            </a:r>
            <a:r>
              <a:rPr lang="fa-IR" sz="2000" b="1" dirty="0">
                <a:latin typeface="Times New Roman" pitchFamily="18" charset="0"/>
                <a:cs typeface="+mj-cs"/>
              </a:rPr>
              <a:t>30×24 و </a:t>
            </a:r>
            <a:r>
              <a:rPr lang="en-US" sz="2000" b="1" i="1" dirty="0">
                <a:latin typeface="Times New Roman" pitchFamily="18" charset="0"/>
                <a:cs typeface="+mj-cs"/>
              </a:rPr>
              <a:t>cm</a:t>
            </a:r>
            <a:r>
              <a:rPr lang="fa-IR" sz="2000" b="1" dirty="0">
                <a:latin typeface="Times New Roman" pitchFamily="18" charset="0"/>
                <a:cs typeface="+mj-cs"/>
              </a:rPr>
              <a:t>24×18.</a:t>
            </a:r>
            <a:endParaRPr lang="en-US" sz="2000" dirty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fa-IR" sz="2000" b="1" dirty="0">
                <a:cs typeface="+mj-cs"/>
              </a:rPr>
              <a:t> </a:t>
            </a:r>
            <a:endParaRPr lang="en-US" sz="2000" dirty="0">
              <a:cs typeface="+mj-cs"/>
            </a:endParaRPr>
          </a:p>
          <a:p>
            <a:pPr>
              <a:buNone/>
            </a:pPr>
            <a:endParaRPr lang="fa-IR" sz="2000" dirty="0">
              <a:cs typeface="+mj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15</a:t>
            </a:fld>
            <a:endParaRPr lang="fa-I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572000"/>
            <a:ext cx="3329879" cy="214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03"/>
    </mc:Choice>
    <mc:Fallback xmlns="">
      <p:transition spd="slow" advTm="65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343672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 روشهاي راديولوژي بدون فيلم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186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هدف از راديولوژي ديجيتال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جايگزين شدن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سيستم ديجيتال و مونيتور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بجای  فيلم و اسكرين و 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نمايش اطلاعات تصاوير اشعه ایکس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صورت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عدد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تصوير آنالوگ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نوع اطلاعات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تصویرذرات هالوئيد نقره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بصورت تصوير آنالوگ وپيوسته هستند 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تصوير دیجیتال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تعدادي </a:t>
            </a:r>
            <a:r>
              <a:rPr lang="fa-IR" sz="2000" b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سلولهاي تصوير مجزا (بنام  </a:t>
            </a:r>
            <a:r>
              <a:rPr lang="en-US" sz="2000" b="1" i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pixel</a:t>
            </a:r>
            <a:r>
              <a:rPr lang="fa-IR" sz="2000" b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تقسيم شده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تصوير بصورت يك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ماتريس دو بعدي از پيكسل ها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 هر پيكسل بصورت يك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عدد در مقیاس خاکستری یا روشنایی میباشد.</a:t>
            </a:r>
          </a:p>
          <a:p>
            <a:pPr algn="r" rtl="1">
              <a:buNone/>
            </a:pPr>
            <a:endParaRPr lang="fa-IR" sz="2000" b="1" dirty="0" smtClean="0">
              <a:solidFill>
                <a:srgbClr val="0080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قسمتهای راديولوژي ديجيتال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سيستم آشكارساز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:جهت بدست آوردن تصوير ديجيتال يك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سيستم آشكارساز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لازم است تا بتواند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فوتون هاي 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i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x-ray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را ثبت كند 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تشكيل تصوير قابل ديد، و ذخيره اطلاعات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براي مراجعات آينده. 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مزایا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امكان انجام موارد ديگر از 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قبيل پردازش، انتقال اطلاعات، بازيابي سريع، و ثبت و فشرده سازي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تصاوير</a:t>
            </a:r>
            <a:endParaRPr lang="fa-IR" sz="2000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dirty="0">
              <a:latin typeface="Times New Roman" pitchFamily="18" charset="0"/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16</a:t>
            </a:fld>
            <a:endParaRPr lang="fa-I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51"/>
    </mc:Choice>
    <mc:Fallback xmlns="">
      <p:transition spd="slow" advTm="56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715000"/>
          </a:xfrm>
        </p:spPr>
        <p:txBody>
          <a:bodyPr>
            <a:normAutofit lnSpcReduction="10000"/>
          </a:bodyPr>
          <a:lstStyle/>
          <a:p>
            <a:pPr algn="ctr" rtl="1">
              <a:lnSpc>
                <a:spcPct val="80000"/>
              </a:lnSpc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رفرنس: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پزشكي عقابيان (فصل 4)</a:t>
            </a:r>
            <a:r>
              <a:rPr lang="fa-IR" sz="2400" b="1" dirty="0" smtClean="0">
                <a:latin typeface="Times New Roman" pitchFamily="18" charset="0"/>
                <a:cs typeface="+mj-cs"/>
              </a:rPr>
              <a:t> </a:t>
            </a:r>
            <a:endParaRPr lang="fa-IR" sz="24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ctr" rtl="1">
              <a:buNone/>
            </a:pPr>
            <a:r>
              <a:rPr lang="fa-IR" sz="2400" b="1" dirty="0" smtClean="0">
                <a:solidFill>
                  <a:srgbClr val="0000CC"/>
                </a:solidFill>
                <a:cs typeface="+mj-cs"/>
              </a:rPr>
              <a:t>بخش ششم</a:t>
            </a:r>
            <a:r>
              <a:rPr lang="fa-IR" sz="2400" b="1" dirty="0" smtClean="0">
                <a:cs typeface="+mj-cs"/>
              </a:rPr>
              <a:t>: </a:t>
            </a: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کیفیت تصویر در رادیولوژی</a:t>
            </a:r>
            <a:r>
              <a:rPr lang="en-US" sz="24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400" b="1" dirty="0" smtClean="0">
                <a:cs typeface="+mj-cs"/>
              </a:rPr>
              <a:t>صفحه 187</a:t>
            </a:r>
            <a:endParaRPr lang="en-US" sz="2400" b="1" dirty="0" smtClean="0">
              <a:cs typeface="+mj-cs"/>
            </a:endParaRPr>
          </a:p>
          <a:p>
            <a:pPr algn="r" rtl="1">
              <a:buNone/>
            </a:pPr>
            <a:endParaRPr lang="en-US" sz="2400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موضوع:</a:t>
            </a:r>
            <a:endParaRPr lang="fa-IR" sz="24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  <a:cs typeface="+mj-cs"/>
              </a:rPr>
              <a:t>تشعشع های پراکنده و راه های کاهش آن</a:t>
            </a:r>
            <a:endParaRPr lang="en-US" sz="2400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  <a:cs typeface="+mj-cs"/>
              </a:rPr>
              <a:t>بقیه بخش ششم </a:t>
            </a:r>
            <a:r>
              <a:rPr lang="fa-IR" sz="2400" b="1" u="sng" dirty="0" smtClean="0">
                <a:solidFill>
                  <a:srgbClr val="D60093"/>
                </a:solidFill>
                <a:cs typeface="+mj-cs"/>
              </a:rPr>
              <a:t>جزو سر فصل درس نیست</a:t>
            </a:r>
            <a:r>
              <a:rPr lang="fa-IR" sz="2400" b="1" dirty="0" smtClean="0">
                <a:solidFill>
                  <a:srgbClr val="006600"/>
                </a:solidFill>
                <a:cs typeface="+mj-cs"/>
              </a:rPr>
              <a:t>.</a:t>
            </a:r>
            <a:endParaRPr lang="en-US" sz="2400" dirty="0" smtClean="0">
              <a:solidFill>
                <a:srgbClr val="006600"/>
              </a:solidFill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4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اهداف: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اهميت موضوع وكاربرد محتواي درس: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اولويت تدريس: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منابع بيشترجهت پژوهش و امتحان: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فيزيك پزشكي  تکاور </a:t>
            </a:r>
            <a:r>
              <a:rPr lang="fa-IR" sz="2400" b="1" dirty="0" smtClean="0">
                <a:latin typeface="Times New Roman" pitchFamily="18" charset="0"/>
                <a:cs typeface="+mj-cs"/>
              </a:rPr>
              <a:t>-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راديولوژي تشخيصي (كريستينسن)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4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نحوه ارزيابي: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كوييز- امتحان- حضور و غياب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رفع اشكالات درسي:</a:t>
            </a:r>
            <a:endParaRPr lang="fa-IR" sz="24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7F20B33-33D0-41F7-A979-0193ABC91442}" type="slidenum">
              <a:rPr lang="ar-SA">
                <a:cs typeface="Arial" charset="0"/>
              </a:rPr>
              <a:pPr>
                <a:defRPr/>
              </a:pPr>
              <a:t>17</a:t>
            </a:fld>
            <a:endParaRPr lang="en-US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8534400" cy="484187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 fontScale="85000" lnSpcReduction="20000"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07"/>
    </mc:Choice>
    <mc:Fallback>
      <p:transition spd="slow" advTm="42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rmAutofit lnSpcReduction="10000"/>
          </a:bodyPr>
          <a:lstStyle/>
          <a:p>
            <a:pPr algn="ctr" rtl="1">
              <a:buNone/>
            </a:pPr>
            <a:r>
              <a:rPr lang="fa-IR" sz="2600" b="1" dirty="0" smtClean="0">
                <a:solidFill>
                  <a:srgbClr val="FF0000"/>
                </a:solidFill>
                <a:cs typeface="+mj-cs"/>
              </a:rPr>
              <a:t>بخش ششم: کیفیت تصویر در رادیولوژی    </a:t>
            </a:r>
            <a:r>
              <a:rPr lang="fa-IR" sz="2000" b="1" dirty="0" smtClean="0">
                <a:cs typeface="+mj-cs"/>
              </a:rPr>
              <a:t>صفحه 187</a:t>
            </a:r>
            <a:endParaRPr lang="en-US" sz="2000" dirty="0" smtClean="0">
              <a:cs typeface="+mj-cs"/>
            </a:endParaRPr>
          </a:p>
          <a:p>
            <a:pPr algn="ctr" rtl="1">
              <a:buNone/>
            </a:pPr>
            <a:r>
              <a:rPr lang="fa-IR" sz="2400" b="1" dirty="0" smtClean="0">
                <a:solidFill>
                  <a:srgbClr val="0033CC"/>
                </a:solidFill>
                <a:cs typeface="+mj-cs"/>
              </a:rPr>
              <a:t>تشعشع های پراکنده و راه های کاهش آن</a:t>
            </a:r>
            <a:endParaRPr lang="en-US" sz="2400" dirty="0" smtClean="0">
              <a:solidFill>
                <a:srgbClr val="0033CC"/>
              </a:solidFill>
              <a:cs typeface="+mj-cs"/>
            </a:endParaRP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cs typeface="+mj-cs"/>
              </a:rPr>
              <a:t> </a:t>
            </a:r>
            <a:r>
              <a:rPr lang="fa-IR" sz="24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پرتوهای پراکنده (اسکتر):</a:t>
            </a: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پرتوهای منحرف شده پس از برخورد به بافت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←</a:t>
            </a:r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زیان آور و باعث   مه آلودگی فیلم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←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کاهش کنتراست فیلم 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منبع پرتوهای پراکنده</a:t>
            </a: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پراکندگی همدوس و کمپتون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(در رادیوگرافی تشخیصی منبع اصلی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پرتوهای پراکنده کمپتون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است). 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مشخصه پرتوهای پراکنده</a:t>
            </a:r>
            <a:r>
              <a:rPr lang="fa-IR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: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فوتونها با راستای کج (بدون اطلاعات تصویری- فوتونهای درد سرزا)  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fa-IR" sz="2400" b="1" dirty="0" smtClean="0">
              <a:latin typeface="Times New Roman" pitchFamily="18" charset="0"/>
              <a:cs typeface="+mj-cs"/>
            </a:endParaRPr>
          </a:p>
          <a:p>
            <a:pPr marL="274320" indent="-274320" algn="ct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راهای کاهش مقدار پرتوهای پراکنده: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1- کاهش اندازه میدان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:کوچک ساختن اندازه میدان تا حد امکان (محدود سازی)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استفاده از محدود کنندها مثل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کولیماتو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ر؛ مخروطی ها و استوانه ها  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2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- تکنیک تصویر برداری مناسب 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استفاده از</a:t>
            </a: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 کم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تا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حد امکان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(با کاهش انرژی فوتون ها انحراف انها کم میشود)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3- استفاده از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باند کمپرس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برای کاهش ضخامت بافت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4- استفاده از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تکنیک افزایش فاصله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(بین عضو و فیلم ) </a:t>
            </a:r>
          </a:p>
          <a:p>
            <a:pPr marL="274320" indent="-274320" algn="r" rtl="1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5- کاربرد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شبکه (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گرید)</a:t>
            </a:r>
            <a:endParaRPr lang="en-US" sz="20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510"/>
    </mc:Choice>
    <mc:Fallback>
      <p:transition spd="slow" advTm="344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534400" cy="6049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" dirty="0" smtClean="0">
                <a:cs typeface="+mj-cs"/>
              </a:rPr>
              <a:t>n</a:t>
            </a:r>
            <a:endParaRPr lang="en-US" sz="8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50" y="381000"/>
            <a:ext cx="4026486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"/>
            <a:ext cx="5163457" cy="2546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15"/>
    </mc:Choice>
    <mc:Fallback>
      <p:transition spd="slow" advTm="33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172200"/>
          </a:xfrm>
        </p:spPr>
        <p:txBody>
          <a:bodyPr>
            <a:normAutofit lnSpcReduction="10000"/>
          </a:bodyPr>
          <a:lstStyle/>
          <a:p>
            <a:pPr algn="ctr" rtl="1" eaLnBrk="1" hangingPunct="1">
              <a:buNone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ساختمان فیلم  و عمل ظهور و ثبوت تصویر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181</a:t>
            </a: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فيلم فتوگرافي</a:t>
            </a:r>
            <a:r>
              <a:rPr lang="en-GB" sz="2000" b="1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 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مهمترين وسيله جهت ثبت و مشاهده اطلاعات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buFont typeface="Wingdings 2" pitchFamily="18" charset="2"/>
              <a:buNone/>
              <a:defRPr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ساختمان فیلم رادیوگرافی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مشابه فيلم هاي سياه و سفيد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عكاسي</a:t>
            </a:r>
            <a:endParaRPr lang="en-GB" sz="2000" b="1" dirty="0" smtClean="0">
              <a:solidFill>
                <a:srgbClr val="008000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buFont typeface="Wingdings 2" pitchFamily="18" charset="2"/>
              <a:buNone/>
              <a:defRPr/>
            </a:pPr>
            <a:endParaRPr lang="fa-IR" sz="2000" b="1" dirty="0" smtClean="0">
              <a:solidFill>
                <a:srgbClr val="008000"/>
              </a:solidFill>
              <a:latin typeface="Times New Roman" pitchFamily="18" charset="0"/>
              <a:cs typeface="+mj-cs"/>
            </a:endParaRPr>
          </a:p>
          <a:p>
            <a:pPr marL="457200" indent="-457200" algn="r" rtl="1" eaLnBrk="1" hangingPunct="1">
              <a:buNone/>
              <a:defRPr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1-  پايه فيلم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(Base)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لايه نسبتا“ ضخيم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و شفافي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از جنس استات سلولز يا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پلي استر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کار آن ایجاد تکیه گاه برای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لایه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حساس به اشعه و نور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 امولسیون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.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)</a:t>
            </a:r>
          </a:p>
          <a:p>
            <a:pPr algn="r" rtl="1">
              <a:buNone/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به فیلم رنگ آبي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en-US" sz="2000" b="1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اضافه </a:t>
            </a:r>
            <a:r>
              <a:rPr lang="fa-IR" sz="2000" b="1" dirty="0" smtClean="0">
                <a:cs typeface="+mj-cs"/>
              </a:rPr>
              <a:t>ميکنند که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کمک به ديد بهتر تصوير </a:t>
            </a:r>
            <a:r>
              <a:rPr lang="fa-IR" sz="2000" b="1" dirty="0" smtClean="0">
                <a:cs typeface="+mj-cs"/>
              </a:rPr>
              <a:t>کند.</a:t>
            </a:r>
          </a:p>
          <a:p>
            <a:pPr algn="r" rtl="1"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457200" indent="-457200" algn="r" rtl="1" eaLnBrk="1" hangingPunct="1">
              <a:buNone/>
              <a:defRPr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2- لایه حساس</a:t>
            </a:r>
            <a:r>
              <a:rPr lang="en-GB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به اشعه و نور ( امولسیون)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دو لايه امولسيون در دو طرف آن بكار رفته است. </a:t>
            </a:r>
          </a:p>
          <a:p>
            <a:pPr marL="457200" indent="-457200" algn="r" rtl="1" eaLnBrk="1" hangingPunct="1"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كليه تغييراتي كه منجر به تشكيل يك تصوير مرئي مي شود، در اين لايه صورت مي گيرد. </a:t>
            </a:r>
          </a:p>
          <a:p>
            <a:pPr marL="457200" indent="-457200" algn="r" rtl="1" eaLnBrk="1" hangingPunct="1"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جنس لايه هاي امولسيون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از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كريستال­هاي برمور نقره يا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(Ag Br)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تشكيل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شده اند. </a:t>
            </a:r>
          </a:p>
          <a:p>
            <a:pPr algn="r" rtl="1" eaLnBrk="1" hangingPunct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كريستالهاي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برمورنقره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(Ag</a:t>
            </a:r>
            <a:r>
              <a:rPr lang="en-US" sz="2000" b="1" baseline="30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+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Br</a:t>
            </a:r>
            <a:r>
              <a:rPr lang="en-US" sz="2000" b="1" baseline="30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-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مقدار 99-90 درصد و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يدورنقره ( 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(Ag</a:t>
            </a:r>
            <a:r>
              <a:rPr lang="en-US" sz="2000" b="1" baseline="30000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+ 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baseline="30000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-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صورت ناخالص به مقدار 10-1 درصد است.  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دو لايه ژلاتين 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بين لايه امولسيون و پايه فيلم،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لايه بسيار نازكي از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ژلاتين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قرار دارد كه در حقيقت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باعث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چسبيدن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لايه هاي امولسيون به پايه فيلم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مي گردند</a:t>
            </a:r>
            <a:endParaRPr lang="fa-IR" sz="2000" b="1" baseline="-25000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Movahedi</a:t>
            </a:r>
            <a:endParaRPr lang="en-US" dirty="0"/>
          </a:p>
        </p:txBody>
      </p:sp>
      <p:sp>
        <p:nvSpPr>
          <p:cNvPr id="28674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D678286-4B91-4902-A309-BFF5C69B3A4B}" type="slidenum">
              <a:rPr lang="ar-SA">
                <a:cs typeface="Arial" charset="0"/>
              </a:rPr>
              <a:pPr>
                <a:defRPr/>
              </a:pPr>
              <a:t>2</a:t>
            </a:fld>
            <a:endParaRPr lang="en-US">
              <a:cs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396"/>
    </mc:Choice>
    <mc:Fallback xmlns="">
      <p:transition spd="slow" advTm="167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656203" cy="433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998" y="457200"/>
            <a:ext cx="458719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93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" y="10886"/>
            <a:ext cx="4238171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76200"/>
            <a:ext cx="4724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22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534400" cy="5821363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en-GB" sz="2800" b="1" dirty="0" smtClean="0">
                <a:solidFill>
                  <a:srgbClr val="FF0000"/>
                </a:solidFill>
                <a:cs typeface="+mj-cs"/>
              </a:rPr>
              <a:t>The End</a:t>
            </a:r>
          </a:p>
          <a:p>
            <a:pPr algn="ct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جمع بندی</a:t>
            </a:r>
          </a:p>
          <a:p>
            <a:pPr algn="r" rtl="1"/>
            <a:r>
              <a:rPr lang="fa-IR" sz="2000" dirty="0" smtClean="0">
                <a:cs typeface="+mj-cs"/>
              </a:rPr>
              <a:t>دانشجویان عزیز مطالب تکمیلی همراه با چند نمونه مسئله  در زیر آورده شده است لطفا مطالعه فرمایید.</a:t>
            </a:r>
            <a:endParaRPr lang="en-GB" sz="2000" dirty="0" smtClean="0">
              <a:cs typeface="+mj-cs"/>
            </a:endParaRPr>
          </a:p>
          <a:p>
            <a:pPr algn="ctr" rtl="1">
              <a:buNone/>
            </a:pPr>
            <a:endParaRPr lang="en-US" sz="2000" b="1" dirty="0" smtClean="0">
              <a:solidFill>
                <a:srgbClr val="FF0000"/>
              </a:solidFill>
              <a:cs typeface="+mj-cs"/>
            </a:endParaRPr>
          </a:p>
          <a:p>
            <a:pPr algn="ctr" rtl="1"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مطالب تکمیلی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cs typeface="+mj-cs"/>
              </a:rPr>
              <a:t>دانسيته هاي مفيد در راديولوژي تشخيصي :</a:t>
            </a:r>
            <a:r>
              <a:rPr lang="fa-IR" sz="2000" b="1" dirty="0" smtClean="0">
                <a:cs typeface="+mj-cs"/>
              </a:rPr>
              <a:t>دانسیته اپتکی فیلم صفحه 183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دانسیته فیلم رادیوگرافی تقریباً از 0 تا 4 می باشد که به ترتیب نشان دهنده نقاط روشن و سیاه هستند.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دانسیته 4 بدین معنی است که فقط  </a:t>
            </a:r>
            <a:r>
              <a:rPr lang="en-US" sz="2000" b="1" dirty="0" smtClean="0">
                <a:cs typeface="+mj-cs"/>
              </a:rPr>
              <a:t>1/10000</a:t>
            </a:r>
            <a:r>
              <a:rPr lang="fa-IR" sz="2000" b="1" dirty="0" smtClean="0">
                <a:cs typeface="+mj-cs"/>
              </a:rPr>
              <a:t>فوتون های نوری قادر به عبور از فیلم هستند.</a:t>
            </a:r>
            <a:endParaRPr lang="en-US" sz="2000" dirty="0" smtClean="0">
              <a:cs typeface="+mj-cs"/>
            </a:endParaRPr>
          </a:p>
          <a:p>
            <a:pPr algn="r" rtl="1"/>
            <a:endParaRPr lang="en-GB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مثال: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يک دانسيته 2 يعني</a:t>
            </a:r>
            <a:r>
              <a:rPr lang="en-GB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log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o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/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t</a:t>
            </a:r>
            <a:r>
              <a:rPr lang="fa-IR" sz="2000" b="1" dirty="0" smtClean="0">
                <a:cs typeface="+mj-cs"/>
              </a:rPr>
              <a:t> چون </a:t>
            </a:r>
            <a:r>
              <a:rPr lang="en-US" sz="2000" b="1" dirty="0" smtClean="0">
                <a:cs typeface="+mj-cs"/>
              </a:rPr>
              <a:t>log100=2</a:t>
            </a:r>
            <a:r>
              <a:rPr lang="fa-IR" sz="2000" b="1" dirty="0" smtClean="0">
                <a:cs typeface="+mj-cs"/>
              </a:rPr>
              <a:t> پس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en-GB" sz="2000" b="1" dirty="0" smtClean="0">
                <a:solidFill>
                  <a:srgbClr val="006600"/>
                </a:solidFill>
                <a:cs typeface="+mj-cs"/>
              </a:rPr>
              <a:t>100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=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o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/ I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t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به اين ترتيب،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براي هر 100 فوتون نور تابيده بر فيلم  فقط 1 فوتون مي گذرد.</a:t>
            </a:r>
          </a:p>
          <a:p>
            <a:endParaRPr lang="en-US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5897563"/>
          </a:xfrm>
        </p:spPr>
        <p:txBody>
          <a:bodyPr>
            <a:normAutofit/>
          </a:bodyPr>
          <a:lstStyle/>
          <a:p>
            <a:pPr marL="0" lvl="0" indent="0" algn="ctr" rtl="1">
              <a:buNone/>
            </a:pPr>
            <a:endParaRPr lang="en-US" sz="2400" b="1" dirty="0" smtClean="0">
              <a:solidFill>
                <a:srgbClr val="FF0000"/>
              </a:solidFill>
              <a:cs typeface="+mj-cs"/>
            </a:endParaRPr>
          </a:p>
          <a:p>
            <a:pPr marL="0" lvl="0" indent="0" algn="ctr" rtl="1">
              <a:buNone/>
            </a:pP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نمونه </a:t>
            </a:r>
            <a:r>
              <a:rPr lang="fa-IR" sz="2400" b="1" dirty="0">
                <a:solidFill>
                  <a:srgbClr val="FF0000"/>
                </a:solidFill>
                <a:cs typeface="+mj-cs"/>
              </a:rPr>
              <a:t>سوالهای چهار گزینه ای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در </a:t>
            </a: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راديوگرافي چرا از صفحه تشديد كننده استفاده مي شود؟</a:t>
            </a: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الف) بهتر شدن كنتراست تصوير             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	ب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) بهتر شدن وضوح تصوير </a:t>
            </a:r>
            <a:endParaRPr lang="en-GB" sz="2800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ج)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كاهش دوز 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بيمار</a:t>
            </a:r>
            <a:r>
              <a:rPr lang="en-US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                   	د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) كاهش دانستيه 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فيلم</a:t>
            </a:r>
          </a:p>
          <a:p>
            <a:pPr marL="0" indent="0" algn="r" rtl="1">
              <a:buNone/>
            </a:pP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581025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براي كنترل دانسيته يك تصوير  معمولاً از كدام عامل استفاده مي شود؟</a:t>
            </a: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الف) شبكه( گريد)   </a:t>
            </a:r>
            <a:r>
              <a:rPr lang="en-US" sz="2000" i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      </a:t>
            </a:r>
            <a:r>
              <a:rPr lang="en-US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ب) صافي ( فيلتر)    </a:t>
            </a:r>
            <a:r>
              <a:rPr lang="en-US" sz="2000" i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    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ج</a:t>
            </a:r>
            <a:r>
              <a:rPr lang="en-US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) </a:t>
            </a:r>
            <a:r>
              <a:rPr lang="en-US" sz="2000" i="1" dirty="0" err="1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mAs</a:t>
            </a:r>
            <a:r>
              <a:rPr lang="en-US" sz="2000" i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   </a:t>
            </a:r>
            <a:r>
              <a:rPr lang="en-US" sz="2000" i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   </a:t>
            </a:r>
            <a:r>
              <a:rPr lang="en-US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د) </a:t>
            </a:r>
            <a:r>
              <a:rPr lang="en-US" sz="2000" i="1" dirty="0" err="1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Kv</a:t>
            </a:r>
            <a:endParaRPr lang="fa-IR" sz="2000" i="1" dirty="0" smtClean="0">
              <a:solidFill>
                <a:srgbClr val="660066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endParaRPr lang="fa-IR" sz="2000" b="1" dirty="0" smtClean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دانسيته </a:t>
            </a: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يك تصوير راديوگرافي عبارت است از:</a:t>
            </a: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الف) اختلاف سياهي و سفيدي در روي تصوير راديوگرافي</a:t>
            </a:r>
            <a:endParaRPr lang="en-GB" sz="2800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ب) درجه وضوح تصوير راديوگرافي</a:t>
            </a:r>
            <a:endParaRPr lang="en-GB" sz="2800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ج) مقدار بهم ريختگي تصوير در روي فيلم راديوگرافي</a:t>
            </a:r>
            <a:endParaRPr lang="en-GB" sz="2800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د) </a:t>
            </a:r>
            <a:r>
              <a:rPr lang="fa-IR" sz="2000" b="1" dirty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ميزان سياهي تصوير </a:t>
            </a:r>
            <a:r>
              <a:rPr lang="fa-IR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راديوگرافي</a:t>
            </a:r>
            <a:r>
              <a:rPr lang="en-US" sz="2000" b="1" dirty="0" smtClean="0">
                <a:solidFill>
                  <a:srgbClr val="660066"/>
                </a:solidFill>
                <a:latin typeface="Times New Roman"/>
                <a:ea typeface="Times New Roman"/>
                <a:cs typeface="+mj-cs"/>
              </a:rPr>
              <a:t>.</a:t>
            </a:r>
            <a:endParaRPr lang="en-GB" sz="2800" i="1" dirty="0">
              <a:solidFill>
                <a:srgbClr val="000000"/>
              </a:solidFill>
              <a:effectLst/>
              <a:latin typeface="Times New Roman"/>
              <a:ea typeface="Times New Roman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61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5897563"/>
          </a:xfrm>
        </p:spPr>
        <p:txBody>
          <a:bodyPr>
            <a:normAutofit/>
          </a:bodyPr>
          <a:lstStyle/>
          <a:p>
            <a:pPr lvl="0" algn="r" rtl="1">
              <a:buFont typeface="+mj-lt"/>
              <a:buAutoNum type="arabicPeriod"/>
              <a:tabLst>
                <a:tab pos="-97790" algn="l"/>
                <a:tab pos="130810" algn="l"/>
                <a:tab pos="228600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در صفحات تشديد كننده از چه پديده اي براي تبديل اشعه ايكس به نوراستفاده مي شود؟</a:t>
            </a: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spcAft>
                <a:spcPts val="0"/>
              </a:spcAft>
              <a:buNone/>
              <a:tabLst>
                <a:tab pos="-97790" algn="l"/>
                <a:tab pos="13081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الف) تشديد نوري             ب) ترمويونيك           </a:t>
            </a:r>
            <a:r>
              <a:rPr lang="fa-IR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ج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) 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فسفرسانس        </a:t>
            </a:r>
            <a:r>
              <a:rPr lang="en-US" sz="2000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د) </a:t>
            </a:r>
            <a:r>
              <a:rPr lang="fa-IR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فلورسانس</a:t>
            </a:r>
          </a:p>
          <a:p>
            <a:pPr algn="r" rtl="1">
              <a:spcAft>
                <a:spcPts val="0"/>
              </a:spcAft>
              <a:tabLst>
                <a:tab pos="-97790" algn="l"/>
                <a:tab pos="130810" algn="l"/>
              </a:tabLst>
            </a:pP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buNone/>
              <a:tabLst>
                <a:tab pos="245110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علت انتخاب ید و باریم به عنوان مواد حاجب یا </a:t>
            </a:r>
            <a:r>
              <a:rPr lang="en-US" sz="2000" i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Contrast Media</a:t>
            </a:r>
            <a:r>
              <a:rPr lang="fa-IR" sz="2000" b="1" dirty="0">
                <a:solidFill>
                  <a:srgbClr val="003399"/>
                </a:solidFill>
                <a:latin typeface="Times New Roman"/>
                <a:ea typeface="Times New Roman"/>
                <a:cs typeface="+mj-cs"/>
              </a:rPr>
              <a:t> در رادیولوژی چیست؟</a:t>
            </a:r>
            <a:endParaRPr lang="en-GB" sz="2800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spcAft>
                <a:spcPts val="0"/>
              </a:spcAft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latin typeface="Times New Roman"/>
                <a:ea typeface="Times New Roman"/>
                <a:cs typeface="+mj-cs"/>
              </a:rPr>
              <a:t>الف) توانایی این مواد در جذب پرتوهای پراکنده</a:t>
            </a:r>
            <a:endParaRPr lang="en-GB" sz="2800" i="1" dirty="0"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spcAft>
                <a:spcPts val="0"/>
              </a:spcAft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latin typeface="Times New Roman"/>
                <a:ea typeface="Times New Roman"/>
                <a:cs typeface="+mj-cs"/>
              </a:rPr>
              <a:t>ب) توانایی این مواد در افزایش انرژی متوسط پرتوهای ایکس</a:t>
            </a:r>
            <a:endParaRPr lang="en-GB" sz="2800" i="1" dirty="0"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spcAft>
                <a:spcPts val="0"/>
              </a:spcAft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 smtClean="0">
                <a:latin typeface="Times New Roman"/>
                <a:ea typeface="Times New Roman"/>
                <a:cs typeface="+mj-cs"/>
              </a:rPr>
              <a:t>ج</a:t>
            </a:r>
            <a:r>
              <a:rPr lang="en-US" sz="2000" i="1" dirty="0" smtClean="0"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 smtClean="0">
                <a:latin typeface="Times New Roman"/>
                <a:ea typeface="Times New Roman"/>
                <a:cs typeface="+mj-cs"/>
              </a:rPr>
              <a:t>) </a:t>
            </a:r>
            <a:r>
              <a:rPr lang="fa-IR" sz="2000" b="1" dirty="0">
                <a:latin typeface="Times New Roman"/>
                <a:ea typeface="Times New Roman"/>
                <a:cs typeface="+mj-cs"/>
              </a:rPr>
              <a:t>عدد اتمی بالای این مواد و امکان جذب افتراقی</a:t>
            </a:r>
            <a:endParaRPr lang="en-GB" sz="2800" i="1" dirty="0"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spcAft>
                <a:spcPts val="0"/>
              </a:spcAft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latin typeface="Times New Roman"/>
                <a:ea typeface="Times New Roman"/>
                <a:cs typeface="+mj-cs"/>
              </a:rPr>
              <a:t>د) موارد الف و </a:t>
            </a:r>
            <a:r>
              <a:rPr lang="fa-IR" sz="2000" b="1" dirty="0" smtClean="0">
                <a:latin typeface="Times New Roman"/>
                <a:ea typeface="Times New Roman"/>
                <a:cs typeface="+mj-cs"/>
              </a:rPr>
              <a:t>ج</a:t>
            </a:r>
          </a:p>
          <a:p>
            <a:pPr marL="0" indent="0" algn="justLow" rtl="1">
              <a:spcAft>
                <a:spcPts val="0"/>
              </a:spcAft>
              <a:buNone/>
              <a:tabLst>
                <a:tab pos="210820" algn="l"/>
                <a:tab pos="325120" algn="l"/>
              </a:tabLst>
            </a:pPr>
            <a:endParaRPr lang="en-GB" sz="2800" b="1" i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3399"/>
                </a:solidFill>
                <a:cs typeface="+mj-cs"/>
              </a:rPr>
              <a:t>- محلول های ظهور جزء کدام دسته هستند؟</a:t>
            </a:r>
          </a:p>
          <a:p>
            <a:pPr marL="0" indent="0" algn="r" rtl="1">
              <a:buNone/>
            </a:pPr>
            <a:r>
              <a:rPr lang="fa-IR" sz="2000" b="1" dirty="0">
                <a:cs typeface="+mj-cs"/>
              </a:rPr>
              <a:t>الف) خنثی	</a:t>
            </a:r>
            <a:r>
              <a:rPr lang="fa-IR" sz="2000" b="1" dirty="0" smtClean="0">
                <a:cs typeface="+mj-cs"/>
              </a:rPr>
              <a:t>	ب</a:t>
            </a:r>
            <a:r>
              <a:rPr lang="en-US" sz="2000" b="1" dirty="0" smtClean="0">
                <a:cs typeface="+mj-cs"/>
              </a:rPr>
              <a:t>.</a:t>
            </a:r>
            <a:r>
              <a:rPr lang="fa-IR" sz="2000" b="1" dirty="0" smtClean="0">
                <a:cs typeface="+mj-cs"/>
              </a:rPr>
              <a:t>) قلیایی		ج</a:t>
            </a:r>
            <a:r>
              <a:rPr lang="fa-IR" sz="2000" b="1" dirty="0">
                <a:cs typeface="+mj-cs"/>
              </a:rPr>
              <a:t>) اسیدی </a:t>
            </a:r>
            <a:r>
              <a:rPr lang="en-GB" sz="2000" b="1" dirty="0">
                <a:cs typeface="+mj-cs"/>
              </a:rPr>
              <a:t>	</a:t>
            </a:r>
            <a:r>
              <a:rPr lang="fa-IR" sz="2000" b="1" dirty="0" smtClean="0">
                <a:cs typeface="+mj-cs"/>
              </a:rPr>
              <a:t>	د</a:t>
            </a:r>
            <a:r>
              <a:rPr lang="fa-IR" sz="2000" b="1" dirty="0">
                <a:cs typeface="+mj-cs"/>
              </a:rPr>
              <a:t>) </a:t>
            </a:r>
            <a:r>
              <a:rPr lang="fa-IR" sz="2000" b="1" dirty="0" smtClean="0">
                <a:cs typeface="+mj-cs"/>
              </a:rPr>
              <a:t>هیچکدام</a:t>
            </a:r>
            <a:endParaRPr lang="fa-IR" sz="2000" b="1" dirty="0">
              <a:cs typeface="+mj-cs"/>
            </a:endParaRPr>
          </a:p>
          <a:p>
            <a:pPr marL="0" indent="0" algn="r" rtl="1">
              <a:buNone/>
            </a:pPr>
            <a:endParaRPr lang="en-GB" sz="2000" b="1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Film</a:t>
            </a:r>
            <a:endParaRPr lang="fa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film has two parts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en-US" sz="2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2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emulsion.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Base: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is 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oundation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radiographic film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primary purpose is to provide a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rigid structure onto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the emulsion can be coated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base or radiographic film is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 to 300 µm thick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 rigid,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lucent,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of Polyester.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4" descr="xraydept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6172200" y="2362200"/>
            <a:ext cx="2819400" cy="334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9"/>
    </mc:Choice>
    <mc:Fallback xmlns="">
      <p:transition spd="slow" advTm="9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304800"/>
            <a:ext cx="8643998" cy="6267472"/>
          </a:xfrm>
        </p:spPr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	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3- دو لايه محافظ (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روكش حفاظتي: چسب)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سرانجام </a:t>
            </a:r>
            <a:r>
              <a:rPr lang="fa-IR" sz="2000" b="1" dirty="0">
                <a:latin typeface="Times New Roman" pitchFamily="18" charset="0"/>
                <a:cs typeface="+mj-cs"/>
              </a:rPr>
              <a:t>لايه هاي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روكش حفاظتي </a:t>
            </a:r>
            <a:r>
              <a:rPr lang="fa-IR" sz="2000" b="1" dirty="0">
                <a:latin typeface="Times New Roman" pitchFamily="18" charset="0"/>
                <a:cs typeface="+mj-cs"/>
              </a:rPr>
              <a:t>شامل ژلاتين شفاف،</a:t>
            </a:r>
            <a:r>
              <a:rPr lang="en-US" sz="2000" b="1" dirty="0">
                <a:latin typeface="Times New Roman" pitchFamily="18" charset="0"/>
                <a:cs typeface="+mj-cs"/>
              </a:rPr>
              <a:t>‌ </a:t>
            </a:r>
            <a:r>
              <a:rPr lang="fa-IR" sz="2000" b="1" dirty="0">
                <a:latin typeface="Times New Roman" pitchFamily="18" charset="0"/>
                <a:cs typeface="+mj-cs"/>
              </a:rPr>
              <a:t>در سطح خارجي فيلم كشيده مي شود تا لايه هاي امولسيون را از عوامل و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صدمات مكانيكي مثل فشار، خراش و يا اصطحكاك محافظت نمايد. </a:t>
            </a: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400" b="1" dirty="0">
                <a:solidFill>
                  <a:srgbClr val="CC0066"/>
                </a:solidFill>
                <a:cs typeface="+mj-cs"/>
              </a:rPr>
              <a:t>مراحل فرایند فتوگرافیک </a:t>
            </a:r>
            <a:r>
              <a:rPr lang="fa-IR" sz="2000" b="1" dirty="0">
                <a:solidFill>
                  <a:srgbClr val="CC0066"/>
                </a:solidFill>
                <a:cs typeface="+mj-cs"/>
              </a:rPr>
              <a:t>  </a:t>
            </a:r>
            <a:r>
              <a:rPr lang="fa-IR" sz="2000" b="1" dirty="0">
                <a:cs typeface="+mj-cs"/>
              </a:rPr>
              <a:t>صفحه 183</a:t>
            </a:r>
            <a:endParaRPr lang="en-US" sz="2000" dirty="0">
              <a:cs typeface="+mj-cs"/>
            </a:endParaRPr>
          </a:p>
          <a:p>
            <a:pPr lvl="0" algn="r" rtl="1">
              <a:buClr>
                <a:srgbClr val="CC0066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خروج اشعه ایکس </a:t>
            </a:r>
            <a:r>
              <a:rPr lang="fa-IR" sz="2000" b="1" dirty="0" smtClean="0">
                <a:cs typeface="+mj-cs"/>
              </a:rPr>
              <a:t>( کم انرژی) از بافت به سمت کاست</a:t>
            </a:r>
            <a:endParaRPr lang="en-US" sz="2000" b="1" dirty="0" smtClean="0">
              <a:cs typeface="+mj-cs"/>
            </a:endParaRPr>
          </a:p>
          <a:p>
            <a:pPr lvl="0" algn="r" rtl="1">
              <a:buClr>
                <a:srgbClr val="CC0066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تبدیل اشعه به نور مریی </a:t>
            </a:r>
            <a:r>
              <a:rPr lang="fa-IR" sz="2000" b="1" dirty="0" smtClean="0">
                <a:cs typeface="+mj-cs"/>
              </a:rPr>
              <a:t>( در صفحات تقویت کننده)</a:t>
            </a:r>
            <a:endParaRPr lang="en-US" sz="2000" dirty="0" smtClean="0">
              <a:cs typeface="+mj-cs"/>
            </a:endParaRPr>
          </a:p>
          <a:p>
            <a:pPr lvl="0" algn="r" rtl="1">
              <a:buClr>
                <a:srgbClr val="CC0066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جذب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و یونیزاسیون </a:t>
            </a:r>
            <a:r>
              <a:rPr lang="fa-IR" sz="2000" b="1" dirty="0">
                <a:cs typeface="+mj-cs"/>
              </a:rPr>
              <a:t>در فیلم ( تصویر پنهان)</a:t>
            </a:r>
            <a:endParaRPr lang="en-US" sz="2000" dirty="0">
              <a:cs typeface="+mj-cs"/>
            </a:endParaRPr>
          </a:p>
          <a:p>
            <a:pPr lvl="0" algn="r" rtl="1">
              <a:buClr>
                <a:srgbClr val="CC0066"/>
              </a:buClr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تغییر شیمیایی </a:t>
            </a:r>
            <a:r>
              <a:rPr lang="fa-IR" sz="2000" b="1" dirty="0">
                <a:cs typeface="+mj-cs"/>
              </a:rPr>
              <a:t>و ظهور( تصویر سیاه شدن نقره)</a:t>
            </a:r>
            <a:endParaRPr lang="en-US" sz="2000" dirty="0">
              <a:cs typeface="+mj-cs"/>
            </a:endParaRPr>
          </a:p>
          <a:p>
            <a:pPr lvl="0" algn="r" rtl="1">
              <a:buClr>
                <a:srgbClr val="CC0066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ایجاد تصویر سیاه سفید</a:t>
            </a:r>
            <a:endParaRPr lang="en-US" sz="2000" b="1" dirty="0"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پس از برخورد اشعه یا نور مرئی با فیلم</a:t>
            </a:r>
            <a:r>
              <a:rPr lang="fa-IR" sz="2000" b="1" dirty="0" smtClean="0">
                <a:cs typeface="+mj-cs"/>
              </a:rPr>
              <a:t>: 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کریستال های برموز نقره تحت تأثیر انرژی تشعشع یونیزه شده و به صورت زیر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می آیند.                                   </a:t>
            </a:r>
            <a:r>
              <a:rPr lang="fa-IR" sz="2000" b="1" dirty="0" smtClean="0">
                <a:solidFill>
                  <a:srgbClr val="CC0099"/>
                </a:solidFill>
                <a:cs typeface="+mj-cs"/>
              </a:rPr>
              <a:t>  </a:t>
            </a:r>
            <a:r>
              <a:rPr lang="fa-IR" sz="2400" b="1" dirty="0" smtClean="0">
                <a:solidFill>
                  <a:srgbClr val="CC0099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CC0099"/>
                </a:solidFill>
                <a:cs typeface="+mj-cs"/>
              </a:rPr>
              <a:t> Ag Br → Ag</a:t>
            </a:r>
            <a:r>
              <a:rPr lang="en-US" sz="2400" b="1" baseline="30000" dirty="0" smtClean="0">
                <a:solidFill>
                  <a:srgbClr val="CC0099"/>
                </a:solidFill>
                <a:cs typeface="+mj-cs"/>
              </a:rPr>
              <a:t>+</a:t>
            </a:r>
            <a:r>
              <a:rPr lang="en-US" sz="2400" b="1" dirty="0" smtClean="0">
                <a:solidFill>
                  <a:srgbClr val="CC0099"/>
                </a:solidFill>
                <a:cs typeface="+mj-cs"/>
              </a:rPr>
              <a:t>+Br</a:t>
            </a:r>
            <a:r>
              <a:rPr lang="en-US" sz="2400" b="1" baseline="30000" dirty="0" smtClean="0">
                <a:solidFill>
                  <a:srgbClr val="CC0099"/>
                </a:solidFill>
                <a:cs typeface="+mj-cs"/>
              </a:rPr>
              <a:t>-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4</a:t>
            </a:fld>
            <a:endParaRPr lang="fa-IR" dirty="0"/>
          </a:p>
        </p:txBody>
      </p:sp>
      <p:pic>
        <p:nvPicPr>
          <p:cNvPr id="5" name="Picture 9" descr="H:\اشعه ايكس عکس\scan0001.jpg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124200" y="1448223"/>
            <a:ext cx="3048000" cy="151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:\اشعه ايكس عکس\scan0002.jpg"/>
          <p:cNvPicPr>
            <a:picLocks noChangeAspect="1" noChangeArrowheads="1"/>
          </p:cNvPicPr>
          <p:nvPr/>
        </p:nvPicPr>
        <p:blipFill>
          <a:blip r:embed="rId6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85800" y="1443633"/>
            <a:ext cx="1981200" cy="168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650"/>
    </mc:Choice>
    <mc:Fallback xmlns="">
      <p:transition spd="slow" advTm="161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>
            <a:normAutofit fontScale="92500" lnSpcReduction="10000"/>
          </a:bodyPr>
          <a:lstStyle/>
          <a:p>
            <a:pPr algn="r" rtl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-  مرحله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u="sng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ظهور</a:t>
            </a:r>
            <a:r>
              <a:rPr lang="en-US" sz="2000" b="1" u="sng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در تاريكخانه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با محلول قلیایی 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(Development</a:t>
            </a:r>
            <a:r>
              <a:rPr lang="en-GB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: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+mj-cs"/>
              </a:rPr>
              <a:t>توسط ماده ظاهر </a:t>
            </a:r>
            <a:r>
              <a:rPr lang="fa-IR" sz="2000" b="1" dirty="0" smtClean="0">
                <a:cs typeface="+mj-cs"/>
              </a:rPr>
              <a:t>کننده</a:t>
            </a:r>
            <a:r>
              <a:rPr lang="fa-IR" sz="2000" b="1" dirty="0">
                <a:solidFill>
                  <a:srgbClr val="990099"/>
                </a:solidFill>
                <a:latin typeface="Times New Roman" pitchFamily="18" charset="0"/>
                <a:cs typeface="+mj-cs"/>
              </a:rPr>
              <a:t>(محلول قليايي) </a:t>
            </a: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>
                <a:cs typeface="+mj-cs"/>
              </a:rPr>
              <a:t>یون های </a:t>
            </a:r>
            <a:r>
              <a:rPr lang="en-US" sz="2000" b="1" dirty="0">
                <a:cs typeface="+mj-cs"/>
              </a:rPr>
              <a:t>Ag</a:t>
            </a:r>
            <a:r>
              <a:rPr lang="en-US" sz="2000" b="1" baseline="30000" dirty="0">
                <a:cs typeface="+mj-cs"/>
              </a:rPr>
              <a:t>+</a:t>
            </a:r>
            <a:r>
              <a:rPr lang="fa-IR" sz="2000" b="1" dirty="0">
                <a:cs typeface="+mj-cs"/>
              </a:rPr>
              <a:t>  </a:t>
            </a:r>
            <a:r>
              <a:rPr lang="fa-IR" sz="2000" b="1" dirty="0" smtClean="0">
                <a:cs typeface="+mj-cs"/>
              </a:rPr>
              <a:t>که روی فیلم بودند </a:t>
            </a: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احیا</a:t>
            </a: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>
                <a:cs typeface="+mj-cs"/>
              </a:rPr>
              <a:t>شده </a:t>
            </a:r>
            <a:endParaRPr lang="fa-IR" sz="2000" b="1" dirty="0" smtClean="0">
              <a:cs typeface="+mj-cs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 smtClean="0">
                <a:cs typeface="+mj-cs"/>
              </a:rPr>
              <a:t>و </a:t>
            </a:r>
            <a:r>
              <a:rPr lang="fa-IR" sz="2000" b="1" dirty="0">
                <a:cs typeface="+mj-cs"/>
              </a:rPr>
              <a:t>به صورت دانه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های ریز سیاه رنگ نقره فلزی </a:t>
            </a:r>
            <a:r>
              <a:rPr lang="fa-IR" sz="2000" b="1" dirty="0">
                <a:cs typeface="+mj-cs"/>
              </a:rPr>
              <a:t>در می ایند </a:t>
            </a:r>
            <a:r>
              <a:rPr lang="fa-IR" sz="2000" b="1" dirty="0" smtClean="0">
                <a:cs typeface="+mj-cs"/>
              </a:rPr>
              <a:t>و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>
                <a:cs typeface="+mj-cs"/>
              </a:rPr>
              <a:t>به این ترتیب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تصویر قابل رویت </a:t>
            </a:r>
            <a:r>
              <a:rPr lang="fa-IR" sz="2000" b="1" dirty="0">
                <a:cs typeface="+mj-cs"/>
              </a:rPr>
              <a:t>می گردد</a:t>
            </a:r>
            <a:r>
              <a:rPr lang="en-US" sz="2000" b="1" dirty="0">
                <a:cs typeface="+mj-cs"/>
              </a:rPr>
              <a:t> .</a:t>
            </a:r>
            <a:endParaRPr lang="fa-IR" sz="2000" b="1" dirty="0">
              <a:cs typeface="+mj-cs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تبدیل یونهای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Ag</a:t>
            </a:r>
            <a:r>
              <a:rPr lang="en-US" sz="2000" b="1" baseline="30000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+ </a:t>
            </a:r>
            <a:r>
              <a:rPr lang="fa-IR" sz="2000" b="1" baseline="30000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به اتمهای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Ag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cs typeface="+mj-cs"/>
              </a:rPr>
              <a:t>همراه با آزاد شدن یک یون برم  </a:t>
            </a:r>
            <a:r>
              <a:rPr lang="en-US" sz="2000" b="1" dirty="0">
                <a:cs typeface="+mj-cs"/>
              </a:rPr>
              <a:t>(Br</a:t>
            </a:r>
            <a:r>
              <a:rPr lang="en-US" sz="2000" b="1" baseline="30000" dirty="0">
                <a:cs typeface="+mj-cs"/>
              </a:rPr>
              <a:t>-</a:t>
            </a:r>
            <a:r>
              <a:rPr lang="en-US" sz="2000" b="1" dirty="0">
                <a:cs typeface="+mj-cs"/>
              </a:rPr>
              <a:t>)</a:t>
            </a:r>
            <a:r>
              <a:rPr lang="fa-IR" sz="2000" b="1" dirty="0">
                <a:cs typeface="+mj-cs"/>
              </a:rPr>
              <a:t> </a:t>
            </a:r>
            <a:endParaRPr lang="en-GB" sz="2000" b="1" dirty="0">
              <a:latin typeface="Times New Roman" pitchFamily="18" charset="0"/>
              <a:cs typeface="+mj-cs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CC0099"/>
                </a:solidFill>
                <a:latin typeface="Times New Roman" pitchFamily="18" charset="0"/>
                <a:cs typeface="+mj-cs"/>
              </a:rPr>
              <a:t>Ag</a:t>
            </a:r>
            <a:r>
              <a:rPr lang="en-US" sz="2400" b="1" baseline="30000" dirty="0">
                <a:solidFill>
                  <a:srgbClr val="CC0099"/>
                </a:solidFill>
                <a:latin typeface="Times New Roman" pitchFamily="18" charset="0"/>
                <a:cs typeface="+mj-cs"/>
              </a:rPr>
              <a:t>+</a:t>
            </a:r>
            <a:r>
              <a:rPr lang="en-US" sz="2400" b="1" dirty="0">
                <a:solidFill>
                  <a:srgbClr val="CC0099"/>
                </a:solidFill>
                <a:latin typeface="Times New Roman" pitchFamily="18" charset="0"/>
                <a:cs typeface="+mj-cs"/>
              </a:rPr>
              <a:t> +  electron </a:t>
            </a:r>
            <a:r>
              <a:rPr lang="en-US" sz="2400" b="1" dirty="0">
                <a:solidFill>
                  <a:srgbClr val="CC0099"/>
                </a:solidFill>
                <a:cs typeface="+mj-cs"/>
              </a:rPr>
              <a:t>→</a:t>
            </a:r>
            <a:r>
              <a:rPr lang="en-US" sz="2400" b="1" dirty="0">
                <a:solidFill>
                  <a:srgbClr val="CC0099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dirty="0" smtClean="0">
                <a:solidFill>
                  <a:srgbClr val="CC0099"/>
                </a:solidFill>
                <a:latin typeface="Times New Roman" pitchFamily="18" charset="0"/>
                <a:cs typeface="+mj-cs"/>
              </a:rPr>
              <a:t>Ag</a:t>
            </a:r>
            <a:endParaRPr lang="fa-IR" sz="2400" b="1" dirty="0" smtClean="0">
              <a:solidFill>
                <a:srgbClr val="CC0099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C0099"/>
                </a:solidFill>
                <a:latin typeface="Times New Roman" pitchFamily="18" charset="0"/>
                <a:cs typeface="+mj-cs"/>
              </a:rPr>
              <a:t>ظهور صحیح: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احیا شدن تمام کریستالهای هالید نقره اکسپوز شده به نقره فلزی و بقیه باقی بمانند.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 eaLnBrk="1" hangingPunct="1">
              <a:buFont typeface="Arial" pitchFamily="34" charset="0"/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2-  مرحله ثبوت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(Fixing)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با محلول اسیدی </a:t>
            </a: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: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محلول ثابت کننده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(محلول اسیدی) </a:t>
            </a:r>
            <a:r>
              <a:rPr lang="fa-IR" sz="2000" b="1" dirty="0" smtClean="0">
                <a:solidFill>
                  <a:srgbClr val="CC0099"/>
                </a:solidFill>
                <a:latin typeface="Times New Roman" pitchFamily="18" charset="0"/>
                <a:cs typeface="+mj-cs"/>
              </a:rPr>
              <a:t>باعث </a:t>
            </a:r>
            <a:r>
              <a:rPr lang="fa-IR" sz="2000" b="1" dirty="0" smtClean="0">
                <a:solidFill>
                  <a:srgbClr val="CC0099"/>
                </a:solidFill>
                <a:cs typeface="+mj-cs"/>
              </a:rPr>
              <a:t>حل شدن برمورهای نقره </a:t>
            </a:r>
            <a:r>
              <a:rPr lang="fa-IR" sz="2000" b="1" u="sng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متأثر نشده </a:t>
            </a:r>
            <a:r>
              <a:rPr lang="fa-IR" sz="2000" b="1" dirty="0" smtClean="0">
                <a:solidFill>
                  <a:srgbClr val="CC0099"/>
                </a:solidFill>
                <a:cs typeface="+mj-cs"/>
              </a:rPr>
              <a:t>از تشعشع </a:t>
            </a:r>
            <a:r>
              <a:rPr lang="fa-IR" sz="2000" b="1" dirty="0" smtClean="0">
                <a:cs typeface="+mj-cs"/>
              </a:rPr>
              <a:t>می شوند و بدین طریق از فیلم حذف می گردند.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مثلا جاهایی که اصلا اشعهعبور نکرده بود و جذب استخوان شده بود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در نتیجه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اتمهای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Ag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روی فیلم باقی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می مانند)</a:t>
            </a:r>
          </a:p>
          <a:p>
            <a:pPr algn="r" rtl="1">
              <a:buNone/>
            </a:pP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مثال : در ریه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نقاطي از فيلم كه 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مورد تابش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قرار گرفته ا ند به رنگ 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سياه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(رنگ نقره فلزي  مثل بافت چرب) </a:t>
            </a:r>
          </a:p>
          <a:p>
            <a:pPr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</a:rPr>
              <a:t>مثل استخوان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ساير نقاط كه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اشعه دريافت نكرده اند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به رنگ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روشن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 </a:t>
            </a:r>
          </a:p>
          <a:p>
            <a:pPr algn="r" rtl="1"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3-  شتشوي فيلم در تاريكخانه 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(Washing) 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و خشک کردن 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:</a:t>
            </a:r>
          </a:p>
          <a:p>
            <a:pPr algn="r" rtl="1" eaLnBrk="1" hangingPunct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پس از مرحله ثبوت ، فيلم تحت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شستشو قرار گرفته و سپس خشك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مي گردد.</a:t>
            </a:r>
          </a:p>
          <a:p>
            <a:pPr algn="r" rtl="1" eaLnBrk="1" hangingPunct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</a:pPr>
            <a:endParaRPr lang="fa-IR" sz="2000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Font typeface="Arial" pitchFamily="34" charset="0"/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Font typeface="Arial" pitchFamily="34" charset="0"/>
              <a:buNone/>
            </a:pPr>
            <a:endParaRPr lang="en-US" sz="2400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3072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CB9D8B0-EC81-47E2-BEAB-F94314C3B0DF}" type="slidenum">
              <a:rPr lang="ar-SA">
                <a:cs typeface="Arial" charset="0"/>
              </a:rPr>
              <a:pPr>
                <a:defRPr/>
              </a:pPr>
              <a:t>5</a:t>
            </a:fld>
            <a:endParaRPr lang="en-US">
              <a:cs typeface="Arial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74"/>
    </mc:Choice>
    <mc:Fallback xmlns="">
      <p:transition spd="slow" advTm="128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Emulsion</a:t>
            </a:r>
            <a:endParaRPr lang="fa-I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emulsion: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with which x-rays or light photons from radiographic intensifying screens </a:t>
            </a:r>
            <a:r>
              <a:rPr lang="en-US" sz="2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interact. </a:t>
            </a:r>
            <a:endParaRPr lang="en-US" sz="2000" b="1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emulsion consists 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homogeneous mixture of </a:t>
            </a:r>
            <a:r>
              <a:rPr lang="en-US" sz="2000" b="1" u="sng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gelatin and silver halide crystals. </a:t>
            </a:r>
            <a:endParaRPr lang="en-US" sz="2000" b="1" u="sng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coated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evenly with a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that is 3 to 5 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thick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crystals are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1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diameter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5100" y="2971800"/>
            <a:ext cx="2628900" cy="330840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24"/>
    </mc:Choice>
    <mc:Fallback xmlns="">
      <p:transition spd="slow" advTm="8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10600" cy="6553200"/>
          </a:xfrm>
        </p:spPr>
        <p:txBody>
          <a:bodyPr>
            <a:normAutofit lnSpcReduction="10000"/>
          </a:bodyPr>
          <a:lstStyle/>
          <a:p>
            <a:pPr algn="ctr" rtl="1">
              <a:lnSpc>
                <a:spcPct val="80000"/>
              </a:lnSpc>
              <a:buNone/>
            </a:pPr>
            <a:r>
              <a:rPr lang="fa-IR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دانسيته اپتيكي فيلم</a:t>
            </a:r>
            <a:r>
              <a:rPr lang="fa-IR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183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دقت تشخیصی  با فیلم رادیولوژی 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؛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تا حدودی؛ بستگی به </a:t>
            </a:r>
            <a:r>
              <a:rPr lang="fa-IR" sz="2000" b="1" u="sng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رویت پذیر بودن اطلاعات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تشخیصی مهم روی فیلم.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چگالی فیلم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(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دانسيته اپتيكي فيلم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)</a:t>
            </a:r>
          </a:p>
          <a:p>
            <a:pPr algn="r" rtl="1">
              <a:buFont typeface="Wingdings" pitchFamily="2" charset="2"/>
              <a:buChar char="ü"/>
            </a:pP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فيلم پرتونگاري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مقابل منبع نور يكنواخت (مثل نگاتوسكوپ)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قرار داده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: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میزان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سیاهی یا تیرگی فیلم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را دانسیته فیلم گویند .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	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محاسبه چگالی (دانسيته اپتيكي فيلم)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D = log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o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/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t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 </a:t>
            </a:r>
            <a:endParaRPr lang="fa-IR" sz="2000" b="1" dirty="0" smtClean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i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نسبت شدت نور تابيده شده به فيلم 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i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o</a:t>
            </a:r>
            <a:r>
              <a:rPr lang="en-US" sz="2000" b="1" i="1" baseline="-25000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i="1" baseline="-25000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 </a:t>
            </a:r>
          </a:p>
          <a:p>
            <a:pPr algn="r" rtl="1">
              <a:buNone/>
            </a:pPr>
            <a:r>
              <a:rPr lang="fa-IR" sz="2000" b="1" i="1" baseline="-25000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i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به شدت نور عبوري از فيلم </a:t>
            </a:r>
            <a:r>
              <a:rPr lang="en-US" sz="2000" b="1" i="1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I</a:t>
            </a:r>
            <a:r>
              <a:rPr lang="en-US" sz="2000" b="1" i="1" baseline="-25000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t</a:t>
            </a:r>
            <a:endParaRPr lang="fa-IR" sz="2000" b="1" i="1" baseline="-25000" dirty="0" smtClean="0">
              <a:solidFill>
                <a:srgbClr val="FF0066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en-US" sz="2000" b="1" i="1" baseline="-25000" dirty="0" smtClean="0">
              <a:solidFill>
                <a:srgbClr val="FF0066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عوامل موثر در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چگالی (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دانسيته) يك كليشه عبارتند از: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 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شدت اشعه،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ولتاژ دستگاه،    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فاصله كانون-فيلم،    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ضخامت عضو مورد تصويربرداري،            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شرايط ظهور وثبوت،    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نوع فيلم و      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صفحه تقويت كننده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مهمترین عامل : 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تابش (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mAs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)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به فيلم رادیولوژی 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ايجاد سياه شدگي فیلم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؛ یا دانسیته میکند  . </a:t>
            </a: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307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9DDB525-A9AD-45E4-A903-8E25C47DBBC0}" type="slidenum">
              <a:rPr lang="ar-SA">
                <a:cs typeface="Arial" charset="0"/>
              </a:rPr>
              <a:pPr>
                <a:defRPr/>
              </a:pPr>
              <a:t>7</a:t>
            </a:fld>
            <a:endParaRPr lang="en-US" dirty="0">
              <a:cs typeface="Arial" charset="0"/>
            </a:endParaRPr>
          </a:p>
        </p:txBody>
      </p:sp>
      <p:pic>
        <p:nvPicPr>
          <p:cNvPr id="5" name="Picture 4" descr="xraydep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066801"/>
            <a:ext cx="173310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390"/>
    </mc:Choice>
    <mc:Fallback xmlns="">
      <p:transition spd="slow" advTm="124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Typical Plain X-Ray Study Exposures</a:t>
            </a:r>
            <a:endParaRPr lang="en-US" altLang="fa-IR" sz="2800" b="1" dirty="0" smtClean="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D: optical density </a:t>
            </a:r>
            <a:endParaRPr lang="en-US" altLang="fa-IR" sz="2400" b="1" dirty="0">
              <a:solidFill>
                <a:srgbClr val="0033CC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fa-IR" sz="2000" b="1" dirty="0" smtClean="0">
                <a:solidFill>
                  <a:srgbClr val="993366"/>
                </a:solidFill>
                <a:latin typeface="Times New Roman" pitchFamily="18" charset="0"/>
                <a:cs typeface="Times New Roman" panose="02020603050405020304" pitchFamily="18" charset="0"/>
              </a:rPr>
              <a:t>The blackening </a:t>
            </a: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(darkness ) of the film after X-ray exposure is</a:t>
            </a:r>
          </a:p>
          <a:p>
            <a:pPr marL="0" indent="0">
              <a:buNone/>
            </a:pP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 expressed in terms of its </a:t>
            </a:r>
            <a:r>
              <a:rPr lang="en-US" altLang="fa-I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optical density:</a:t>
            </a:r>
          </a:p>
          <a:p>
            <a:pPr marL="0" indent="0">
              <a:buNone/>
            </a:pPr>
            <a:endParaRPr lang="en-US" altLang="fa-IR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D = log</a:t>
            </a:r>
            <a:r>
              <a:rPr lang="en-US" altLang="fa-IR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10</a:t>
            </a: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(I</a:t>
            </a:r>
            <a:r>
              <a:rPr lang="en-US" altLang="fa-IR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/I</a:t>
            </a:r>
            <a:r>
              <a:rPr lang="en-US" altLang="fa-IR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t</a:t>
            </a:r>
            <a:r>
              <a:rPr lang="en-US" altLang="fa-IR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altLang="fa-IR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Where</a:t>
            </a:r>
          </a:p>
          <a:p>
            <a:pPr marL="0" indent="0">
              <a:buNone/>
              <a:defRPr/>
            </a:pPr>
            <a:r>
              <a:rPr lang="en-US" altLang="fa-I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en-US" altLang="fa-IR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lang="en-US" altLang="fa-I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 :  is </a:t>
            </a:r>
            <a:r>
              <a:rPr lang="en-US" alt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the light intensities </a:t>
            </a:r>
            <a:r>
              <a:rPr lang="en-US" altLang="fa-IR" sz="2000" b="1" dirty="0" smtClean="0">
                <a:solidFill>
                  <a:srgbClr val="E30FAB"/>
                </a:solidFill>
                <a:latin typeface="Times New Roman" pitchFamily="18" charset="0"/>
                <a:cs typeface="Times New Roman" panose="02020603050405020304" pitchFamily="18" charset="0"/>
              </a:rPr>
              <a:t>before</a:t>
            </a:r>
            <a:r>
              <a:rPr lang="en-US" altLang="fa-IR" sz="2000" b="1" dirty="0">
                <a:latin typeface="Times New Roman" pitchFamily="18" charset="0"/>
                <a:cs typeface="Times New Roman" panose="02020603050405020304" pitchFamily="18" charset="0"/>
              </a:rPr>
              <a:t> through the exposed </a:t>
            </a:r>
            <a:r>
              <a:rPr lang="en-US" altLang="fa-IR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film </a:t>
            </a:r>
            <a:r>
              <a:rPr lang="en-US" altLang="fa-IR" sz="2000" b="1" dirty="0">
                <a:latin typeface="Times New Roman" pitchFamily="18" charset="0"/>
                <a:cs typeface="Times New Roman" panose="02020603050405020304" pitchFamily="18" charset="0"/>
              </a:rPr>
              <a:t>material. </a:t>
            </a:r>
          </a:p>
          <a:p>
            <a:pPr marL="0" indent="0">
              <a:buNone/>
              <a:defRPr/>
            </a:pPr>
            <a:r>
              <a:rPr lang="en-US" altLang="fa-I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en-US" altLang="fa-IR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t </a:t>
            </a:r>
            <a:r>
              <a:rPr lang="en-US" altLang="fa-IR" sz="2000" b="1" baseline="-25000" dirty="0" smtClean="0">
                <a:solidFill>
                  <a:srgbClr val="9900FF"/>
                </a:solidFill>
                <a:latin typeface="Times New Roman" pitchFamily="18" charset="0"/>
                <a:cs typeface="Times New Roman" panose="02020603050405020304" pitchFamily="18" charset="0"/>
              </a:rPr>
              <a:t>  </a:t>
            </a: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: is </a:t>
            </a:r>
            <a:r>
              <a:rPr lang="en-US" altLang="fa-IR" sz="2000" b="1" dirty="0">
                <a:latin typeface="Times New Roman" pitchFamily="18" charset="0"/>
                <a:cs typeface="Times New Roman" panose="02020603050405020304" pitchFamily="18" charset="0"/>
              </a:rPr>
              <a:t>the light intensities </a:t>
            </a:r>
            <a:r>
              <a:rPr lang="en-US" altLang="fa-IR" sz="2000" b="1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after</a:t>
            </a: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 passing through the </a:t>
            </a:r>
            <a:r>
              <a:rPr lang="en-US" alt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exposed film </a:t>
            </a:r>
            <a:r>
              <a:rPr lang="en-US" altLang="fa-IR" sz="2000" b="1" dirty="0" smtClean="0">
                <a:latin typeface="Times New Roman" pitchFamily="18" charset="0"/>
                <a:cs typeface="Times New Roman" panose="02020603050405020304" pitchFamily="18" charset="0"/>
              </a:rPr>
              <a:t>material. 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4" descr="xraydept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7162800" y="990600"/>
            <a:ext cx="1981200" cy="235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22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>
            <a:normAutofit fontScale="92500" lnSpcReduction="20000"/>
          </a:bodyPr>
          <a:lstStyle/>
          <a:p>
            <a:pPr algn="ctr" rtl="1">
              <a:buNone/>
            </a:pPr>
            <a:r>
              <a:rPr lang="fa-IR" sz="26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کنتراست تصویر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صفحه </a:t>
            </a:r>
            <a:r>
              <a:rPr lang="fa-IR" sz="2000" b="1" dirty="0" smtClean="0">
                <a:cs typeface="+mj-cs"/>
              </a:rPr>
              <a:t>184</a:t>
            </a:r>
            <a:endParaRPr lang="fa-IR" sz="2000" b="1" dirty="0" smtClean="0">
              <a:solidFill>
                <a:srgbClr val="0000CC"/>
              </a:solidFill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كنتراست تصوير: </a:t>
            </a:r>
            <a:r>
              <a:rPr lang="fa-IR" sz="2000" b="1" dirty="0" smtClean="0">
                <a:cs typeface="+mj-cs"/>
              </a:rPr>
              <a:t>چیزی که رادیولوژیست از فیلم مشاهده میکند؛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اهمیت کنتراست: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کنتراست رادیوگرافی است که 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پزشک را به تفسیر و تشخیص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میرساند</a:t>
            </a:r>
          </a:p>
          <a:p>
            <a:pPr algn="r" rtl="1" eaLnBrk="1" hangingPunct="1">
              <a:buNone/>
            </a:pPr>
            <a:endParaRPr lang="fa-IR" sz="2000" b="1" dirty="0" smtClean="0"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عبارتست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از: </a:t>
            </a:r>
          </a:p>
          <a:p>
            <a:pPr algn="r" rtl="1" eaLnBrk="1" hangingPunct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u="sng" dirty="0" smtClean="0">
                <a:solidFill>
                  <a:srgbClr val="FF0066"/>
                </a:solidFill>
                <a:latin typeface="Times New Roman" pitchFamily="18" charset="0"/>
                <a:cs typeface="+mj-cs"/>
              </a:rPr>
              <a:t>اختلاف در دانسيته دو نقطه از فيلم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(سايه  و روشن) و توسط اختلاف دانسيته نوري (اپتيكي) نواحي گوناگون كليشه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بدست مي آيد: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rtl="1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Contrast= D</a:t>
            </a:r>
            <a:r>
              <a:rPr lang="en-US" sz="2000" b="1" baseline="-25000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-D</a:t>
            </a:r>
            <a:r>
              <a:rPr lang="en-US" sz="2000" b="1" baseline="-25000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1</a:t>
            </a:r>
            <a:endParaRPr lang="en-US" sz="2000" b="1" dirty="0" smtClean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در اينجا 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2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دانسيته هاي نوري مربوط به دو نقطه از فيلم راديوگرافي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مي باشند</a:t>
            </a:r>
          </a:p>
          <a:p>
            <a:pPr algn="r" rtl="1" eaLnBrk="1" hangingPunct="1">
              <a:buFont typeface="Arial" pitchFamily="34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كنتراست تفاوت 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لگاريتمهاي شدت نورهاي ورودي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از دو نقطه يك فيلم راديولوژي</a:t>
            </a:r>
          </a:p>
          <a:p>
            <a:pPr algn="r" rtl="1" eaLnBrk="1" hangingPunct="1">
              <a:buFont typeface="Arial" pitchFamily="34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اگر بجای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 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1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latin typeface="Times New Roman" pitchFamily="18" charset="0"/>
                <a:cs typeface="+mj-cs"/>
              </a:rPr>
              <a:t>2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مقدار بگذاریم </a:t>
            </a:r>
          </a:p>
          <a:p>
            <a:pPr rtl="1" eaLnBrk="1" hangingPunct="1">
              <a:buFont typeface="Arial" pitchFamily="34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                 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contrast = log (I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o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/I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) – log (I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o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/I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)</a:t>
            </a:r>
            <a:r>
              <a:rPr lang="da-DK" sz="2000" b="1" dirty="0" smtClean="0">
                <a:latin typeface="Times New Roman" pitchFamily="18" charset="0"/>
                <a:cs typeface="+mj-cs"/>
              </a:rPr>
              <a:t>   </a:t>
            </a:r>
          </a:p>
          <a:p>
            <a:pPr rtl="1" eaLnBrk="1" hangingPunct="1">
              <a:buFont typeface="Arial" pitchFamily="34" charset="0"/>
              <a:buNone/>
            </a:pP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Contrast = - (log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- log I</a:t>
            </a:r>
            <a:r>
              <a:rPr lang="en-US" sz="2000" b="1" baseline="-25000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da-DK" sz="20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)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عوامل موثر در كنتراست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كنتراست جسم با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اختلاف پتانسیل دو سر تیوپ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kVp</a:t>
            </a: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اختلاف ضخامت بافت ها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(d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-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d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</a:t>
            </a:r>
          </a:p>
          <a:p>
            <a:pPr algn="r" rtl="1" eaLnBrk="1" hangingPunct="1">
              <a:buFont typeface="Wingdings" panose="05000000000000000000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اختلاف ضرايب تضعيف بافت ها 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(µ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- µ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نسبت مستقيم</a:t>
            </a:r>
          </a:p>
          <a:p>
            <a:pPr algn="r" rtl="1" eaLnBrk="1" hangingPunct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كنتراست فيلم نيز خود بستگي به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دانسيته كلي فيلم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، دارد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 ;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شرايط ظهور و ثبوت فيلم و نوع فيلم و صفحات تشديد كننده </a:t>
            </a:r>
            <a:endParaRPr lang="en-US" sz="2000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  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مهمترین عامل</a:t>
            </a:r>
            <a:r>
              <a:rPr lang="en-GB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 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کنتراست تصویر را تنظیم میکند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33794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1447800" y="6248400"/>
            <a:ext cx="21336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D683FE2-7736-470D-8E71-1CE2479A925E}" type="slidenum">
              <a:rPr lang="ar-SA">
                <a:cs typeface="Arial" charset="0"/>
              </a:rPr>
              <a:pPr>
                <a:defRPr/>
              </a:pPr>
              <a:t>9</a:t>
            </a:fld>
            <a:endParaRPr lang="en-US" dirty="0">
              <a:cs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672"/>
    </mc:Choice>
    <mc:Fallback xmlns="">
      <p:transition spd="slow" advTm="144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1729</Words>
  <Application>Microsoft Office PowerPoint</Application>
  <PresentationFormat>On-screen Show (4:3)</PresentationFormat>
  <Paragraphs>345</Paragraphs>
  <Slides>24</Slides>
  <Notes>7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 Contrast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Mehdi</dc:creator>
  <cp:lastModifiedBy>Apadana</cp:lastModifiedBy>
  <cp:revision>414</cp:revision>
  <dcterms:created xsi:type="dcterms:W3CDTF">2006-10-28T16:00:01Z</dcterms:created>
  <dcterms:modified xsi:type="dcterms:W3CDTF">2020-03-15T16:53:04Z</dcterms:modified>
</cp:coreProperties>
</file>