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  <p:sldMasterId id="2147483741" r:id="rId2"/>
  </p:sldMasterIdLst>
  <p:notesMasterIdLst>
    <p:notesMasterId r:id="rId38"/>
  </p:notesMasterIdLst>
  <p:sldIdLst>
    <p:sldId id="291" r:id="rId3"/>
    <p:sldId id="294" r:id="rId4"/>
    <p:sldId id="295" r:id="rId5"/>
    <p:sldId id="257" r:id="rId6"/>
    <p:sldId id="258" r:id="rId7"/>
    <p:sldId id="296" r:id="rId8"/>
    <p:sldId id="261" r:id="rId9"/>
    <p:sldId id="297" r:id="rId10"/>
    <p:sldId id="262" r:id="rId11"/>
    <p:sldId id="259" r:id="rId12"/>
    <p:sldId id="263" r:id="rId13"/>
    <p:sldId id="264" r:id="rId14"/>
    <p:sldId id="265" r:id="rId15"/>
    <p:sldId id="266" r:id="rId16"/>
    <p:sldId id="267" r:id="rId17"/>
    <p:sldId id="269" r:id="rId18"/>
    <p:sldId id="270" r:id="rId19"/>
    <p:sldId id="271" r:id="rId20"/>
    <p:sldId id="272" r:id="rId21"/>
    <p:sldId id="273" r:id="rId22"/>
    <p:sldId id="274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8" r:id="rId35"/>
    <p:sldId id="289" r:id="rId36"/>
    <p:sldId id="292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BA6F6-65CA-41EF-9211-13A70CAF25CC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9405AC-20DB-4630-A7EC-268AD9DB3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019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a-IR" altLang="en-US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defRPr/>
            </a:pPr>
            <a:fld id="{A5F9D222-E2E7-4FA9-A813-2FE6BCAB1989}" type="slidenum">
              <a:rPr lang="fa-IR" smtClean="0"/>
              <a:pPr algn="l">
                <a:spcBef>
                  <a:spcPct val="0"/>
                </a:spcBef>
                <a:defRPr/>
              </a:pPr>
              <a:t>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03381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405AC-20DB-4630-A7EC-268AD9DB388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786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30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51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796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7509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7434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541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441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0505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187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5DCD6-B42A-4FBF-87FD-F6168C068F1A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530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89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5136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4819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578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0058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49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6277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4994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8258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8536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601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010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204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05649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1723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473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4420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4868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696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08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062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33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052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0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059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3657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  <p:sldLayoutId id="2147483739" r:id="rId17"/>
    <p:sldLayoutId id="2147483740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FECF67D-D590-444A-BC62-83D7656DED9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A54E7-9A49-4C73-8646-D044F2544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7458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5" descr="1_26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88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17910" indent="-160735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642938" indent="-128588">
              <a:spcBef>
                <a:spcPct val="20000"/>
              </a:spcBef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900113" indent="-128588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157288" indent="-128588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500188" indent="-128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843088" indent="-128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185988" indent="-128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528888" indent="-128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1">
              <a:spcBef>
                <a:spcPct val="0"/>
              </a:spcBef>
              <a:buFontTx/>
              <a:buNone/>
            </a:pPr>
            <a:fld id="{A762B5AF-A3CB-4D51-B3F2-E22F565E1841}" type="slidenum">
              <a:rPr lang="fa-IR" altLang="en-US" sz="675">
                <a:solidFill>
                  <a:srgbClr val="898989"/>
                </a:solidFill>
                <a:latin typeface="Calibri" panose="020F0502020204030204" pitchFamily="34" charset="0"/>
              </a:rPr>
              <a:pPr algn="l" rtl="1"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675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6" descr="1_266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093" y="681565"/>
            <a:ext cx="7389813" cy="5542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5014208"/>
      </p:ext>
    </p:extLst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5456" t="34095" r="30515" b="34521"/>
          <a:stretch/>
        </p:blipFill>
        <p:spPr>
          <a:xfrm>
            <a:off x="1610440" y="15956"/>
            <a:ext cx="6121082" cy="44947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2798" t="65101" r="27937" b="12547"/>
          <a:stretch/>
        </p:blipFill>
        <p:spPr>
          <a:xfrm>
            <a:off x="5804850" y="4579294"/>
            <a:ext cx="6387151" cy="2285534"/>
          </a:xfrm>
          <a:prstGeom prst="rect">
            <a:avLst/>
          </a:prstGeom>
        </p:spPr>
      </p:pic>
      <p:pic>
        <p:nvPicPr>
          <p:cNvPr id="6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333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8907" y="60960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 Releasing O</a:t>
            </a:r>
            <a:r>
              <a:rPr lang="en-US" sz="36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at the Tissues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Hemoglobin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Transports 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3600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Protons to the Lungs</a:t>
            </a:r>
            <a:b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8199" y="1690688"/>
            <a:ext cx="1115203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MinionPro-Regular"/>
              </a:rPr>
              <a:t>In addition to transporting O</a:t>
            </a:r>
            <a:r>
              <a:rPr lang="en-US" sz="2800" baseline="-25000" dirty="0">
                <a:latin typeface="MinionPro-Regular"/>
              </a:rPr>
              <a:t>2</a:t>
            </a:r>
            <a:r>
              <a:rPr lang="en-US" sz="2800" dirty="0">
                <a:latin typeface="MinionPro-Regular"/>
              </a:rPr>
              <a:t> from the lungs to peripheral tissues</a:t>
            </a:r>
            <a:r>
              <a:rPr lang="en-US" sz="2800" dirty="0" smtClean="0">
                <a:latin typeface="MinionPro-Regular"/>
              </a:rPr>
              <a:t>, hemoglobin </a:t>
            </a:r>
            <a:r>
              <a:rPr lang="en-US" sz="2800" dirty="0">
                <a:latin typeface="MinionPro-Regular"/>
              </a:rPr>
              <a:t>transports CO</a:t>
            </a:r>
            <a:r>
              <a:rPr lang="en-US" sz="2800" baseline="-25000" dirty="0">
                <a:latin typeface="MinionPro-Regular"/>
              </a:rPr>
              <a:t>2</a:t>
            </a:r>
            <a:r>
              <a:rPr lang="en-US" sz="2800" dirty="0">
                <a:latin typeface="MinionPro-Regular"/>
              </a:rPr>
              <a:t>, the byproduct of respiration</a:t>
            </a:r>
            <a:r>
              <a:rPr lang="en-US" sz="2800" dirty="0" smtClean="0">
                <a:latin typeface="MinionPro-Regular"/>
              </a:rPr>
              <a:t>, and </a:t>
            </a:r>
            <a:r>
              <a:rPr lang="en-US" sz="2800" dirty="0">
                <a:latin typeface="MinionPro-Regular"/>
              </a:rPr>
              <a:t>protons from peripheral tissues to the lungs. </a:t>
            </a:r>
            <a:r>
              <a:rPr lang="en-US" sz="2800" dirty="0" smtClean="0">
                <a:latin typeface="MinionPro-Regular"/>
              </a:rPr>
              <a:t>Hemoglobin carries </a:t>
            </a:r>
            <a:r>
              <a:rPr lang="en-US" sz="2800" dirty="0">
                <a:latin typeface="MinionPro-Regular"/>
              </a:rPr>
              <a:t>CO</a:t>
            </a:r>
            <a:r>
              <a:rPr lang="en-US" sz="2800" baseline="-25000" dirty="0">
                <a:latin typeface="MinionPro-Regular"/>
              </a:rPr>
              <a:t>2</a:t>
            </a:r>
            <a:r>
              <a:rPr lang="en-US" sz="2800" dirty="0">
                <a:latin typeface="MinionPro-Regular"/>
              </a:rPr>
              <a:t> as carbamates formed with the amino </a:t>
            </a:r>
            <a:r>
              <a:rPr lang="en-US" sz="2800" dirty="0" smtClean="0">
                <a:latin typeface="MinionPro-Regular"/>
              </a:rPr>
              <a:t>terminal </a:t>
            </a:r>
            <a:r>
              <a:rPr lang="en-US" sz="2800" dirty="0" err="1" smtClean="0">
                <a:latin typeface="MinionPro-Regular"/>
              </a:rPr>
              <a:t>nitrogens</a:t>
            </a:r>
            <a:r>
              <a:rPr lang="en-US" sz="2800" dirty="0" smtClean="0">
                <a:latin typeface="MinionPro-Regular"/>
              </a:rPr>
              <a:t> </a:t>
            </a:r>
            <a:r>
              <a:rPr lang="en-US" sz="2800" dirty="0">
                <a:latin typeface="MinionPro-Regular"/>
              </a:rPr>
              <a:t>of the polypeptide chains: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9976" t="45204" r="53991" b="44233"/>
          <a:stretch/>
        </p:blipFill>
        <p:spPr>
          <a:xfrm>
            <a:off x="3064101" y="3472853"/>
            <a:ext cx="6492023" cy="148107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38199" y="5111564"/>
            <a:ext cx="108043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MinionPro-Regular"/>
              </a:rPr>
              <a:t>Carbamate formation changes the charge on amino terminals</a:t>
            </a:r>
          </a:p>
          <a:p>
            <a:r>
              <a:rPr lang="en-US" sz="2800" dirty="0">
                <a:latin typeface="MinionPro-Regular"/>
              </a:rPr>
              <a:t>from positive to negative, favoring salt bridge formation between</a:t>
            </a:r>
          </a:p>
          <a:p>
            <a:r>
              <a:rPr lang="en-US" sz="2800" dirty="0" smtClean="0">
                <a:latin typeface="Symbol" panose="05050102010706020507" pitchFamily="18" charset="2"/>
              </a:rPr>
              <a:t>a</a:t>
            </a:r>
            <a:r>
              <a:rPr lang="el-GR" sz="2800" dirty="0" smtClean="0">
                <a:latin typeface="Symbol" panose="05050102010706020507" pitchFamily="18" charset="2"/>
              </a:rPr>
              <a:t> </a:t>
            </a:r>
            <a:r>
              <a:rPr lang="en-US" sz="2800" dirty="0">
                <a:latin typeface="MinionPro-Regular"/>
              </a:rPr>
              <a:t>and </a:t>
            </a:r>
            <a:r>
              <a:rPr lang="en-US" sz="2800" dirty="0">
                <a:latin typeface="Symbol" panose="05050102010706020507" pitchFamily="18" charset="2"/>
              </a:rPr>
              <a:t>b </a:t>
            </a:r>
            <a:r>
              <a:rPr lang="en-US" sz="2800" dirty="0">
                <a:latin typeface="MinionPro-Regular"/>
              </a:rPr>
              <a:t>chains.</a:t>
            </a:r>
            <a:endParaRPr lang="en-US" sz="2800" dirty="0"/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494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32179" y="-72789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 Releasing O</a:t>
            </a:r>
            <a:r>
              <a:rPr lang="en-US" sz="36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at the Tissues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Hemoglobin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Transports 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3600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Protons to the 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Lungs (Cont.)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17651"/>
            <a:ext cx="10763250" cy="388077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FFFF00"/>
                </a:solidFill>
              </a:rPr>
              <a:t>Hemoglobin carbamates account for about 15% of </a:t>
            </a:r>
            <a:r>
              <a:rPr lang="en-US" sz="2800" b="1" dirty="0" smtClean="0">
                <a:solidFill>
                  <a:srgbClr val="FFFF00"/>
                </a:solidFill>
              </a:rPr>
              <a:t>the CO</a:t>
            </a:r>
            <a:r>
              <a:rPr lang="en-US" sz="2800" b="1" baseline="-25000" dirty="0" smtClean="0">
                <a:solidFill>
                  <a:srgbClr val="FFFF00"/>
                </a:solidFill>
              </a:rPr>
              <a:t>2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>
                <a:solidFill>
                  <a:srgbClr val="FFFF00"/>
                </a:solidFill>
              </a:rPr>
              <a:t>in venous blood</a:t>
            </a:r>
            <a:r>
              <a:rPr lang="en-US" sz="2800" dirty="0"/>
              <a:t>. Much of the remaining CO</a:t>
            </a:r>
            <a:r>
              <a:rPr lang="en-US" sz="2800" baseline="-25000" dirty="0"/>
              <a:t>2</a:t>
            </a:r>
            <a:r>
              <a:rPr lang="en-US" sz="2800" dirty="0"/>
              <a:t> is </a:t>
            </a:r>
            <a:r>
              <a:rPr lang="en-US" sz="2800" dirty="0" smtClean="0"/>
              <a:t>carried as </a:t>
            </a:r>
            <a:r>
              <a:rPr lang="en-US" sz="2800" dirty="0"/>
              <a:t>bicarbonate, which is formed in erythrocytes by the </a:t>
            </a:r>
            <a:r>
              <a:rPr lang="en-US" sz="2800" dirty="0" smtClean="0"/>
              <a:t>hydration of </a:t>
            </a:r>
            <a:r>
              <a:rPr lang="en-US" sz="2800" dirty="0"/>
              <a:t>CO</a:t>
            </a:r>
            <a:r>
              <a:rPr lang="en-US" sz="2800" baseline="-25000" dirty="0"/>
              <a:t>2</a:t>
            </a:r>
            <a:r>
              <a:rPr lang="en-US" sz="2800" dirty="0"/>
              <a:t> to carbonic acid (</a:t>
            </a:r>
            <a:r>
              <a:rPr lang="en-US" sz="2800" dirty="0" smtClean="0"/>
              <a:t>H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CO</a:t>
            </a:r>
            <a:r>
              <a:rPr lang="en-US" sz="2800" baseline="-25000" dirty="0" smtClean="0"/>
              <a:t>3</a:t>
            </a:r>
            <a:r>
              <a:rPr lang="en-US" sz="2800" dirty="0"/>
              <a:t>), a process catalyzed </a:t>
            </a:r>
            <a:r>
              <a:rPr lang="en-US" sz="2800" dirty="0" smtClean="0"/>
              <a:t>by carbonic </a:t>
            </a:r>
            <a:r>
              <a:rPr lang="en-US" sz="2800" dirty="0"/>
              <a:t>anhydrase. At the pH of venous blood, H</a:t>
            </a:r>
            <a:r>
              <a:rPr lang="en-US" sz="2800" baseline="-25000" dirty="0"/>
              <a:t>2</a:t>
            </a:r>
            <a:r>
              <a:rPr lang="en-US" sz="2800" dirty="0"/>
              <a:t>CO</a:t>
            </a:r>
            <a:r>
              <a:rPr lang="en-US" sz="2800" baseline="-25000" dirty="0"/>
              <a:t>3</a:t>
            </a:r>
            <a:r>
              <a:rPr lang="en-US" sz="2800" dirty="0"/>
              <a:t> </a:t>
            </a:r>
            <a:r>
              <a:rPr lang="en-US" sz="2800" dirty="0" smtClean="0"/>
              <a:t>dissociates into </a:t>
            </a:r>
            <a:r>
              <a:rPr lang="en-US" sz="2800" dirty="0"/>
              <a:t>bicarbonate and a proton.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7105" t="74076" r="52310" b="11311"/>
          <a:stretch/>
        </p:blipFill>
        <p:spPr>
          <a:xfrm>
            <a:off x="1145298" y="4508565"/>
            <a:ext cx="8486563" cy="2279561"/>
          </a:xfrm>
          <a:prstGeom prst="rect">
            <a:avLst/>
          </a:prstGeom>
        </p:spPr>
      </p:pic>
      <p:pic>
        <p:nvPicPr>
          <p:cNvPr id="6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17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6078" t="20726" r="59930" b="32059"/>
          <a:stretch/>
        </p:blipFill>
        <p:spPr>
          <a:xfrm>
            <a:off x="1336717" y="0"/>
            <a:ext cx="6220499" cy="68823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693" t="68282" r="57727" b="13480"/>
          <a:stretch/>
        </p:blipFill>
        <p:spPr>
          <a:xfrm>
            <a:off x="6517067" y="54592"/>
            <a:ext cx="5593045" cy="1938868"/>
          </a:xfrm>
          <a:prstGeom prst="rect">
            <a:avLst/>
          </a:prstGeom>
        </p:spPr>
      </p:pic>
      <p:pic>
        <p:nvPicPr>
          <p:cNvPr id="6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680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9649" y="22742"/>
            <a:ext cx="11346344" cy="1320800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2,3-BPG Stabilizes the 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Structure of 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Hemoglobin</a:t>
            </a:r>
            <a:b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4665"/>
            <a:ext cx="10515600" cy="2347130"/>
          </a:xfrm>
        </p:spPr>
        <p:txBody>
          <a:bodyPr>
            <a:no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</a:t>
            </a:r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peripheral tissues promotes the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synthesis of 2,3-bisphosphoglycerate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(BPG) in erythrocytes. The hemoglobin tetramer binds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molecule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BPG in the central cavity formed by its four subunits. BPG therefore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stabilizes deoxygenated (T-state)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hemoglobin by forming additional salt bridges that must be broken prior to conversion to the R state.</a:t>
            </a: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54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5954" y="909854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NUMEROUS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MUTATIONS AFFECTING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b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HEMOGLOBINS HAVE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BEEN IDENTIFIED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10486535" cy="3880773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Mutations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genes that encode the α or b subunits of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hemoglobin potentially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affect its biologic function. However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almost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of the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 1100 known genetic mutations </a:t>
            </a:r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affecting human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hemoglobins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both extremely rare and benign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presenting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clinical abnormalities. When a mutation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does compromise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biologic function, the condition is termed a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hemoglobinopathy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923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982" y="6096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Glycated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Hemoglobin (HbA1c)</a:t>
            </a:r>
            <a:b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10254523" cy="3880773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glucose enters the erythrocytes, it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glycates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ε-amino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group of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lysyl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residues and the amino terminals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hemoglobin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fraction of hemoglobin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glycated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normally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about 5%,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proportionate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blood glucose concentration.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Since the half-life of an erythrocyte is typically 60 days,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level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glycated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hemoglobin (HbA1c) 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reflects the 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 blood 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glucose concentration over the preceding 6 to 8 weeks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Measurement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HbA1c therefore provides valuable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for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 of 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diabetes mellitus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050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Hemoglobin S</a:t>
            </a:r>
            <a:b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382663"/>
            <a:ext cx="11141627" cy="3880773"/>
          </a:xfrm>
        </p:spPr>
        <p:txBody>
          <a:bodyPr>
            <a:noAutofit/>
          </a:bodyPr>
          <a:lstStyle/>
          <a:p>
            <a:r>
              <a:rPr lang="en-US" sz="2800" dirty="0" smtClean="0"/>
              <a:t>In </a:t>
            </a:r>
            <a:r>
              <a:rPr lang="en-US" sz="2800" dirty="0" err="1"/>
              <a:t>HbS</a:t>
            </a:r>
            <a:r>
              <a:rPr lang="en-US" sz="2800" dirty="0"/>
              <a:t>, the nonpolar amino acid </a:t>
            </a:r>
            <a:r>
              <a:rPr lang="en-US" sz="2800" b="1" dirty="0" err="1">
                <a:solidFill>
                  <a:srgbClr val="FFFF00"/>
                </a:solidFill>
              </a:rPr>
              <a:t>valine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/>
              <a:t>has replaced </a:t>
            </a:r>
            <a:r>
              <a:rPr lang="en-US" sz="2800" dirty="0" smtClean="0"/>
              <a:t>the polar </a:t>
            </a:r>
            <a:r>
              <a:rPr lang="en-US" sz="2800" dirty="0"/>
              <a:t>surface residue </a:t>
            </a:r>
            <a:r>
              <a:rPr lang="en-US" sz="2800" b="1" dirty="0">
                <a:solidFill>
                  <a:srgbClr val="FFFF00"/>
                </a:solidFill>
              </a:rPr>
              <a:t>Glu6</a:t>
            </a:r>
            <a:r>
              <a:rPr lang="en-US" sz="2800" dirty="0"/>
              <a:t> of the b subunit, generating </a:t>
            </a:r>
            <a:r>
              <a:rPr lang="en-US" sz="2800" dirty="0" smtClean="0"/>
              <a:t>a hydrophobic </a:t>
            </a:r>
            <a:r>
              <a:rPr lang="en-US" sz="2800" b="1" dirty="0"/>
              <a:t>“sticky patch” </a:t>
            </a:r>
            <a:r>
              <a:rPr lang="en-US" sz="2800" dirty="0"/>
              <a:t>on the surface of the b subunit </a:t>
            </a:r>
            <a:r>
              <a:rPr lang="en-US" sz="2800" dirty="0" smtClean="0"/>
              <a:t>of both </a:t>
            </a:r>
            <a:r>
              <a:rPr lang="en-US" sz="2800" dirty="0" err="1"/>
              <a:t>oxyHbS</a:t>
            </a:r>
            <a:r>
              <a:rPr lang="en-US" sz="2800" dirty="0"/>
              <a:t> and </a:t>
            </a:r>
            <a:r>
              <a:rPr lang="en-US" sz="2800" dirty="0" err="1"/>
              <a:t>deoxyHbS</a:t>
            </a:r>
            <a:r>
              <a:rPr lang="en-US" sz="2800" dirty="0"/>
              <a:t>. Both </a:t>
            </a:r>
            <a:r>
              <a:rPr lang="en-US" sz="2800" dirty="0" err="1"/>
              <a:t>HbA</a:t>
            </a:r>
            <a:r>
              <a:rPr lang="en-US" sz="2800" dirty="0"/>
              <a:t> and </a:t>
            </a:r>
            <a:r>
              <a:rPr lang="en-US" sz="2800" dirty="0" err="1"/>
              <a:t>HbS</a:t>
            </a:r>
            <a:r>
              <a:rPr lang="en-US" sz="2800" dirty="0"/>
              <a:t> contain </a:t>
            </a:r>
            <a:r>
              <a:rPr lang="en-US" sz="2800" dirty="0" smtClean="0"/>
              <a:t>a complementary </a:t>
            </a:r>
            <a:r>
              <a:rPr lang="en-US" sz="2800" dirty="0"/>
              <a:t>sticky patch on their surfaces that is </a:t>
            </a:r>
            <a:r>
              <a:rPr lang="en-US" sz="2800" b="1" dirty="0" smtClean="0">
                <a:solidFill>
                  <a:srgbClr val="FFFF00"/>
                </a:solidFill>
              </a:rPr>
              <a:t>exposed only </a:t>
            </a:r>
            <a:r>
              <a:rPr lang="en-US" sz="2800" b="1" dirty="0">
                <a:solidFill>
                  <a:srgbClr val="FFFF00"/>
                </a:solidFill>
              </a:rPr>
              <a:t>in the deoxygenated T state</a:t>
            </a:r>
            <a:r>
              <a:rPr lang="en-US" sz="2800" dirty="0"/>
              <a:t>. Thus, at low </a:t>
            </a:r>
            <a:r>
              <a:rPr lang="en-US" sz="2800" dirty="0" smtClean="0"/>
              <a:t>PO2</a:t>
            </a:r>
            <a:r>
              <a:rPr lang="en-US" sz="2800" dirty="0"/>
              <a:t>, </a:t>
            </a:r>
            <a:r>
              <a:rPr lang="en-US" sz="2800" dirty="0" smtClean="0"/>
              <a:t>deoxy- </a:t>
            </a:r>
            <a:r>
              <a:rPr lang="en-US" sz="2800" dirty="0" err="1" smtClean="0"/>
              <a:t>HbS</a:t>
            </a:r>
            <a:r>
              <a:rPr lang="en-US" sz="2800" dirty="0" smtClean="0"/>
              <a:t> </a:t>
            </a:r>
            <a:r>
              <a:rPr lang="en-US" sz="2800" dirty="0"/>
              <a:t>can polymerize to form long, insoluble fibers. </a:t>
            </a:r>
            <a:endParaRPr lang="en-US" sz="2800" dirty="0" smtClean="0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234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3742" t="41185" r="28567" b="13480"/>
          <a:stretch/>
        </p:blipFill>
        <p:spPr>
          <a:xfrm>
            <a:off x="135316" y="283336"/>
            <a:ext cx="11946166" cy="6272010"/>
          </a:xfrm>
          <a:prstGeom prst="rect">
            <a:avLst/>
          </a:prstGeom>
        </p:spPr>
      </p:pic>
      <p:pic>
        <p:nvPicPr>
          <p:cNvPr id="3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685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813050" y="420688"/>
            <a:ext cx="8235950" cy="1103312"/>
          </a:xfrm>
        </p:spPr>
        <p:txBody>
          <a:bodyPr/>
          <a:lstStyle/>
          <a:p>
            <a:r>
              <a:rPr lang="en-US" sz="3200"/>
              <a:t>Laboratory Methods to evaluate </a:t>
            </a:r>
            <a:br>
              <a:rPr lang="en-US" sz="3200"/>
            </a:br>
            <a:r>
              <a:rPr lang="en-US" sz="3200"/>
              <a:t>Hemoglobin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14350" y="2209800"/>
            <a:ext cx="5505450" cy="4495800"/>
          </a:xfrm>
        </p:spPr>
        <p:txBody>
          <a:bodyPr>
            <a:noAutofit/>
          </a:bodyPr>
          <a:lstStyle/>
          <a:p>
            <a:r>
              <a:rPr lang="en-US" sz="2400" b="1" dirty="0"/>
              <a:t>Solubility test (</a:t>
            </a:r>
            <a:r>
              <a:rPr lang="en-US" sz="2400" b="1" dirty="0" err="1"/>
              <a:t>Sickledex</a:t>
            </a:r>
            <a:r>
              <a:rPr lang="en-US" sz="2400" b="1" dirty="0"/>
              <a:t>):</a:t>
            </a:r>
          </a:p>
          <a:p>
            <a:pPr lvl="1"/>
            <a:r>
              <a:rPr lang="en-US" sz="2400" dirty="0"/>
              <a:t>Test to identify </a:t>
            </a:r>
            <a:r>
              <a:rPr lang="en-US" sz="2400" dirty="0" err="1"/>
              <a:t>HbS</a:t>
            </a:r>
            <a:r>
              <a:rPr lang="en-US" sz="2400" dirty="0"/>
              <a:t>.  </a:t>
            </a:r>
            <a:r>
              <a:rPr lang="en-US" sz="2400" dirty="0" err="1">
                <a:solidFill>
                  <a:srgbClr val="FFFF00"/>
                </a:solidFill>
              </a:rPr>
              <a:t>HbS</a:t>
            </a:r>
            <a:r>
              <a:rPr lang="en-US" sz="2400" dirty="0">
                <a:solidFill>
                  <a:srgbClr val="FFFF00"/>
                </a:solidFill>
              </a:rPr>
              <a:t> is relatively insoluble compared to other </a:t>
            </a:r>
            <a:r>
              <a:rPr lang="en-US" sz="2400" dirty="0" err="1">
                <a:solidFill>
                  <a:srgbClr val="FFFF00"/>
                </a:solidFill>
              </a:rPr>
              <a:t>Hemoglobins</a:t>
            </a:r>
            <a:r>
              <a:rPr lang="en-US" sz="2400" dirty="0">
                <a:solidFill>
                  <a:srgbClr val="FFFF00"/>
                </a:solidFill>
              </a:rPr>
              <a:t>.</a:t>
            </a:r>
          </a:p>
          <a:p>
            <a:pPr lvl="1"/>
            <a:r>
              <a:rPr lang="en-US" sz="2400" dirty="0"/>
              <a:t>Add reducing agent</a:t>
            </a:r>
          </a:p>
          <a:p>
            <a:pPr lvl="1"/>
            <a:r>
              <a:rPr lang="en-US" sz="2400" dirty="0" err="1"/>
              <a:t>HbS</a:t>
            </a:r>
            <a:r>
              <a:rPr lang="en-US" sz="2400" dirty="0"/>
              <a:t> will precipitate forming and opaque solution compared with the clear pink solution seen in </a:t>
            </a:r>
            <a:r>
              <a:rPr lang="en-US" sz="2400" dirty="0" err="1"/>
              <a:t>HbS</a:t>
            </a:r>
            <a:r>
              <a:rPr lang="en-US" sz="2400" dirty="0"/>
              <a:t> is not present.</a:t>
            </a:r>
          </a:p>
        </p:txBody>
      </p:sp>
      <p:pic>
        <p:nvPicPr>
          <p:cNvPr id="53252" name="Picture 6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13500" y="2740026"/>
            <a:ext cx="4025900" cy="2822575"/>
          </a:xfrm>
          <a:noFill/>
        </p:spPr>
      </p:pic>
      <p:pic>
        <p:nvPicPr>
          <p:cNvPr id="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781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/>
        </p:nvSpPr>
        <p:spPr bwMode="auto">
          <a:xfrm>
            <a:off x="1292449" y="2691852"/>
            <a:ext cx="902809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Hemoglobin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 hemoglobinopathies</a:t>
            </a:r>
          </a:p>
          <a:p>
            <a:pPr>
              <a:defRPr/>
            </a:pPr>
            <a:r>
              <a:rPr lang="en-US" altLang="en-US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altLang="en-US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Department </a:t>
            </a:r>
            <a:r>
              <a:rPr lang="en-US" alt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alt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Clinical Biochemistry</a:t>
            </a:r>
          </a:p>
          <a:p>
            <a:pPr>
              <a:defRPr/>
            </a:pPr>
            <a:r>
              <a:rPr lang="en-US" alt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Shiraz University of Medical Sciences</a:t>
            </a:r>
            <a:r>
              <a:rPr lang="en-US" alt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a-IR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114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Thalassemias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682914"/>
            <a:ext cx="11506200" cy="3880773"/>
          </a:xfrm>
        </p:spPr>
        <p:txBody>
          <a:bodyPr>
            <a:noAutofit/>
          </a:bodyPr>
          <a:lstStyle/>
          <a:p>
            <a:r>
              <a:rPr lang="en-US" sz="2800" dirty="0" smtClean="0"/>
              <a:t>The </a:t>
            </a:r>
            <a:r>
              <a:rPr lang="en-US" sz="2800" dirty="0"/>
              <a:t>genetic defects known as </a:t>
            </a:r>
            <a:r>
              <a:rPr lang="en-US" sz="2800" dirty="0" err="1"/>
              <a:t>thalassemias</a:t>
            </a:r>
            <a:r>
              <a:rPr lang="en-US" sz="2800" dirty="0"/>
              <a:t> result from </a:t>
            </a:r>
            <a:r>
              <a:rPr lang="en-US" sz="2800" dirty="0" smtClean="0"/>
              <a:t>the </a:t>
            </a:r>
            <a:r>
              <a:rPr lang="en-US" sz="2800" b="1" dirty="0" smtClean="0">
                <a:solidFill>
                  <a:srgbClr val="FFFF00"/>
                </a:solidFill>
              </a:rPr>
              <a:t>partial </a:t>
            </a:r>
            <a:r>
              <a:rPr lang="en-US" sz="2800" b="1" dirty="0">
                <a:solidFill>
                  <a:srgbClr val="FFFF00"/>
                </a:solidFill>
              </a:rPr>
              <a:t>or total absence of one or more α or b chains </a:t>
            </a:r>
            <a:r>
              <a:rPr lang="en-US" sz="2800" dirty="0"/>
              <a:t>of hemoglobin</a:t>
            </a:r>
            <a:r>
              <a:rPr lang="en-US" sz="2800" dirty="0" smtClean="0"/>
              <a:t>. Over </a:t>
            </a:r>
            <a:r>
              <a:rPr lang="en-US" sz="2800" dirty="0"/>
              <a:t>750 different mutations have been identified</a:t>
            </a:r>
            <a:r>
              <a:rPr lang="en-US" sz="2800" dirty="0" smtClean="0"/>
              <a:t>, but </a:t>
            </a:r>
            <a:r>
              <a:rPr lang="en-US" sz="2800" dirty="0"/>
              <a:t>only three are common. Either the α chain (</a:t>
            </a:r>
            <a:r>
              <a:rPr lang="en-US" sz="2800" b="1" dirty="0">
                <a:solidFill>
                  <a:srgbClr val="FFFF00"/>
                </a:solidFill>
              </a:rPr>
              <a:t>alpha </a:t>
            </a:r>
            <a:r>
              <a:rPr lang="en-US" sz="2800" b="1" dirty="0" err="1">
                <a:solidFill>
                  <a:srgbClr val="FFFF00"/>
                </a:solidFill>
              </a:rPr>
              <a:t>thalassemias</a:t>
            </a:r>
            <a:r>
              <a:rPr lang="en-US" sz="2800" dirty="0" smtClean="0"/>
              <a:t>) or </a:t>
            </a:r>
            <a:r>
              <a:rPr lang="en-US" sz="2800" dirty="0"/>
              <a:t>b chain (</a:t>
            </a:r>
            <a:r>
              <a:rPr lang="en-US" sz="2800" b="1" dirty="0">
                <a:solidFill>
                  <a:srgbClr val="FFFF00"/>
                </a:solidFill>
              </a:rPr>
              <a:t>beta </a:t>
            </a:r>
            <a:r>
              <a:rPr lang="en-US" sz="2800" b="1" dirty="0" err="1">
                <a:solidFill>
                  <a:srgbClr val="FFFF00"/>
                </a:solidFill>
              </a:rPr>
              <a:t>thalassemias</a:t>
            </a:r>
            <a:r>
              <a:rPr lang="en-US" sz="2800" dirty="0"/>
              <a:t>) can be affected. </a:t>
            </a:r>
            <a:r>
              <a:rPr lang="en-US" sz="2800" dirty="0" smtClean="0"/>
              <a:t>A superscript </a:t>
            </a:r>
            <a:r>
              <a:rPr lang="en-US" sz="2800" dirty="0"/>
              <a:t>indicates whether a subunit is completely </a:t>
            </a:r>
            <a:r>
              <a:rPr lang="en-US" sz="2800" dirty="0" smtClean="0"/>
              <a:t>absent (</a:t>
            </a:r>
            <a:r>
              <a:rPr lang="en-US" sz="2800" b="1" dirty="0">
                <a:solidFill>
                  <a:srgbClr val="FF0000"/>
                </a:solidFill>
              </a:rPr>
              <a:t>α</a:t>
            </a:r>
            <a:r>
              <a:rPr lang="en-US" sz="2800" b="1" baseline="30000" dirty="0">
                <a:solidFill>
                  <a:srgbClr val="FF0000"/>
                </a:solidFill>
              </a:rPr>
              <a:t>0</a:t>
            </a:r>
            <a:r>
              <a:rPr lang="en-US" sz="2800" b="1" dirty="0">
                <a:solidFill>
                  <a:srgbClr val="FF0000"/>
                </a:solidFill>
              </a:rPr>
              <a:t> or b</a:t>
            </a:r>
            <a:r>
              <a:rPr lang="en-US" sz="2800" b="1" baseline="30000" dirty="0">
                <a:solidFill>
                  <a:srgbClr val="FF0000"/>
                </a:solidFill>
              </a:rPr>
              <a:t>0</a:t>
            </a:r>
            <a:r>
              <a:rPr lang="en-US" sz="2800" dirty="0"/>
              <a:t>) or whether its synthesis is reduced (</a:t>
            </a:r>
            <a:r>
              <a:rPr lang="en-US" sz="2800" b="1" dirty="0">
                <a:solidFill>
                  <a:srgbClr val="FF0000"/>
                </a:solidFill>
              </a:rPr>
              <a:t>α</a:t>
            </a:r>
            <a:r>
              <a:rPr lang="en-US" sz="2800" b="1" baseline="30000" dirty="0">
                <a:solidFill>
                  <a:srgbClr val="FF0000"/>
                </a:solidFill>
              </a:rPr>
              <a:t>−</a:t>
            </a:r>
            <a:r>
              <a:rPr lang="en-US" sz="2800" b="1" dirty="0">
                <a:solidFill>
                  <a:srgbClr val="FF0000"/>
                </a:solidFill>
              </a:rPr>
              <a:t> or b</a:t>
            </a:r>
            <a:r>
              <a:rPr lang="en-US" sz="2800" b="1" baseline="30000" dirty="0">
                <a:solidFill>
                  <a:srgbClr val="FF0000"/>
                </a:solidFill>
              </a:rPr>
              <a:t>−</a:t>
            </a:r>
            <a:r>
              <a:rPr lang="en-US" sz="2800" dirty="0"/>
              <a:t>). </a:t>
            </a:r>
            <a:r>
              <a:rPr lang="en-US" sz="2800" dirty="0" smtClean="0"/>
              <a:t>Apart from </a:t>
            </a:r>
            <a:r>
              <a:rPr lang="en-US" sz="2800" dirty="0"/>
              <a:t>marrow transplantation, treatment is symptomatic</a:t>
            </a:r>
            <a:r>
              <a:rPr lang="en-US" sz="2800" dirty="0" smtClean="0"/>
              <a:t>.</a:t>
            </a:r>
          </a:p>
          <a:p>
            <a:r>
              <a:rPr lang="en-US" sz="2800" dirty="0"/>
              <a:t>Certain mutant </a:t>
            </a:r>
            <a:r>
              <a:rPr lang="en-US" sz="2800" dirty="0" err="1"/>
              <a:t>hemoglobins</a:t>
            </a:r>
            <a:r>
              <a:rPr lang="en-US" sz="2800" dirty="0"/>
              <a:t> are common in </a:t>
            </a:r>
            <a:r>
              <a:rPr lang="en-US" sz="2800" dirty="0" smtClean="0"/>
              <a:t>many populations</a:t>
            </a:r>
            <a:r>
              <a:rPr lang="en-US" sz="2800" dirty="0"/>
              <a:t>, and a patient may inherit more than one type.</a:t>
            </a:r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166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Thalassemias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heterogenous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group of genetic disorders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Individuals with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homozygous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forms are severely affected and die early in childhood without treatment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Heterozygous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individuals exhibit varying levels of severity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disorders are due to mutations that decrease the rate of synthesis of one of the two globin chains 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 or ).  The genetic defect may be the result of: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29734" y="7620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Thalassemias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(Cont.)</a:t>
            </a:r>
            <a:b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1185809"/>
      </p:ext>
    </p:extLst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 bldLvl="2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304800"/>
            <a:ext cx="8153400" cy="1219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Classifications of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Anemias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209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en-US" sz="3200" i="1" u="sng" kern="0" dirty="0" err="1">
                <a:latin typeface="Arial" charset="0"/>
              </a:rPr>
              <a:t>Microcytic</a:t>
            </a:r>
            <a:r>
              <a:rPr lang="en-US" sz="3200" i="1" u="sng" kern="0" dirty="0">
                <a:latin typeface="Arial" charset="0"/>
              </a:rPr>
              <a:t>, </a:t>
            </a:r>
            <a:r>
              <a:rPr lang="en-US" sz="3200" i="1" u="sng" kern="0" dirty="0" err="1">
                <a:latin typeface="Arial" charset="0"/>
              </a:rPr>
              <a:t>Hypochromic</a:t>
            </a:r>
            <a:endParaRPr lang="en-US" sz="3200" i="1" u="sng" kern="0" dirty="0">
              <a:latin typeface="Arial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/>
            </a:pPr>
            <a:r>
              <a:rPr lang="en-US" sz="2800" kern="0" dirty="0">
                <a:latin typeface="Arial" charset="0"/>
              </a:rPr>
              <a:t>Iron deficiency</a:t>
            </a:r>
          </a:p>
          <a:p>
            <a:pPr marL="742950" lvl="1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/>
            </a:pPr>
            <a:r>
              <a:rPr lang="en-US" sz="2800" kern="0" dirty="0" err="1">
                <a:latin typeface="Arial" charset="0"/>
              </a:rPr>
              <a:t>Sideroblastic</a:t>
            </a:r>
            <a:endParaRPr lang="en-US" sz="2800" kern="0" dirty="0">
              <a:latin typeface="Arial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/>
            </a:pPr>
            <a:r>
              <a:rPr lang="en-US" sz="2800" kern="0" dirty="0">
                <a:latin typeface="Arial" charset="0"/>
              </a:rPr>
              <a:t>Chronic disease, Inflammation</a:t>
            </a:r>
          </a:p>
          <a:p>
            <a:pPr marL="742950" lvl="1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/>
            </a:pPr>
            <a:r>
              <a:rPr lang="en-US" sz="2800" kern="0" dirty="0">
                <a:latin typeface="Arial" charset="0"/>
              </a:rPr>
              <a:t>Lead poisoning</a:t>
            </a:r>
          </a:p>
          <a:p>
            <a:pPr marL="742950" lvl="1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/>
            </a:pPr>
            <a:r>
              <a:rPr lang="en-US" sz="2800" kern="0" dirty="0" err="1">
                <a:latin typeface="Arial" charset="0"/>
              </a:rPr>
              <a:t>Thalassemia</a:t>
            </a:r>
            <a:r>
              <a:rPr lang="en-US" sz="2800" kern="0" dirty="0">
                <a:latin typeface="Arial" charset="0"/>
              </a:rPr>
              <a:t> trait</a:t>
            </a:r>
            <a:endParaRPr lang="en-US" sz="2800" kern="0" dirty="0"/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802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4"/>
          <p:cNvSpPr>
            <a:spLocks noChangeArrowheads="1"/>
          </p:cNvSpPr>
          <p:nvPr/>
        </p:nvSpPr>
        <p:spPr bwMode="auto">
          <a:xfrm>
            <a:off x="1992313" y="333376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 &amp; Terminology</a:t>
            </a:r>
            <a:b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Alpha Thalassemia</a:t>
            </a:r>
          </a:p>
        </p:txBody>
      </p:sp>
      <p:sp>
        <p:nvSpPr>
          <p:cNvPr id="71683" name="Rectangle 5"/>
          <p:cNvSpPr>
            <a:spLocks noChangeArrowheads="1"/>
          </p:cNvSpPr>
          <p:nvPr/>
        </p:nvSpPr>
        <p:spPr bwMode="auto">
          <a:xfrm>
            <a:off x="1992313" y="2014539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lvl="1" eaLnBrk="1" hangingPunct="1">
              <a:buClrTx/>
              <a:buSzTx/>
              <a:buFontTx/>
              <a:buChar char="•"/>
            </a:pPr>
            <a:r>
              <a:rPr lang="en-US" altLang="en-US">
                <a:latin typeface="Arial" panose="020B0604020202020204" pitchFamily="34" charset="0"/>
              </a:rPr>
              <a:t>Normal			</a:t>
            </a:r>
            <a:r>
              <a:rPr lang="en-US" altLang="en-US">
                <a:latin typeface="Arial" panose="020B0604020202020204" pitchFamily="34" charset="0"/>
                <a:sym typeface="Symbol" panose="05050102010706020507" pitchFamily="18" charset="2"/>
              </a:rPr>
              <a:t></a:t>
            </a:r>
            <a:r>
              <a:rPr lang="en-US" altLang="en-US">
                <a:latin typeface="Arial" panose="020B0604020202020204" pitchFamily="34" charset="0"/>
              </a:rPr>
              <a:t>/</a:t>
            </a:r>
            <a:r>
              <a:rPr lang="en-US" altLang="en-US">
                <a:latin typeface="Arial" panose="020B0604020202020204" pitchFamily="34" charset="0"/>
                <a:sym typeface="Symbol" panose="05050102010706020507" pitchFamily="18" charset="2"/>
              </a:rPr>
              <a:t></a:t>
            </a:r>
            <a:r>
              <a:rPr lang="en-US" altLang="en-US">
                <a:latin typeface="Arial" panose="020B0604020202020204" pitchFamily="34" charset="0"/>
              </a:rPr>
              <a:t> </a:t>
            </a:r>
          </a:p>
          <a:p>
            <a:pPr lvl="1" eaLnBrk="1" hangingPunct="1">
              <a:buClrTx/>
              <a:buSzTx/>
              <a:buFontTx/>
              <a:buChar char="•"/>
            </a:pPr>
            <a:r>
              <a:rPr lang="en-US" altLang="en-US">
                <a:latin typeface="Arial" panose="020B0604020202020204" pitchFamily="34" charset="0"/>
              </a:rPr>
              <a:t>Silent carrier	         	- </a:t>
            </a:r>
            <a:r>
              <a:rPr lang="en-US" altLang="en-US">
                <a:latin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US" altLang="en-US">
                <a:latin typeface="Arial" panose="020B0604020202020204" pitchFamily="34" charset="0"/>
              </a:rPr>
              <a:t>/</a:t>
            </a:r>
            <a:r>
              <a:rPr lang="en-US" altLang="en-US">
                <a:latin typeface="Arial" panose="020B0604020202020204" pitchFamily="34" charset="0"/>
                <a:sym typeface="Symbol" panose="05050102010706020507" pitchFamily="18" charset="2"/>
              </a:rPr>
              <a:t></a:t>
            </a:r>
            <a:r>
              <a:rPr lang="en-US" altLang="en-US">
                <a:latin typeface="Arial" panose="020B0604020202020204" pitchFamily="34" charset="0"/>
              </a:rPr>
              <a:t> </a:t>
            </a:r>
          </a:p>
          <a:p>
            <a:pPr lvl="1" eaLnBrk="1" hangingPunct="1">
              <a:buClrTx/>
              <a:buSzTx/>
              <a:buFontTx/>
              <a:buChar char="•"/>
            </a:pPr>
            <a:r>
              <a:rPr lang="en-US" altLang="en-US">
                <a:latin typeface="Arial" panose="020B0604020202020204" pitchFamily="34" charset="0"/>
              </a:rPr>
              <a:t>Minor				-</a:t>
            </a:r>
            <a:r>
              <a:rPr lang="en-US" altLang="en-US">
                <a:latin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US" altLang="en-US">
                <a:latin typeface="Arial" panose="020B0604020202020204" pitchFamily="34" charset="0"/>
              </a:rPr>
              <a:t>/-</a:t>
            </a:r>
            <a:r>
              <a:rPr lang="en-US" altLang="en-US">
                <a:latin typeface="Arial" panose="020B0604020202020204" pitchFamily="34" charset="0"/>
                <a:sym typeface="Symbol" panose="05050102010706020507" pitchFamily="18" charset="2"/>
              </a:rPr>
              <a:t></a:t>
            </a:r>
            <a:endParaRPr lang="en-US" altLang="en-US">
              <a:latin typeface="Arial" panose="020B0604020202020204" pitchFamily="34" charset="0"/>
            </a:endParaRPr>
          </a:p>
          <a:p>
            <a:pPr lvl="1" eaLnBrk="1" hangingPunct="1">
              <a:buClrTx/>
              <a:buSzTx/>
              <a:buFontTx/>
              <a:buNone/>
            </a:pPr>
            <a:r>
              <a:rPr lang="en-US" altLang="en-US">
                <a:latin typeface="Arial" panose="020B0604020202020204" pitchFamily="34" charset="0"/>
              </a:rPr>
              <a:t>						--/</a:t>
            </a:r>
            <a:r>
              <a:rPr lang="en-US" altLang="en-US">
                <a:latin typeface="Arial" panose="020B0604020202020204" pitchFamily="34" charset="0"/>
                <a:sym typeface="Symbol" panose="05050102010706020507" pitchFamily="18" charset="2"/>
              </a:rPr>
              <a:t></a:t>
            </a:r>
            <a:endParaRPr lang="en-US" altLang="en-US">
              <a:latin typeface="Arial" panose="020B0604020202020204" pitchFamily="34" charset="0"/>
            </a:endParaRPr>
          </a:p>
          <a:p>
            <a:pPr lvl="1" eaLnBrk="1" hangingPunct="1">
              <a:buClrTx/>
              <a:buSzTx/>
              <a:buFontTx/>
              <a:buChar char="•"/>
            </a:pPr>
            <a:r>
              <a:rPr lang="en-US" altLang="en-US">
                <a:latin typeface="Arial" panose="020B0604020202020204" pitchFamily="34" charset="0"/>
              </a:rPr>
              <a:t>Hb H disease		--/-</a:t>
            </a:r>
            <a:r>
              <a:rPr lang="en-US" altLang="en-US">
                <a:latin typeface="Arial" panose="020B0604020202020204" pitchFamily="34" charset="0"/>
                <a:sym typeface="Symbol" panose="05050102010706020507" pitchFamily="18" charset="2"/>
              </a:rPr>
              <a:t></a:t>
            </a:r>
            <a:endParaRPr lang="en-US" altLang="en-US">
              <a:latin typeface="Arial" panose="020B0604020202020204" pitchFamily="34" charset="0"/>
            </a:endParaRPr>
          </a:p>
          <a:p>
            <a:pPr lvl="1" eaLnBrk="1" hangingPunct="1">
              <a:buClrTx/>
              <a:buSzTx/>
              <a:buFontTx/>
              <a:buChar char="•"/>
            </a:pPr>
            <a:r>
              <a:rPr lang="en-US" altLang="en-US">
                <a:solidFill>
                  <a:schemeClr val="tx2"/>
                </a:solidFill>
                <a:latin typeface="Arial" panose="020B0604020202020204" pitchFamily="34" charset="0"/>
              </a:rPr>
              <a:t>Barts hydrops fetalis	--/--</a:t>
            </a:r>
            <a:endParaRPr lang="en-US" altLang="en-US" sz="40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36368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4"/>
          <p:cNvSpPr>
            <a:spLocks noRot="1" noChangeArrowheads="1"/>
          </p:cNvSpPr>
          <p:nvPr/>
        </p:nvSpPr>
        <p:spPr bwMode="auto">
          <a:xfrm>
            <a:off x="1919288" y="457200"/>
            <a:ext cx="8540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Thalassemia   </a:t>
            </a:r>
          </a:p>
        </p:txBody>
      </p:sp>
      <p:sp>
        <p:nvSpPr>
          <p:cNvPr id="76803" name="Rectangle 5"/>
          <p:cNvSpPr>
            <a:spLocks noRot="1" noChangeArrowheads="1"/>
          </p:cNvSpPr>
          <p:nvPr/>
        </p:nvSpPr>
        <p:spPr bwMode="auto">
          <a:xfrm>
            <a:off x="1774825" y="2286000"/>
            <a:ext cx="854075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ClrTx/>
              <a:buSzTx/>
              <a:buFontTx/>
              <a:buChar char="•"/>
            </a:pPr>
            <a:r>
              <a:rPr lang="en-US" altLang="en-US" sz="2800" b="1" dirty="0">
                <a:latin typeface="Arial" panose="020B0604020202020204" pitchFamily="34" charset="0"/>
              </a:rPr>
              <a:t>Predominant cause of alpha </a:t>
            </a:r>
            <a:r>
              <a:rPr lang="en-US" altLang="en-US" sz="2800" b="1" dirty="0" err="1">
                <a:latin typeface="Arial" panose="020B0604020202020204" pitchFamily="34" charset="0"/>
              </a:rPr>
              <a:t>thalassemias</a:t>
            </a:r>
            <a:r>
              <a:rPr lang="en-US" altLang="en-US" sz="2800" b="1" dirty="0">
                <a:latin typeface="Arial" panose="020B0604020202020204" pitchFamily="34" charset="0"/>
              </a:rPr>
              <a:t> is large number of gene deletions in the </a:t>
            </a:r>
            <a:r>
              <a:rPr lang="el-GR" altLang="en-US" sz="2800" b="1" dirty="0">
                <a:latin typeface="Arial" panose="020B0604020202020204" pitchFamily="34" charset="0"/>
              </a:rPr>
              <a:t>α</a:t>
            </a:r>
            <a:r>
              <a:rPr lang="en-US" altLang="en-US" sz="2800" b="1" dirty="0">
                <a:latin typeface="Arial" panose="020B0604020202020204" pitchFamily="34" charset="0"/>
              </a:rPr>
              <a:t>-globin genes. </a:t>
            </a:r>
          </a:p>
          <a:p>
            <a:pPr eaLnBrk="1" hangingPunct="1">
              <a:buClrTx/>
              <a:buSzTx/>
              <a:buFontTx/>
              <a:buChar char="•"/>
            </a:pPr>
            <a:r>
              <a:rPr lang="en-US" altLang="en-US" sz="2800" b="1" dirty="0">
                <a:latin typeface="Arial" panose="020B0604020202020204" pitchFamily="34" charset="0"/>
              </a:rPr>
              <a:t>There are four clinical syndromes present in alpha thalassemia: </a:t>
            </a:r>
          </a:p>
          <a:p>
            <a:pPr lvl="1" eaLnBrk="1" hangingPunct="1">
              <a:buClrTx/>
              <a:buSzTx/>
              <a:buFont typeface="Arial" panose="020B0604020202020204" pitchFamily="34" charset="0"/>
              <a:buChar char="♫"/>
            </a:pP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Silent Carrier State </a:t>
            </a:r>
          </a:p>
          <a:p>
            <a:pPr lvl="1" eaLnBrk="1" hangingPunct="1">
              <a:buClrTx/>
              <a:buSzTx/>
              <a:buFont typeface="Arial" panose="020B0604020202020204" pitchFamily="34" charset="0"/>
              <a:buChar char="♫"/>
            </a:pPr>
            <a:r>
              <a:rPr lang="en-US" altLang="en-US" sz="2400" b="1" dirty="0">
                <a:solidFill>
                  <a:srgbClr val="FFC000"/>
                </a:solidFill>
                <a:latin typeface="Arial" panose="020B0604020202020204" pitchFamily="34" charset="0"/>
              </a:rPr>
              <a:t>Alpha Thalassemia Trait</a:t>
            </a:r>
            <a:r>
              <a:rPr lang="en-US" altLang="en-US" sz="2400" b="1" dirty="0">
                <a:latin typeface="Arial" panose="020B0604020202020204" pitchFamily="34" charset="0"/>
              </a:rPr>
              <a:t>  (Alpha Thalassemia Minor) </a:t>
            </a:r>
          </a:p>
          <a:p>
            <a:pPr lvl="1" eaLnBrk="1" hangingPunct="1">
              <a:buClrTx/>
              <a:buSzTx/>
              <a:buFont typeface="Arial" panose="020B0604020202020204" pitchFamily="34" charset="0"/>
              <a:buChar char="♫"/>
            </a:pP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Hemoglobin H Disease </a:t>
            </a:r>
          </a:p>
          <a:p>
            <a:pPr lvl="1" eaLnBrk="1" hangingPunct="1">
              <a:buClrTx/>
              <a:buSzTx/>
              <a:buFont typeface="Arial" panose="020B0604020202020204" pitchFamily="34" charset="0"/>
              <a:buChar char="♫"/>
            </a:pPr>
            <a:r>
              <a:rPr lang="en-US" altLang="en-US" sz="2400" b="1" dirty="0">
                <a:solidFill>
                  <a:srgbClr val="00B0F0"/>
                </a:solidFill>
                <a:latin typeface="Arial" panose="020B0604020202020204" pitchFamily="34" charset="0"/>
              </a:rPr>
              <a:t>Bart's Hydrops </a:t>
            </a:r>
            <a:r>
              <a:rPr lang="en-US" altLang="en-US" sz="2400" b="1" dirty="0" err="1">
                <a:solidFill>
                  <a:srgbClr val="00B0F0"/>
                </a:solidFill>
                <a:latin typeface="Arial" panose="020B0604020202020204" pitchFamily="34" charset="0"/>
              </a:rPr>
              <a:t>Fetalis</a:t>
            </a:r>
            <a:r>
              <a:rPr lang="en-US" altLang="en-US" sz="2400" b="1" dirty="0">
                <a:solidFill>
                  <a:srgbClr val="00B0F0"/>
                </a:solidFill>
                <a:latin typeface="Arial" panose="020B0604020202020204" pitchFamily="34" charset="0"/>
              </a:rPr>
              <a:t> Syndrome </a:t>
            </a:r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4436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Silent Carrier </a:t>
            </a:r>
            <a:r>
              <a:rPr lang="el-GR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Thalassemia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αα</a:t>
            </a:r>
          </a:p>
          <a:p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 alpha gene deletion, 3 intact alpha genes.</a:t>
            </a:r>
          </a:p>
          <a:p>
            <a:r>
              <a:rPr lang="en-US" alt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Healthy persons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Normal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Hct</a:t>
            </a:r>
            <a:endParaRPr lang="en-US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treatment</a:t>
            </a:r>
          </a:p>
          <a:p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only be detected by DNA studies.</a:t>
            </a:r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49800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878799" y="749491"/>
            <a:ext cx="8540750" cy="1143000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Hemoglobin H Disease   </a:t>
            </a:r>
          </a:p>
        </p:txBody>
      </p:sp>
      <p:sp>
        <p:nvSpPr>
          <p:cNvPr id="79875" name="Rectangle 5"/>
          <p:cNvSpPr>
            <a:spLocks noGrp="1" noRot="1" noChangeArrowheads="1"/>
          </p:cNvSpPr>
          <p:nvPr>
            <p:ph idx="1"/>
          </p:nvPr>
        </p:nvSpPr>
        <p:spPr>
          <a:xfrm>
            <a:off x="1524000" y="2103438"/>
            <a:ext cx="9144000" cy="50593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Second most severe form alpha thalassemia. </a:t>
            </a: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Usually caused by presence of </a:t>
            </a:r>
            <a:r>
              <a:rPr lang="en-US" alt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only one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intact </a:t>
            </a:r>
            <a:r>
              <a:rPr lang="el-GR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gene producing alpha chains (--/-</a:t>
            </a:r>
            <a:r>
              <a:rPr lang="el-GR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  </a:t>
            </a: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in </a:t>
            </a:r>
            <a:r>
              <a:rPr lang="en-US" alt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accumulation of excess unpaired gamma or beta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chains.  </a:t>
            </a: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Born with 10-40% Bart's hemoglobin (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4).   Gradually replaced with Hemoglobin H (</a:t>
            </a:r>
            <a:r>
              <a:rPr lang="el-GR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4).  In adult, have about 5-40%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HbH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endParaRPr lang="en-US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      	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876" name="Line 6"/>
          <p:cNvSpPr>
            <a:spLocks noChangeShapeType="1"/>
          </p:cNvSpPr>
          <p:nvPr/>
        </p:nvSpPr>
        <p:spPr bwMode="auto">
          <a:xfrm>
            <a:off x="5181600" y="6019800"/>
            <a:ext cx="1143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11" name="Rectangle 7"/>
          <p:cNvSpPr>
            <a:spLocks noChangeArrowheads="1"/>
          </p:cNvSpPr>
          <p:nvPr/>
        </p:nvSpPr>
        <p:spPr bwMode="auto">
          <a:xfrm>
            <a:off x="4877859" y="5734051"/>
            <a:ext cx="23198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rtl="1">
              <a:defRPr/>
            </a:pPr>
            <a:r>
              <a:rPr lang="el-GR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>γ</a:t>
            </a:r>
            <a:r>
              <a:rPr lang="en-US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>4              </a:t>
            </a:r>
            <a:r>
              <a:rPr lang="el-GR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>β</a:t>
            </a:r>
            <a:r>
              <a:rPr lang="en-US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9488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4"/>
          <p:cNvSpPr>
            <a:spLocks noRot="1" noChangeArrowheads="1"/>
          </p:cNvSpPr>
          <p:nvPr/>
        </p:nvSpPr>
        <p:spPr bwMode="auto">
          <a:xfrm>
            <a:off x="1274924" y="-18199"/>
            <a:ext cx="8540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Bart’s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Hydrops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Fetalis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Syndrome</a:t>
            </a:r>
          </a:p>
        </p:txBody>
      </p:sp>
      <p:sp>
        <p:nvSpPr>
          <p:cNvPr id="84995" name="Rectangle 5"/>
          <p:cNvSpPr>
            <a:spLocks noRot="1" noChangeArrowheads="1"/>
          </p:cNvSpPr>
          <p:nvPr/>
        </p:nvSpPr>
        <p:spPr bwMode="auto">
          <a:xfrm>
            <a:off x="939845" y="1280115"/>
            <a:ext cx="9705405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ClrTx/>
              <a:buSzTx/>
              <a:buFontTx/>
              <a:buChar char="•"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severe form.  Incompatible with life.  Have no functioning </a:t>
            </a:r>
            <a:r>
              <a:rPr lang="el-G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chain genes (- -/- -). </a:t>
            </a:r>
          </a:p>
          <a:p>
            <a:pPr eaLnBrk="1" hangingPunct="1">
              <a:buClrTx/>
              <a:buSzTx/>
              <a:buFontTx/>
              <a:buChar char="•"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Baby born with </a:t>
            </a:r>
            <a:r>
              <a:rPr lang="en-US" alt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hydrops</a:t>
            </a:r>
            <a:r>
              <a:rPr lang="en-US" alt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fetalis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which is edema and ascites caused by </a:t>
            </a:r>
            <a:r>
              <a:rPr lang="en-US" alt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accumulation serous fluid in fetal tissues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result of </a:t>
            </a:r>
            <a:r>
              <a:rPr lang="en-US" alt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severe anemia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 Also we will see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hepatosplenomegaly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cardiomegaly. </a:t>
            </a:r>
          </a:p>
          <a:p>
            <a:pPr eaLnBrk="1" hangingPunct="1">
              <a:buClrTx/>
              <a:buSzTx/>
              <a:buFontTx/>
              <a:buChar char="•"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Predominant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Bart, along with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Portland and traces of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HbH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eaLnBrk="1" hangingPunct="1">
              <a:buClrTx/>
              <a:buSzTx/>
              <a:buFontTx/>
              <a:buChar char="•"/>
            </a:pPr>
            <a:r>
              <a:rPr lang="en-US" alt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en-US" alt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Bart's has high oxygen affinity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cannot carry oxygen to tissues.  Fetus 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dies in utero or shortly after birth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At birth, you will see severe hypochromic, microcytic anemia with numerous NRBCs. </a:t>
            </a:r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93198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4"/>
          <p:cNvSpPr>
            <a:spLocks noChangeArrowheads="1"/>
          </p:cNvSpPr>
          <p:nvPr/>
        </p:nvSpPr>
        <p:spPr bwMode="auto">
          <a:xfrm>
            <a:off x="1992314" y="188913"/>
            <a:ext cx="82184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en-US" sz="40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Hydrops</a:t>
            </a:r>
            <a:r>
              <a:rPr lang="en-US" altLang="en-US" sz="4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Fetalis</a:t>
            </a:r>
            <a:endParaRPr lang="en-US" altLang="en-US" sz="40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601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484314"/>
            <a:ext cx="3997325" cy="360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226" y="1484313"/>
            <a:ext cx="5311775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1" name="Text Box 7"/>
          <p:cNvSpPr txBox="1">
            <a:spLocks noChangeArrowheads="1"/>
          </p:cNvSpPr>
          <p:nvPr/>
        </p:nvSpPr>
        <p:spPr bwMode="auto">
          <a:xfrm>
            <a:off x="1919289" y="5157788"/>
            <a:ext cx="83518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Arial" panose="020B0604020202020204" pitchFamily="34" charset="0"/>
              </a:rPr>
              <a:t>The blood film of neonate with hemoglobin Bart’s hydrops fetalis showing anisocytosis, poikilocytosis and numerous nucleated red blood cells (NRBC).</a:t>
            </a: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294825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5"/>
          <p:cNvSpPr>
            <a:spLocks noChangeArrowheads="1"/>
          </p:cNvSpPr>
          <p:nvPr/>
        </p:nvSpPr>
        <p:spPr bwMode="auto">
          <a:xfrm>
            <a:off x="505580" y="1474666"/>
            <a:ext cx="10003193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ClrTx/>
              <a:buSzTx/>
              <a:buFontTx/>
              <a:buChar char="•"/>
            </a:pPr>
            <a:r>
              <a:rPr lang="en-US" alt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They </a:t>
            </a:r>
            <a:r>
              <a:rPr lang="en-US" altLang="en-US" sz="2800" dirty="0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are the most important types of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thalassemias</a:t>
            </a:r>
            <a:r>
              <a:rPr lang="en-US" altLang="en-US" sz="2800" dirty="0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because they are so common and usually produce severe anemia in their homozygous and compound heterozygous states (compound= when combined with other hemoglobinopathies or </a:t>
            </a:r>
            <a:r>
              <a:rPr lang="en-US" altLang="en-US" sz="2800" dirty="0" err="1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thalassemias</a:t>
            </a:r>
            <a:r>
              <a:rPr lang="en-US" alt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).</a:t>
            </a:r>
          </a:p>
          <a:p>
            <a:pPr marL="0" indent="0" eaLnBrk="1" hangingPunct="1">
              <a:buClrTx/>
              <a:buSzTx/>
              <a:buNone/>
            </a:pPr>
            <a:endParaRPr lang="en-US" altLang="en-US" sz="2800" dirty="0">
              <a:solidFill>
                <a:schemeClr val="tx2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>
              <a:buClrTx/>
              <a:buSzTx/>
              <a:buFontTx/>
              <a:buChar char="•"/>
            </a:pPr>
            <a:r>
              <a:rPr lang="el-GR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altLang="ja-JP" sz="2800" dirty="0" smtClean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en-US" altLang="ja-JP" sz="2800" dirty="0" err="1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thalassemias</a:t>
            </a:r>
            <a:r>
              <a:rPr lang="en-US" altLang="ja-JP" sz="28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are autosomal inherited disorders of </a:t>
            </a:r>
            <a:r>
              <a:rPr lang="en-US" altLang="ja-JP" sz="2800" dirty="0">
                <a:solidFill>
                  <a:srgbClr val="CC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b</a:t>
            </a:r>
            <a:r>
              <a:rPr lang="en-US" altLang="ja-JP" sz="28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globin synthesis. In most, globin structure is normal but the rate of production is reduced because of decrease in transcription of DNA, abnormal processing of pre-mRNA, or decreased translation of mRNA  leading to decreased </a:t>
            </a:r>
            <a:r>
              <a:rPr lang="en-US" altLang="ja-JP" sz="2800" dirty="0" err="1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Hb</a:t>
            </a:r>
            <a:r>
              <a:rPr lang="en-US" altLang="ja-JP" sz="28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-A production (A=Adult).</a:t>
            </a:r>
            <a:endParaRPr lang="en-US" altLang="en-US" sz="2800" dirty="0">
              <a:solidFill>
                <a:schemeClr val="tx2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89091" name="Rectangle 6"/>
          <p:cNvSpPr>
            <a:spLocks noGrp="1" noChangeArrowheads="1"/>
          </p:cNvSpPr>
          <p:nvPr>
            <p:ph type="title"/>
          </p:nvPr>
        </p:nvSpPr>
        <p:spPr>
          <a:xfrm>
            <a:off x="3124200" y="650876"/>
            <a:ext cx="7543800" cy="796925"/>
          </a:xfrm>
        </p:spPr>
        <p:txBody>
          <a:bodyPr>
            <a:normAutofit/>
          </a:bodyPr>
          <a:lstStyle/>
          <a:p>
            <a:r>
              <a:rPr lang="en-US" alt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ja-JP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Thalassemia</a:t>
            </a:r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6436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71475"/>
            <a:ext cx="8596668" cy="131445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Outlines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4" y="1162049"/>
            <a:ext cx="8578677" cy="499361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 </a:t>
            </a:r>
            <a:r>
              <a:rPr lang="en-US" sz="2400" dirty="0" smtClean="0">
                <a:solidFill>
                  <a:srgbClr val="FFFF00"/>
                </a:solidFill>
              </a:rPr>
              <a:t>structure</a:t>
            </a:r>
            <a:r>
              <a:rPr lang="en-US" sz="2400" dirty="0" smtClean="0"/>
              <a:t> of myoglobin </a:t>
            </a:r>
            <a:r>
              <a:rPr lang="en-US" sz="2400" dirty="0"/>
              <a:t>and hemoglobin.</a:t>
            </a:r>
          </a:p>
          <a:p>
            <a:r>
              <a:rPr lang="en-US" sz="2400" dirty="0" smtClean="0"/>
              <a:t>The </a:t>
            </a:r>
            <a:r>
              <a:rPr lang="en-US" sz="2400" dirty="0" smtClean="0">
                <a:solidFill>
                  <a:srgbClr val="FFFF00"/>
                </a:solidFill>
              </a:rPr>
              <a:t>binding </a:t>
            </a:r>
            <a:r>
              <a:rPr lang="en-US" sz="2400" dirty="0">
                <a:solidFill>
                  <a:srgbClr val="FFFF00"/>
                </a:solidFill>
              </a:rPr>
              <a:t>curves </a:t>
            </a:r>
            <a:r>
              <a:rPr lang="en-US" sz="2400" dirty="0"/>
              <a:t>for the oxygenation of myoglobin and hemoglobin.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structural and </a:t>
            </a:r>
            <a:r>
              <a:rPr lang="en-US" sz="2400" dirty="0">
                <a:solidFill>
                  <a:srgbClr val="FFFF00"/>
                </a:solidFill>
              </a:rPr>
              <a:t>conformational changes </a:t>
            </a:r>
            <a:r>
              <a:rPr lang="en-US" sz="2400" dirty="0"/>
              <a:t>in hemoglobin </a:t>
            </a:r>
            <a:endParaRPr lang="en-US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role of hemoglobin in </a:t>
            </a:r>
            <a:r>
              <a:rPr lang="en-US" sz="2400" dirty="0">
                <a:solidFill>
                  <a:srgbClr val="FFFF00"/>
                </a:solidFill>
              </a:rPr>
              <a:t>CO2 and proton </a:t>
            </a:r>
            <a:r>
              <a:rPr lang="en-US" sz="2400" dirty="0" smtClean="0">
                <a:solidFill>
                  <a:srgbClr val="FFFF00"/>
                </a:solidFill>
              </a:rPr>
              <a:t>transport</a:t>
            </a:r>
            <a:endParaRPr lang="en-US" sz="2400" dirty="0" smtClean="0"/>
          </a:p>
          <a:p>
            <a:r>
              <a:rPr lang="en-US" sz="2400" dirty="0" smtClean="0">
                <a:solidFill>
                  <a:srgbClr val="FFFF00"/>
                </a:solidFill>
              </a:rPr>
              <a:t>Hemoglobinopathies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Sickle cell anemia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Thalassemia (Alpha thalassemia and Beta thalassemia)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3649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2780068" y="139046"/>
            <a:ext cx="8540750" cy="1143000"/>
          </a:xfrm>
        </p:spPr>
        <p:txBody>
          <a:bodyPr>
            <a:normAutofit/>
          </a:bodyPr>
          <a:lstStyle/>
          <a:p>
            <a:r>
              <a:rPr lang="el-GR" sz="4000" dirty="0">
                <a:solidFill>
                  <a:srgbClr val="FF0000"/>
                </a:solidFill>
              </a:rPr>
              <a:t>β</a:t>
            </a:r>
            <a:r>
              <a:rPr lang="en-US" sz="4000" dirty="0">
                <a:solidFill>
                  <a:srgbClr val="FF0000"/>
                </a:solidFill>
              </a:rPr>
              <a:t> Thalassemia Major</a:t>
            </a:r>
          </a:p>
        </p:txBody>
      </p:sp>
      <p:sp>
        <p:nvSpPr>
          <p:cNvPr id="91139" name="Rectangle 5"/>
          <p:cNvSpPr>
            <a:spLocks noGrp="1" noRot="1" noChangeArrowheads="1"/>
          </p:cNvSpPr>
          <p:nvPr>
            <p:ph idx="1"/>
          </p:nvPr>
        </p:nvSpPr>
        <p:spPr>
          <a:xfrm>
            <a:off x="2141538" y="2025650"/>
            <a:ext cx="7993062" cy="4679950"/>
          </a:xfrm>
        </p:spPr>
        <p:txBody>
          <a:bodyPr>
            <a:normAutofit lnSpcReduction="10000"/>
          </a:bodyPr>
          <a:lstStyle/>
          <a:p>
            <a:r>
              <a:rPr lang="en-US" altLang="en-US" sz="2700" dirty="0"/>
              <a:t>Characterized by </a:t>
            </a:r>
            <a:r>
              <a:rPr lang="en-US" altLang="en-US" sz="2700" b="1" dirty="0">
                <a:solidFill>
                  <a:srgbClr val="FFFF00"/>
                </a:solidFill>
              </a:rPr>
              <a:t>very severe microcytic, hypochromic anemia</a:t>
            </a:r>
            <a:r>
              <a:rPr lang="en-US" altLang="en-US" sz="2700" dirty="0"/>
              <a:t>.  </a:t>
            </a:r>
          </a:p>
          <a:p>
            <a:r>
              <a:rPr lang="en-US" altLang="en-US" sz="2700" dirty="0"/>
              <a:t>Detected early in childhood: </a:t>
            </a:r>
          </a:p>
          <a:p>
            <a:r>
              <a:rPr lang="en-US" altLang="en-US" sz="2700" dirty="0" err="1"/>
              <a:t>Hb</a:t>
            </a:r>
            <a:r>
              <a:rPr lang="en-US" altLang="en-US" sz="2700" dirty="0"/>
              <a:t> level lies between 2 and 8 g/</a:t>
            </a:r>
            <a:r>
              <a:rPr lang="en-US" altLang="en-US" sz="2700" dirty="0" err="1"/>
              <a:t>dL</a:t>
            </a:r>
            <a:r>
              <a:rPr lang="en-US" altLang="en-US" sz="2700" dirty="0"/>
              <a:t>. </a:t>
            </a:r>
          </a:p>
          <a:p>
            <a:r>
              <a:rPr lang="en-US" altLang="en-US" sz="2700" dirty="0"/>
              <a:t>Severe anemia causes marked bone changes due to expansion of marrow space for increased erythropoiesis (</a:t>
            </a:r>
            <a:r>
              <a:rPr lang="en-US" altLang="en-US" sz="2700" dirty="0" err="1"/>
              <a:t>Epo</a:t>
            </a:r>
            <a:r>
              <a:rPr lang="en-US" altLang="en-US" sz="2700" dirty="0"/>
              <a:t> is increased).</a:t>
            </a:r>
          </a:p>
          <a:p>
            <a:r>
              <a:rPr lang="en-US" altLang="en-US" sz="2700" dirty="0">
                <a:solidFill>
                  <a:srgbClr val="FFC000"/>
                </a:solidFill>
              </a:rPr>
              <a:t>See characteristic changes in skull, long bones, and hand bones. </a:t>
            </a:r>
            <a:r>
              <a:rPr lang="en-US" altLang="en-US" dirty="0">
                <a:solidFill>
                  <a:srgbClr val="FFC000"/>
                </a:solidFill>
              </a:rPr>
              <a:t> </a:t>
            </a: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93325" y="1130628"/>
            <a:ext cx="13308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</a:rPr>
              <a:t>ß</a:t>
            </a:r>
            <a:r>
              <a:rPr lang="en-US" sz="2800" b="1" baseline="30000" dirty="0" smtClean="0">
                <a:solidFill>
                  <a:srgbClr val="FFC000"/>
                </a:solidFill>
              </a:rPr>
              <a:t>0</a:t>
            </a:r>
            <a:r>
              <a:rPr lang="en-US" sz="2800" b="1" dirty="0" smtClean="0">
                <a:solidFill>
                  <a:srgbClr val="FFC000"/>
                </a:solidFill>
              </a:rPr>
              <a:t>-thal</a:t>
            </a:r>
            <a:endParaRPr lang="en-US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0437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1620006" y="215592"/>
            <a:ext cx="8540750" cy="1143000"/>
          </a:xfrm>
        </p:spPr>
        <p:txBody>
          <a:bodyPr>
            <a:normAutofit/>
          </a:bodyPr>
          <a:lstStyle/>
          <a:p>
            <a:r>
              <a:rPr lang="el-GR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Thalassemia Major 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(Cooley’s Anemia)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63" name="Rectangle 5"/>
          <p:cNvSpPr>
            <a:spLocks noGrp="1" noRot="1" noChangeArrowheads="1"/>
          </p:cNvSpPr>
          <p:nvPr>
            <p:ph idx="1"/>
          </p:nvPr>
        </p:nvSpPr>
        <p:spPr>
          <a:xfrm>
            <a:off x="1181100" y="1524000"/>
            <a:ext cx="10528679" cy="505094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protrusion upper teeth and Mongoloid facial features.  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growth and development delayed. 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Peripheral blood shows markedly hypochromic, microcytic erythrocytes with extreme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poikilocytosis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such as target cells and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elliptocytes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   </a:t>
            </a:r>
          </a:p>
          <a:p>
            <a:pPr>
              <a:lnSpc>
                <a:spcPct val="90000"/>
              </a:lnSpc>
            </a:pP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Retic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 seen (2-8%). 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of Hemoglobin present is </a:t>
            </a:r>
            <a:r>
              <a:rPr lang="en-US" alt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en-US" alt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 with slight increase in HbA</a:t>
            </a:r>
            <a:r>
              <a:rPr lang="en-US" altLang="en-US" sz="2800" baseline="-25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244130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2660650" y="381000"/>
            <a:ext cx="8540750" cy="1143000"/>
          </a:xfrm>
        </p:spPr>
        <p:txBody>
          <a:bodyPr>
            <a:normAutofit/>
          </a:bodyPr>
          <a:lstStyle/>
          <a:p>
            <a:r>
              <a:rPr lang="el-GR" sz="4000" dirty="0">
                <a:solidFill>
                  <a:srgbClr val="FF0000"/>
                </a:solidFill>
              </a:rPr>
              <a:t>β</a:t>
            </a:r>
            <a:r>
              <a:rPr lang="en-US" sz="4000" dirty="0">
                <a:solidFill>
                  <a:srgbClr val="FF0000"/>
                </a:solidFill>
              </a:rPr>
              <a:t> Thalassemia Major</a:t>
            </a:r>
          </a:p>
        </p:txBody>
      </p:sp>
      <p:sp>
        <p:nvSpPr>
          <p:cNvPr id="93187" name="Rectangle 5"/>
          <p:cNvSpPr>
            <a:spLocks noGrp="1" noRot="1" noChangeArrowheads="1"/>
          </p:cNvSpPr>
          <p:nvPr>
            <p:ph idx="1"/>
          </p:nvPr>
        </p:nvSpPr>
        <p:spPr>
          <a:xfrm>
            <a:off x="685800" y="1162050"/>
            <a:ext cx="10858500" cy="59245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transfusions usually begin around one year of age and continue throughout life.  </a:t>
            </a:r>
          </a:p>
          <a:p>
            <a:pPr>
              <a:lnSpc>
                <a:spcPct val="90000"/>
              </a:lnSpc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Excessive number of transfusions results in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tranfusional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hemosiderosis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Without iron chelation, patient develops cardiac disease, liver cirrhosis, and endocrine deficiencies. </a:t>
            </a:r>
          </a:p>
          <a:p>
            <a:pPr>
              <a:lnSpc>
                <a:spcPct val="90000"/>
              </a:lnSpc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Dangers in continuous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tranfusion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therapy: 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iron overload. 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alloimmunization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(developing antibodies to transfused RBCs). 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 of transfusion-transmitted diseases (e.g. hepatitis, AIDS). </a:t>
            </a:r>
          </a:p>
          <a:p>
            <a:pPr>
              <a:lnSpc>
                <a:spcPct val="90000"/>
              </a:lnSpc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Bone marrow transplants may be future treatment, along with genetic engineering and new drug therapies. </a:t>
            </a:r>
          </a:p>
        </p:txBody>
      </p:sp>
    </p:spTree>
    <p:extLst>
      <p:ext uri="{BB962C8B-B14F-4D97-AF65-F5344CB8AC3E}">
        <p14:creationId xmlns:p14="http://schemas.microsoft.com/office/powerpoint/2010/main" val="370040756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5" name="Picture 4" descr="thalsku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027" y="1864058"/>
            <a:ext cx="7659687" cy="48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1360700" y="747147"/>
            <a:ext cx="8540750" cy="1143000"/>
          </a:xfrm>
        </p:spPr>
        <p:txBody>
          <a:bodyPr>
            <a:normAutofit/>
          </a:bodyPr>
          <a:lstStyle/>
          <a:p>
            <a:r>
              <a:rPr lang="el-GR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Thalassemia Major 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(Cooley’s Anemia)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205014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218364" y="2169995"/>
            <a:ext cx="7427037" cy="201942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Good iron chelation using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desferoxamine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(iron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chelator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prolongs the life expectancy of Cooley’s anemic patients, otherwise cardiac failure, liver cirrhosis, and endocrine deficiencies could occur and causing death. </a:t>
            </a:r>
          </a:p>
        </p:txBody>
      </p:sp>
      <p:pic>
        <p:nvPicPr>
          <p:cNvPr id="107523" name="Picture 4" descr="p4jo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400" y="1844676"/>
            <a:ext cx="3022600" cy="501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4351339"/>
            <a:ext cx="4500563" cy="246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5" name="Text Box 5"/>
          <p:cNvSpPr txBox="1">
            <a:spLocks noChangeArrowheads="1"/>
          </p:cNvSpPr>
          <p:nvPr/>
        </p:nvSpPr>
        <p:spPr bwMode="auto">
          <a:xfrm>
            <a:off x="1903749" y="228600"/>
            <a:ext cx="76073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Thalassemics:Blood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Transfusion and Iron chelating</a:t>
            </a: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47361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Hydrangea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99410" y="1916906"/>
            <a:ext cx="3564731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eaLnBrk="1" hangingPunct="1">
              <a:defRPr/>
            </a:pPr>
            <a:r>
              <a:rPr lang="en-US" sz="540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itchFamily="66" charset="0"/>
              </a:rPr>
              <a:t>The End</a:t>
            </a:r>
            <a:endParaRPr lang="fa-IR" sz="5400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rte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26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9447" t="35961" r="63053" b="30292"/>
          <a:stretch/>
        </p:blipFill>
        <p:spPr>
          <a:xfrm>
            <a:off x="0" y="118566"/>
            <a:ext cx="5975797" cy="64787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3323" t="68507" r="57517" b="11054"/>
          <a:stretch/>
        </p:blipFill>
        <p:spPr>
          <a:xfrm>
            <a:off x="4443212" y="3995248"/>
            <a:ext cx="7611416" cy="2619159"/>
          </a:xfrm>
          <a:prstGeom prst="rect">
            <a:avLst/>
          </a:prstGeom>
        </p:spPr>
      </p:pic>
      <p:pic>
        <p:nvPicPr>
          <p:cNvPr id="4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933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898875" cy="1586505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BIOMEDICAL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IMPORTANCE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2996" y="1273485"/>
            <a:ext cx="11059740" cy="4922599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efficient delivery of oxygen from the lungs to 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peripheral tissues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maintenance of tissue reserves to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protect against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anoxic episodes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Myoglobin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monomeric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protein of red muscle, binds oxygen tightly as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reserve against oxygen deprivation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emoglobin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tetrameric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protein of erythrocytes, interact in a cooperative fashion that enables this transporter to offload a high proportion of bound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peripheral tissues while simultaneously retaining the capacity to bind it efficiently in the lungs.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cavenges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waste products of respiration,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for transport to and ultimate disposal in the lungs.</a:t>
            </a:r>
          </a:p>
          <a:p>
            <a:pPr marL="0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567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367" y="1552480"/>
            <a:ext cx="3387665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11"/>
          <a:stretch>
            <a:fillRect/>
          </a:stretch>
        </p:blipFill>
        <p:spPr bwMode="auto">
          <a:xfrm>
            <a:off x="247650" y="1647636"/>
            <a:ext cx="6838950" cy="3492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5499" y="5715000"/>
            <a:ext cx="1624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Myoglobin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266950" y="5715000"/>
            <a:ext cx="1882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Hemoglobin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18762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8421" t="17678" r="33917" b="35068"/>
          <a:stretch/>
        </p:blipFill>
        <p:spPr>
          <a:xfrm>
            <a:off x="1517438" y="59416"/>
            <a:ext cx="4457211" cy="67046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3112" t="64742" r="28462" b="19077"/>
          <a:stretch/>
        </p:blipFill>
        <p:spPr>
          <a:xfrm>
            <a:off x="5078858" y="4473262"/>
            <a:ext cx="6988294" cy="2236631"/>
          </a:xfrm>
          <a:prstGeom prst="rect">
            <a:avLst/>
          </a:prstGeom>
        </p:spPr>
      </p:pic>
      <p:pic>
        <p:nvPicPr>
          <p:cNvPr id="6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19447" t="35961" r="63053" b="30292"/>
          <a:stretch/>
        </p:blipFill>
        <p:spPr>
          <a:xfrm>
            <a:off x="6845570" y="361950"/>
            <a:ext cx="3308080" cy="358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30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407" y="1651378"/>
            <a:ext cx="9241809" cy="32618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44454" y="914399"/>
            <a:ext cx="3256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C000"/>
                </a:solidFill>
              </a:rPr>
              <a:t>Hemoglobin's Genes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842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3905" t="42203" r="58911" b="15971"/>
          <a:stretch/>
        </p:blipFill>
        <p:spPr>
          <a:xfrm>
            <a:off x="2021984" y="108816"/>
            <a:ext cx="7701565" cy="6662105"/>
          </a:xfrm>
          <a:prstGeom prst="rect">
            <a:avLst/>
          </a:prstGeom>
        </p:spPr>
      </p:pic>
      <p:pic>
        <p:nvPicPr>
          <p:cNvPr id="3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8" t="15750" r="9657" b="34100"/>
          <a:stretch>
            <a:fillRect/>
          </a:stretch>
        </p:blipFill>
        <p:spPr bwMode="auto">
          <a:xfrm>
            <a:off x="9525" y="23813"/>
            <a:ext cx="1333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344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1_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1131</TotalTime>
  <Words>1190</Words>
  <Application>Microsoft Office PowerPoint</Application>
  <PresentationFormat>Widescreen</PresentationFormat>
  <Paragraphs>126</Paragraphs>
  <Slides>35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8" baseType="lpstr">
      <vt:lpstr>メイリオ</vt:lpstr>
      <vt:lpstr>MS PGothic</vt:lpstr>
      <vt:lpstr>Arial</vt:lpstr>
      <vt:lpstr>Calibri</vt:lpstr>
      <vt:lpstr>Century Gothic</vt:lpstr>
      <vt:lpstr>Forte</vt:lpstr>
      <vt:lpstr>MinionPro-Regular</vt:lpstr>
      <vt:lpstr>Symbol</vt:lpstr>
      <vt:lpstr>Times New Roman</vt:lpstr>
      <vt:lpstr>Wingdings</vt:lpstr>
      <vt:lpstr>Wingdings 3</vt:lpstr>
      <vt:lpstr>Ion</vt:lpstr>
      <vt:lpstr>1_Ion</vt:lpstr>
      <vt:lpstr>PowerPoint Presentation</vt:lpstr>
      <vt:lpstr>PowerPoint Presentation</vt:lpstr>
      <vt:lpstr>Outlines</vt:lpstr>
      <vt:lpstr>PowerPoint Presentation</vt:lpstr>
      <vt:lpstr>BIOMEDICAL IMPORTANCE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After Releasing O2 at the Tissues, Hemoglobin Transports CO2 &amp; Protons to the Lungs </vt:lpstr>
      <vt:lpstr>After Releasing O2 at the Tissues, Hemoglobin Transports CO2 &amp; Protons to the Lungs (Cont.) </vt:lpstr>
      <vt:lpstr>PowerPoint Presentation</vt:lpstr>
      <vt:lpstr>2,3-BPG Stabilizes the  T Structure of Hemoglobin </vt:lpstr>
      <vt:lpstr>NUMEROUS MUTATIONS AFFECTING HUMAN HEMOGLOBINS HAVE BEEN IDENTIFIED </vt:lpstr>
      <vt:lpstr>Glycated Hemoglobin (HbA1c) </vt:lpstr>
      <vt:lpstr>Hemoglobin S </vt:lpstr>
      <vt:lpstr>PowerPoint Presentation</vt:lpstr>
      <vt:lpstr>Laboratory Methods to evaluate  Hemoglobin</vt:lpstr>
      <vt:lpstr>Thalassemias </vt:lpstr>
      <vt:lpstr>PowerPoint Presentation</vt:lpstr>
      <vt:lpstr>Classifications of Anemias</vt:lpstr>
      <vt:lpstr>PowerPoint Presentation</vt:lpstr>
      <vt:lpstr>PowerPoint Presentation</vt:lpstr>
      <vt:lpstr>Silent Carrier α Thalassemia</vt:lpstr>
      <vt:lpstr>Hemoglobin H Disease   </vt:lpstr>
      <vt:lpstr>PowerPoint Presentation</vt:lpstr>
      <vt:lpstr>PowerPoint Presentation</vt:lpstr>
      <vt:lpstr> β Thalassemia</vt:lpstr>
      <vt:lpstr>β Thalassemia Major</vt:lpstr>
      <vt:lpstr>β Thalassemia Major (Cooley’s Anemia)</vt:lpstr>
      <vt:lpstr>β Thalassemia Major</vt:lpstr>
      <vt:lpstr>β Thalassemia Major (Cooley’s Anemia)</vt:lpstr>
      <vt:lpstr>Good iron chelation using desferoxamine (iron chelator) prolongs the life expectancy of Cooley’s anemic patients, otherwise cardiac failure, liver cirrhosis, and endocrine deficiencies could occur and causing death.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Mohammad</cp:lastModifiedBy>
  <cp:revision>22</cp:revision>
  <dcterms:created xsi:type="dcterms:W3CDTF">2021-12-17T12:18:12Z</dcterms:created>
  <dcterms:modified xsi:type="dcterms:W3CDTF">2024-05-10T20:30:41Z</dcterms:modified>
</cp:coreProperties>
</file>